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72" r:id="rId2"/>
    <p:sldId id="373" r:id="rId3"/>
    <p:sldId id="324" r:id="rId4"/>
    <p:sldId id="325" r:id="rId5"/>
    <p:sldId id="376" r:id="rId6"/>
    <p:sldId id="377" r:id="rId7"/>
    <p:sldId id="378" r:id="rId8"/>
    <p:sldId id="379" r:id="rId9"/>
    <p:sldId id="380" r:id="rId10"/>
    <p:sldId id="334" r:id="rId11"/>
    <p:sldId id="374" r:id="rId12"/>
    <p:sldId id="335" r:id="rId13"/>
    <p:sldId id="336" r:id="rId14"/>
    <p:sldId id="337" r:id="rId15"/>
    <p:sldId id="338" r:id="rId16"/>
    <p:sldId id="424" r:id="rId17"/>
    <p:sldId id="381" r:id="rId18"/>
    <p:sldId id="382" r:id="rId19"/>
    <p:sldId id="371" r:id="rId20"/>
    <p:sldId id="343" r:id="rId21"/>
    <p:sldId id="413" r:id="rId22"/>
    <p:sldId id="344" r:id="rId23"/>
    <p:sldId id="345" r:id="rId24"/>
    <p:sldId id="346" r:id="rId25"/>
    <p:sldId id="347" r:id="rId26"/>
    <p:sldId id="348" r:id="rId27"/>
    <p:sldId id="414" r:id="rId28"/>
    <p:sldId id="415" r:id="rId29"/>
    <p:sldId id="416" r:id="rId30"/>
    <p:sldId id="417" r:id="rId31"/>
    <p:sldId id="358" r:id="rId32"/>
    <p:sldId id="359" r:id="rId33"/>
    <p:sldId id="360" r:id="rId34"/>
    <p:sldId id="361" r:id="rId35"/>
    <p:sldId id="418" r:id="rId36"/>
    <p:sldId id="384" r:id="rId37"/>
    <p:sldId id="385" r:id="rId38"/>
    <p:sldId id="386" r:id="rId39"/>
    <p:sldId id="387" r:id="rId40"/>
    <p:sldId id="388" r:id="rId41"/>
    <p:sldId id="389" r:id="rId42"/>
    <p:sldId id="390" r:id="rId43"/>
    <p:sldId id="391" r:id="rId44"/>
    <p:sldId id="420" r:id="rId45"/>
    <p:sldId id="425" r:id="rId46"/>
    <p:sldId id="426" r:id="rId47"/>
    <p:sldId id="427" r:id="rId48"/>
    <p:sldId id="42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5" d="100"/>
          <a:sy n="65" d="100"/>
        </p:scale>
        <p:origin x="-756" y="-9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208F75-8522-4904-9198-A37FF8E5AE4A}" type="datetimeFigureOut">
              <a:rPr lang="en-US" smtClean="0"/>
              <a:pPr/>
              <a:t>1/11/2013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6BDAF3-8A38-4561-A1D1-745AB98CFB2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Since human fertility falls far below fecundity, there must be some explanations to this difference, the effects of disease and health conditions of woman are significant, however, there are other factors mostly ingrained in the values of the society where a woman has been brought up and is living, which may influence her fertility.</a:t>
            </a:r>
            <a:endParaRPr lang="en-US" dirty="0"/>
          </a:p>
        </p:txBody>
      </p:sp>
      <p:sp>
        <p:nvSpPr>
          <p:cNvPr id="4" name="Slide Number Placeholder 3"/>
          <p:cNvSpPr>
            <a:spLocks noGrp="1"/>
          </p:cNvSpPr>
          <p:nvPr>
            <p:ph type="sldNum" sz="quarter" idx="10"/>
          </p:nvPr>
        </p:nvSpPr>
        <p:spPr/>
        <p:txBody>
          <a:bodyPr/>
          <a:lstStyle/>
          <a:p>
            <a:fld id="{0F6BDAF3-8A38-4561-A1D1-745AB98CFB2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total fertility rate (TFR) is the average number of children that would be born to a woman by the time she ended childbearing if she were to pass through all her childbearing years conforming to the age-specific fertility rates of a given year. The TFR sums up, in a single number, the fertility of all women at a given point in time. In effect, it says: this is the total number of children a women would have if the fertility rates for a given year applied to her throughout her reproductive life. </a:t>
            </a:r>
          </a:p>
          <a:p>
            <a:r>
              <a:rPr lang="en-US" sz="1200" dirty="0" smtClean="0"/>
              <a:t>The TFR is a synthetic measure; no individual women is very likely to pass through three decades conforming to the age specific fertility rates of any single year. In reality, age specific rates change and fluctuate from year to year, even If only gradually. For example, women who were ages 15-19 in 1998 may delay childbearing longer than women ages 15-19 in say 1980. they would lower the TFR a bit in 1998 but then raise it several years later when they may reflect changes in the timing of births rather than changes in the average number of children women bear. The TFR is one of the most useful indicators of fertility because it gives the best picture of how many children women are currently having. </a:t>
            </a:r>
            <a:endParaRPr lang="en-US" dirty="0"/>
          </a:p>
        </p:txBody>
      </p:sp>
      <p:sp>
        <p:nvSpPr>
          <p:cNvPr id="4" name="Slide Number Placeholder 3"/>
          <p:cNvSpPr>
            <a:spLocks noGrp="1"/>
          </p:cNvSpPr>
          <p:nvPr>
            <p:ph type="sldNum" sz="quarter" idx="10"/>
          </p:nvPr>
        </p:nvSpPr>
        <p:spPr/>
        <p:txBody>
          <a:bodyPr/>
          <a:lstStyle/>
          <a:p>
            <a:fld id="{0F6BDAF3-8A38-4561-A1D1-745AB98CFB2D}"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E85838-5F21-42AB-9CAD-D6D6C890FE67}" type="datetime1">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D19F4-2553-4A13-83D9-EB95CB02E364}" type="datetime1">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53CC9-C88A-4E1E-81F5-DB7973F1DDF1}" type="datetime1">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30725"/>
          </a:xfrm>
        </p:spPr>
        <p:txBody>
          <a:bodyPr/>
          <a:lstStyle/>
          <a:p>
            <a:endParaRPr lang="en-GB"/>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30E5883D-0F21-49D5-892A-CE895A1F7669}"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5F4B6DE-FED4-4C62-86C1-8DD0C93FD70E}"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9AFE3-3FB8-472E-8032-7F82E5BC3969}" type="datetime1">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630F0-CDC7-4D81-B529-7597D33C0DB1}" type="datetime1">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F88F39-3678-4046-BFDD-3A7B420AA7B5}" type="datetime1">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E1D938-0517-4720-8796-564F9C23721D}" type="datetime1">
              <a:rPr lang="en-US" smtClean="0"/>
              <a:pPr/>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1B70B-E584-4967-9E1E-1FFE9FF736AA}" type="datetime1">
              <a:rPr lang="en-US" smtClean="0"/>
              <a:pPr/>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73DD4-EB1E-44AA-9BB3-3CAAA19C8B25}" type="datetime1">
              <a:rPr lang="en-US" smtClean="0"/>
              <a:pPr/>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F1ADB-5B56-4935-B787-5ABED9DB7539}" type="datetime1">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2379B-2598-4EBD-82ED-6CB3E97D7567}" type="datetime1">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D5F0-BF39-4213-935A-BB2CAB7117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30A49-1CA0-4072-A947-71092849F55E}" type="datetime1">
              <a:rPr lang="en-US" smtClean="0"/>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D5F0-BF39-4213-935A-BB2CAB7117C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hdr="0" ftr="0" dt="0"/>
  <p:txStyles>
    <p:titleStyle>
      <a:lvl1pPr algn="ctr" defTabSz="914400" rtl="0" eaLnBrk="1" latinLnBrk="0" hangingPunct="1">
        <a:spcBef>
          <a:spcPct val="0"/>
        </a:spcBef>
        <a:buNone/>
        <a:defRPr sz="4400" b="1" kern="1200" cap="none" spc="0">
          <a:ln w="11430">
            <a:no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0" kern="1200" cap="none" spc="0">
          <a:ln w="18415" cmpd="sng">
            <a:solidFill>
              <a:srgbClr val="FFFFFF"/>
            </a:solidFill>
            <a:prstDash val="solid"/>
          </a:ln>
          <a:solidFill>
            <a:srgbClr val="FFC000"/>
          </a:solidFill>
          <a:effectLst>
            <a:outerShdw blurRad="63500" dir="3600000" algn="tl" rotWithShape="0">
              <a:srgbClr val="000000">
                <a:alpha val="70000"/>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Demography - 2</a:t>
            </a:r>
            <a:endParaRPr lang="en-US" dirty="0"/>
          </a:p>
        </p:txBody>
      </p:sp>
      <p:sp>
        <p:nvSpPr>
          <p:cNvPr id="3" name="Subtitle 2"/>
          <p:cNvSpPr>
            <a:spLocks noGrp="1"/>
          </p:cNvSpPr>
          <p:nvPr>
            <p:ph type="subTitle" idx="1"/>
          </p:nvPr>
        </p:nvSpPr>
        <p:spPr/>
        <p:txBody>
          <a:bodyPr/>
          <a:lstStyle/>
          <a:p>
            <a:r>
              <a:rPr lang="en-US" dirty="0" err="1" smtClean="0"/>
              <a:t>Maj</a:t>
            </a:r>
            <a:r>
              <a:rPr lang="en-US" dirty="0" smtClean="0"/>
              <a:t> </a:t>
            </a:r>
            <a:r>
              <a:rPr lang="en-US" dirty="0" err="1" smtClean="0"/>
              <a:t>Syed</a:t>
            </a:r>
            <a:r>
              <a:rPr lang="en-US" dirty="0" smtClean="0"/>
              <a:t> </a:t>
            </a:r>
            <a:r>
              <a:rPr lang="en-US" dirty="0" err="1" smtClean="0"/>
              <a:t>Fawad</a:t>
            </a:r>
            <a:r>
              <a:rPr lang="en-US" dirty="0" smtClean="0"/>
              <a:t> </a:t>
            </a:r>
            <a:r>
              <a:rPr lang="en-US" dirty="0" err="1" smtClean="0"/>
              <a:t>Mashhadi</a:t>
            </a:r>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5466669-94D1-4435-9F06-A1170149B256}" type="slidenum">
              <a:rPr lang="en-US" altLang="en-US"/>
              <a:pPr/>
              <a:t>10</a:t>
            </a:fld>
            <a:endParaRPr lang="en-US" altLang="en-US"/>
          </a:p>
        </p:txBody>
      </p:sp>
      <p:sp>
        <p:nvSpPr>
          <p:cNvPr id="185346" name="Rectangle 2"/>
          <p:cNvSpPr>
            <a:spLocks noGrp="1" noChangeArrowheads="1"/>
          </p:cNvSpPr>
          <p:nvPr>
            <p:ph type="body" idx="1"/>
          </p:nvPr>
        </p:nvSpPr>
        <p:spPr>
          <a:xfrm>
            <a:off x="457200" y="304800"/>
            <a:ext cx="8382000" cy="6324600"/>
          </a:xfrm>
        </p:spPr>
        <p:txBody>
          <a:bodyPr/>
          <a:lstStyle/>
          <a:p>
            <a:pPr marL="571500" indent="-571500">
              <a:lnSpc>
                <a:spcPct val="90000"/>
              </a:lnSpc>
              <a:buFont typeface="Wingdings" pitchFamily="2" charset="2"/>
              <a:buAutoNum type="arabicPeriod" startAt="5"/>
            </a:pPr>
            <a:r>
              <a:rPr lang="en-US" sz="3600" dirty="0" err="1" smtClean="0">
                <a:solidFill>
                  <a:schemeClr val="tx1"/>
                </a:solidFill>
              </a:rPr>
              <a:t>Fecundability</a:t>
            </a:r>
            <a:r>
              <a:rPr lang="en-US" sz="3600" dirty="0" smtClean="0">
                <a:solidFill>
                  <a:schemeClr val="tx1"/>
                </a:solidFill>
              </a:rPr>
              <a:t> or frequency of marital / sexual contact</a:t>
            </a:r>
          </a:p>
          <a:p>
            <a:pPr marL="571500" indent="-571500">
              <a:lnSpc>
                <a:spcPct val="90000"/>
              </a:lnSpc>
              <a:buFont typeface="Wingdings" pitchFamily="2" charset="2"/>
              <a:buNone/>
            </a:pPr>
            <a:r>
              <a:rPr lang="en-US" sz="3200" dirty="0"/>
              <a:t>	Measures the risk of getting pregnant</a:t>
            </a:r>
            <a:r>
              <a:rPr lang="en-US" sz="3200" dirty="0" smtClean="0"/>
              <a:t>.</a:t>
            </a:r>
          </a:p>
          <a:p>
            <a:pPr marL="571500" indent="-571500">
              <a:lnSpc>
                <a:spcPct val="90000"/>
              </a:lnSpc>
              <a:buFont typeface="Wingdings" pitchFamily="2" charset="2"/>
              <a:buNone/>
            </a:pPr>
            <a:endParaRPr lang="en-US" sz="3200" dirty="0"/>
          </a:p>
          <a:p>
            <a:pPr marL="571500" indent="-571500">
              <a:lnSpc>
                <a:spcPct val="90000"/>
              </a:lnSpc>
              <a:buFont typeface="Wingdings" pitchFamily="2" charset="2"/>
              <a:buAutoNum type="arabicPeriod" startAt="6"/>
            </a:pPr>
            <a:r>
              <a:rPr lang="en-US" sz="3600" dirty="0" smtClean="0">
                <a:solidFill>
                  <a:schemeClr val="tx1"/>
                </a:solidFill>
              </a:rPr>
              <a:t>Spontaneous intrauterine mortality</a:t>
            </a:r>
          </a:p>
          <a:p>
            <a:pPr marL="571500" indent="-571500">
              <a:lnSpc>
                <a:spcPct val="90000"/>
              </a:lnSpc>
              <a:buFont typeface="Wingdings" pitchFamily="2" charset="2"/>
              <a:buNone/>
            </a:pPr>
            <a:r>
              <a:rPr lang="en-US" sz="3200" dirty="0"/>
              <a:t>	Measures the  degree of spontaneous abortions and stillbirths which occur </a:t>
            </a:r>
            <a:r>
              <a:rPr lang="en-US" sz="3200" dirty="0" smtClean="0"/>
              <a:t>naturally</a:t>
            </a:r>
          </a:p>
          <a:p>
            <a:pPr marL="571500" indent="-571500">
              <a:lnSpc>
                <a:spcPct val="90000"/>
              </a:lnSpc>
              <a:buFont typeface="Wingdings" pitchFamily="2" charset="2"/>
              <a:buNone/>
            </a:pPr>
            <a:endParaRPr lang="en-US" sz="3200" dirty="0"/>
          </a:p>
          <a:p>
            <a:pPr marL="571500" indent="-571500">
              <a:lnSpc>
                <a:spcPct val="90000"/>
              </a:lnSpc>
              <a:buFont typeface="Wingdings" pitchFamily="2" charset="2"/>
              <a:buAutoNum type="arabicPeriod" startAt="7"/>
            </a:pPr>
            <a:r>
              <a:rPr lang="en-US" sz="3600" dirty="0" smtClean="0">
                <a:solidFill>
                  <a:schemeClr val="tx1"/>
                </a:solidFill>
              </a:rPr>
              <a:t>Prevalence of permanent sterility</a:t>
            </a:r>
            <a:endParaRPr lang="en-US" sz="3400" dirty="0" smtClean="0">
              <a:solidFill>
                <a:schemeClr val="tx1"/>
              </a:solidFill>
            </a:endParaRPr>
          </a:p>
          <a:p>
            <a:pPr marL="571500" indent="-571500">
              <a:lnSpc>
                <a:spcPct val="90000"/>
              </a:lnSpc>
              <a:buFont typeface="Wingdings" pitchFamily="2" charset="2"/>
              <a:buNone/>
            </a:pPr>
            <a:r>
              <a:rPr lang="en-US" sz="3400" dirty="0"/>
              <a:t>	</a:t>
            </a:r>
            <a:r>
              <a:rPr lang="en-US" sz="3200" dirty="0"/>
              <a:t>Measures infertility among women due to any cause.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 Related Statistics</a:t>
            </a:r>
            <a:endParaRPr lang="en-US" dirty="0"/>
          </a:p>
        </p:txBody>
      </p:sp>
      <p:sp>
        <p:nvSpPr>
          <p:cNvPr id="3" name="Content Placeholder 2"/>
          <p:cNvSpPr>
            <a:spLocks noGrp="1"/>
          </p:cNvSpPr>
          <p:nvPr>
            <p:ph idx="1"/>
          </p:nvPr>
        </p:nvSpPr>
        <p:spPr/>
        <p:txBody>
          <a:bodyPr/>
          <a:lstStyle/>
          <a:p>
            <a:r>
              <a:rPr lang="en-US" dirty="0" smtClean="0"/>
              <a:t>Birth Rate</a:t>
            </a:r>
          </a:p>
          <a:p>
            <a:r>
              <a:rPr lang="en-US" dirty="0" smtClean="0"/>
              <a:t>General Fertility Rate</a:t>
            </a:r>
          </a:p>
          <a:p>
            <a:r>
              <a:rPr lang="en-US" dirty="0" smtClean="0"/>
              <a:t>Age Specific Fertility Rate</a:t>
            </a:r>
          </a:p>
          <a:p>
            <a:r>
              <a:rPr lang="en-US" dirty="0" smtClean="0"/>
              <a:t>Total Fertility Rate</a:t>
            </a:r>
          </a:p>
          <a:p>
            <a:r>
              <a:rPr lang="en-US" dirty="0" smtClean="0"/>
              <a:t>Gross Reproduction Rate</a:t>
            </a:r>
          </a:p>
          <a:p>
            <a:r>
              <a:rPr lang="en-US" dirty="0" smtClean="0"/>
              <a:t>Net Reproduction rate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2C58BBAB-126A-4F8C-B7E9-06DBCA09FDF7}" type="slidenum">
              <a:rPr lang="en-US" altLang="en-US"/>
              <a:pPr/>
              <a:t>12</a:t>
            </a:fld>
            <a:endParaRPr lang="en-US" altLang="en-US"/>
          </a:p>
        </p:txBody>
      </p:sp>
      <p:sp>
        <p:nvSpPr>
          <p:cNvPr id="29698" name="Rectangle 2"/>
          <p:cNvSpPr>
            <a:spLocks noGrp="1" noChangeArrowheads="1"/>
          </p:cNvSpPr>
          <p:nvPr>
            <p:ph type="title"/>
          </p:nvPr>
        </p:nvSpPr>
        <p:spPr>
          <a:xfrm>
            <a:off x="457200" y="277813"/>
            <a:ext cx="8229600" cy="712787"/>
          </a:xfrm>
        </p:spPr>
        <p:txBody>
          <a:bodyPr/>
          <a:lstStyle/>
          <a:p>
            <a:r>
              <a:rPr lang="en-US" sz="4000" b="1" dirty="0" smtClean="0"/>
              <a:t>Birth </a:t>
            </a:r>
            <a:r>
              <a:rPr lang="en-US" sz="4000" dirty="0" smtClean="0"/>
              <a:t>R</a:t>
            </a:r>
            <a:r>
              <a:rPr lang="en-US" sz="4000" b="1" dirty="0" smtClean="0"/>
              <a:t>ate </a:t>
            </a:r>
            <a:endParaRPr lang="en-US" sz="4000" b="1" dirty="0"/>
          </a:p>
        </p:txBody>
      </p:sp>
      <p:sp>
        <p:nvSpPr>
          <p:cNvPr id="29699" name="Rectangle 3"/>
          <p:cNvSpPr>
            <a:spLocks noGrp="1" noChangeArrowheads="1"/>
          </p:cNvSpPr>
          <p:nvPr>
            <p:ph type="body" idx="1"/>
          </p:nvPr>
        </p:nvSpPr>
        <p:spPr>
          <a:xfrm>
            <a:off x="0" y="1447800"/>
            <a:ext cx="9144000" cy="762000"/>
          </a:xfrm>
        </p:spPr>
        <p:txBody>
          <a:bodyPr>
            <a:normAutofit fontScale="77500" lnSpcReduction="20000"/>
          </a:bodyPr>
          <a:lstStyle/>
          <a:p>
            <a:pPr>
              <a:buFont typeface="Wingdings" pitchFamily="2" charset="2"/>
              <a:buNone/>
            </a:pPr>
            <a:r>
              <a:rPr lang="en-US" sz="2600" dirty="0"/>
              <a:t>	</a:t>
            </a:r>
            <a:r>
              <a:rPr lang="en-US" sz="3300" dirty="0"/>
              <a:t>The birth rate (also called the crude birth rate) indicates the number of live births per 1000 population in a given year</a:t>
            </a:r>
            <a:r>
              <a:rPr lang="en-US" sz="2600" dirty="0"/>
              <a:t>.</a:t>
            </a:r>
          </a:p>
          <a:p>
            <a:pPr>
              <a:buFont typeface="Wingdings" pitchFamily="2" charset="2"/>
              <a:buNone/>
            </a:pPr>
            <a:endParaRPr lang="en-US" sz="2600" dirty="0"/>
          </a:p>
        </p:txBody>
      </p:sp>
      <p:graphicFrame>
        <p:nvGraphicFramePr>
          <p:cNvPr id="29734" name="Group 38"/>
          <p:cNvGraphicFramePr>
            <a:graphicFrameLocks noGrp="1"/>
          </p:cNvGraphicFramePr>
          <p:nvPr/>
        </p:nvGraphicFramePr>
        <p:xfrm>
          <a:off x="457200" y="2336800"/>
          <a:ext cx="7924800" cy="829056"/>
        </p:xfrm>
        <a:graphic>
          <a:graphicData uri="http://schemas.openxmlformats.org/drawingml/2006/table">
            <a:tbl>
              <a:tblPr/>
              <a:tblGrid>
                <a:gridCol w="7924800"/>
              </a:tblGrid>
              <a:tr h="711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1" i="0" u="sng" strike="noStrike" cap="none" normalizeH="0" baseline="0" dirty="0" smtClean="0">
                          <a:ln>
                            <a:noFill/>
                          </a:ln>
                          <a:solidFill>
                            <a:srgbClr val="FFC000"/>
                          </a:solidFill>
                          <a:effectLst/>
                          <a:latin typeface="Arial" charset="0"/>
                        </a:rPr>
                        <a:t>Number of births</a:t>
                      </a:r>
                      <a:r>
                        <a:rPr kumimoji="0" lang="en-US" sz="2200" b="1" i="0" u="none" strike="noStrike" cap="none" normalizeH="0" baseline="0" dirty="0" smtClean="0">
                          <a:ln>
                            <a:noFill/>
                          </a:ln>
                          <a:solidFill>
                            <a:srgbClr val="FFC000"/>
                          </a:solidFill>
                          <a:effectLst/>
                          <a:latin typeface="Arial" charset="0"/>
                        </a:rPr>
                        <a:t>       X    K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1" i="0" u="none" strike="noStrike" cap="none" normalizeH="0" baseline="0" dirty="0" smtClean="0">
                          <a:ln>
                            <a:noFill/>
                          </a:ln>
                          <a:solidFill>
                            <a:srgbClr val="FFC000"/>
                          </a:solidFill>
                          <a:effectLst/>
                          <a:latin typeface="Arial" charset="0"/>
                        </a:rPr>
                        <a:t>Total population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7" name="Text Box 39"/>
          <p:cNvSpPr txBox="1">
            <a:spLocks noChangeArrowheads="1"/>
          </p:cNvSpPr>
          <p:nvPr/>
        </p:nvSpPr>
        <p:spPr bwMode="auto">
          <a:xfrm>
            <a:off x="685800" y="3316069"/>
            <a:ext cx="7620000" cy="523220"/>
          </a:xfrm>
          <a:prstGeom prst="rect">
            <a:avLst/>
          </a:prstGeom>
          <a:noFill/>
          <a:ln w="9525">
            <a:noFill/>
            <a:miter lim="800000"/>
            <a:headEnd/>
            <a:tailEnd/>
          </a:ln>
          <a:effectLst/>
        </p:spPr>
        <p:txBody>
          <a:bodyPr wrap="square">
            <a:spAutoFit/>
          </a:bodyPr>
          <a:lstStyle/>
          <a:p>
            <a:pPr algn="l"/>
            <a:r>
              <a:rPr lang="en-US" sz="2800" dirty="0"/>
              <a:t>CBR In Pakistan : </a:t>
            </a:r>
            <a:r>
              <a:rPr lang="en-US" sz="2800" dirty="0" smtClean="0"/>
              <a:t>27.2 </a:t>
            </a:r>
            <a:r>
              <a:rPr lang="en-US" sz="2800" dirty="0"/>
              <a:t>/ 1000 pop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1600834-A9DC-42CC-BB47-00AC6B6F9336}" type="slidenum">
              <a:rPr lang="en-US" altLang="en-US"/>
              <a:pPr/>
              <a:t>13</a:t>
            </a:fld>
            <a:endParaRPr lang="en-US" altLang="en-US"/>
          </a:p>
        </p:txBody>
      </p:sp>
      <p:sp>
        <p:nvSpPr>
          <p:cNvPr id="33794" name="Rectangle 2"/>
          <p:cNvSpPr>
            <a:spLocks noGrp="1" noChangeArrowheads="1"/>
          </p:cNvSpPr>
          <p:nvPr>
            <p:ph type="title"/>
          </p:nvPr>
        </p:nvSpPr>
        <p:spPr>
          <a:xfrm>
            <a:off x="457200" y="277813"/>
            <a:ext cx="8229600" cy="865187"/>
          </a:xfrm>
        </p:spPr>
        <p:txBody>
          <a:bodyPr/>
          <a:lstStyle/>
          <a:p>
            <a:r>
              <a:rPr lang="en-US" sz="4000" b="1"/>
              <a:t>GENERAL FERTILITY RATE</a:t>
            </a:r>
          </a:p>
        </p:txBody>
      </p:sp>
      <p:sp>
        <p:nvSpPr>
          <p:cNvPr id="33795" name="Rectangle 3"/>
          <p:cNvSpPr>
            <a:spLocks noGrp="1" noChangeArrowheads="1"/>
          </p:cNvSpPr>
          <p:nvPr>
            <p:ph type="body" idx="1"/>
          </p:nvPr>
        </p:nvSpPr>
        <p:spPr>
          <a:xfrm>
            <a:off x="-76200" y="914400"/>
            <a:ext cx="9220200" cy="5791200"/>
          </a:xfrm>
        </p:spPr>
        <p:txBody>
          <a:bodyPr/>
          <a:lstStyle/>
          <a:p>
            <a:pPr>
              <a:lnSpc>
                <a:spcPct val="90000"/>
              </a:lnSpc>
              <a:buFont typeface="Wingdings" pitchFamily="2" charset="2"/>
              <a:buNone/>
            </a:pPr>
            <a:r>
              <a:rPr lang="en-US" sz="2500"/>
              <a:t>	</a:t>
            </a:r>
            <a:r>
              <a:rPr lang="en-US" sz="3200"/>
              <a:t>The general fertility rate (also called the fertility rate) is the number of live births per 1,000 women ages 15-49 in a given year. The general fertility rate is a somewhat more refined measure than the birth rate because it relates births to the age-sex group at risk of giving birth (usually defined as women ages 15-49). This refinement helps eliminate distortions that might arise because of different age and sex distributions among populations. Thus, the general fertility rate is a better basis to compare fertility levels among populations than are changes in the crude birth rate.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5B6A0CEC-8E24-4E7F-BECA-63621E4A5E20}" type="slidenum">
              <a:rPr lang="en-US" altLang="en-US"/>
              <a:pPr/>
              <a:t>14</a:t>
            </a:fld>
            <a:endParaRPr lang="en-US" altLang="en-US"/>
          </a:p>
        </p:txBody>
      </p:sp>
      <p:graphicFrame>
        <p:nvGraphicFramePr>
          <p:cNvPr id="34838" name="Group 22"/>
          <p:cNvGraphicFramePr>
            <a:graphicFrameLocks noGrp="1"/>
          </p:cNvGraphicFramePr>
          <p:nvPr>
            <p:ph idx="1"/>
          </p:nvPr>
        </p:nvGraphicFramePr>
        <p:xfrm>
          <a:off x="381000" y="1703388"/>
          <a:ext cx="8686800" cy="3864864"/>
        </p:xfrm>
        <a:graphic>
          <a:graphicData uri="http://schemas.openxmlformats.org/drawingml/2006/table">
            <a:tbl>
              <a:tblPr/>
              <a:tblGrid>
                <a:gridCol w="8686800"/>
              </a:tblGrid>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sng" strike="noStrike" cap="none" normalizeH="0" baseline="0" dirty="0" smtClean="0">
                          <a:ln>
                            <a:noFill/>
                          </a:ln>
                          <a:solidFill>
                            <a:srgbClr val="FFC000"/>
                          </a:solidFill>
                          <a:effectLst/>
                          <a:latin typeface="Arial" charset="0"/>
                        </a:rPr>
                        <a:t>Number of births</a:t>
                      </a:r>
                      <a:r>
                        <a:rPr kumimoji="0" lang="en-US" sz="2200" b="0" i="0" u="none" strike="noStrike" cap="none" normalizeH="0" baseline="0" dirty="0" smtClean="0">
                          <a:ln>
                            <a:noFill/>
                          </a:ln>
                          <a:solidFill>
                            <a:srgbClr val="FFC000"/>
                          </a:solidFill>
                          <a:effectLst/>
                          <a:latin typeface="Arial" charset="0"/>
                        </a:rPr>
                        <a:t>           X         K       =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dirty="0" smtClean="0">
                          <a:ln>
                            <a:noFill/>
                          </a:ln>
                          <a:solidFill>
                            <a:srgbClr val="FFC000"/>
                          </a:solidFill>
                          <a:effectLst/>
                          <a:latin typeface="Arial" charset="0"/>
                        </a:rPr>
                        <a:t>Number of women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dirty="0" smtClean="0">
                          <a:ln>
                            <a:noFill/>
                          </a:ln>
                          <a:solidFill>
                            <a:srgbClr val="FFC000"/>
                          </a:solidFill>
                          <a:effectLst/>
                          <a:latin typeface="Arial" charset="0"/>
                        </a:rPr>
                        <a:t>Ages 15-49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22653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There were</a:t>
                      </a:r>
                      <a:r>
                        <a:rPr kumimoji="0" lang="en-US" sz="2600" b="0" i="0" u="none" strike="noStrike" cap="none" normalizeH="0" baseline="0" dirty="0" smtClean="0">
                          <a:ln>
                            <a:noFill/>
                          </a:ln>
                          <a:solidFill>
                            <a:schemeClr val="tx1"/>
                          </a:solidFill>
                          <a:effectLst/>
                          <a:latin typeface="Arial" charset="0"/>
                        </a:rPr>
                        <a:t> </a:t>
                      </a:r>
                      <a:r>
                        <a:rPr kumimoji="0" lang="en-US" sz="2200" b="0" i="0" u="none" strike="noStrike" cap="none" normalizeH="0" baseline="0" dirty="0" smtClean="0">
                          <a:ln>
                            <a:noFill/>
                          </a:ln>
                          <a:solidFill>
                            <a:schemeClr val="tx1"/>
                          </a:solidFill>
                          <a:effectLst/>
                          <a:latin typeface="Arial" charset="0"/>
                        </a:rPr>
                        <a:t>62 births per 1,000 women ages 15-49 in Ecuador in 1995.</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Yemen’s general fertility rate in the early 1990s was 238 live  births per 1,000 women ages 15-49 ------one of the highest in the world. The Czech republic’s rate of 34 per 1,000 women ages 15-49 in 1996 was very low.</a:t>
                      </a:r>
                      <a:endParaRPr kumimoji="0" lang="en-US"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39" name="Rectangle 23"/>
          <p:cNvSpPr>
            <a:spLocks noGrp="1" noChangeArrowheads="1"/>
          </p:cNvSpPr>
          <p:nvPr>
            <p:ph type="title"/>
          </p:nvPr>
        </p:nvSpPr>
        <p:spPr>
          <a:xfrm>
            <a:off x="457200" y="277813"/>
            <a:ext cx="8686800" cy="865187"/>
          </a:xfrm>
          <a:noFill/>
          <a:ln/>
        </p:spPr>
        <p:txBody>
          <a:bodyPr/>
          <a:lstStyle/>
          <a:p>
            <a:r>
              <a:rPr lang="en-US" sz="4000" b="1"/>
              <a:t>GENERAL FERTILITY RATE (CONTD)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EA0DE060-2005-488B-8D1B-AC58F0092514}" type="slidenum">
              <a:rPr lang="en-US" altLang="en-US"/>
              <a:pPr/>
              <a:t>15</a:t>
            </a:fld>
            <a:endParaRPr lang="en-US" altLang="en-US"/>
          </a:p>
        </p:txBody>
      </p:sp>
      <p:sp>
        <p:nvSpPr>
          <p:cNvPr id="36866" name="Rectangle 2"/>
          <p:cNvSpPr>
            <a:spLocks noGrp="1" noChangeArrowheads="1"/>
          </p:cNvSpPr>
          <p:nvPr>
            <p:ph type="title"/>
          </p:nvPr>
        </p:nvSpPr>
        <p:spPr>
          <a:xfrm>
            <a:off x="457200" y="277813"/>
            <a:ext cx="8686800" cy="1139825"/>
          </a:xfrm>
        </p:spPr>
        <p:txBody>
          <a:bodyPr/>
          <a:lstStyle/>
          <a:p>
            <a:r>
              <a:rPr lang="en-US" sz="4000" b="1"/>
              <a:t>AGE- SPECIFIC FERTILITY RATE</a:t>
            </a:r>
          </a:p>
        </p:txBody>
      </p:sp>
      <p:sp>
        <p:nvSpPr>
          <p:cNvPr id="36867" name="Rectangle 3"/>
          <p:cNvSpPr>
            <a:spLocks noGrp="1" noChangeArrowheads="1"/>
          </p:cNvSpPr>
          <p:nvPr>
            <p:ph type="body" sz="half" idx="1"/>
          </p:nvPr>
        </p:nvSpPr>
        <p:spPr>
          <a:xfrm>
            <a:off x="0" y="1066800"/>
            <a:ext cx="9144000" cy="1143000"/>
          </a:xfrm>
        </p:spPr>
        <p:txBody>
          <a:bodyPr>
            <a:normAutofit lnSpcReduction="10000"/>
          </a:bodyPr>
          <a:lstStyle/>
          <a:p>
            <a:pPr>
              <a:lnSpc>
                <a:spcPct val="90000"/>
              </a:lnSpc>
              <a:buFont typeface="Wingdings" pitchFamily="2" charset="2"/>
              <a:buNone/>
            </a:pPr>
            <a:r>
              <a:rPr lang="en-US" sz="2400"/>
              <a:t>	</a:t>
            </a:r>
            <a:r>
              <a:rPr lang="en-US" sz="2800"/>
              <a:t>Fertility rates can also be calculated for specific age groups to see difference in fertility behavior at different ages or for comparison over time</a:t>
            </a:r>
            <a:r>
              <a:rPr lang="en-US" sz="2400"/>
              <a:t>.</a:t>
            </a:r>
          </a:p>
          <a:p>
            <a:pPr>
              <a:lnSpc>
                <a:spcPct val="90000"/>
              </a:lnSpc>
              <a:buFont typeface="Wingdings" pitchFamily="2" charset="2"/>
              <a:buNone/>
            </a:pPr>
            <a:endParaRPr lang="en-US" sz="2400"/>
          </a:p>
        </p:txBody>
      </p:sp>
      <p:graphicFrame>
        <p:nvGraphicFramePr>
          <p:cNvPr id="36912" name="Group 48"/>
          <p:cNvGraphicFramePr>
            <a:graphicFrameLocks noGrp="1"/>
          </p:cNvGraphicFramePr>
          <p:nvPr>
            <p:ph sz="half" idx="2"/>
          </p:nvPr>
        </p:nvGraphicFramePr>
        <p:xfrm>
          <a:off x="381000" y="2428875"/>
          <a:ext cx="8686800" cy="3899091"/>
        </p:xfrm>
        <a:graphic>
          <a:graphicData uri="http://schemas.openxmlformats.org/drawingml/2006/table">
            <a:tbl>
              <a:tblPr/>
              <a:tblGrid>
                <a:gridCol w="8686800"/>
              </a:tblGrid>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1" i="0" u="none" strike="noStrike" cap="none" normalizeH="0" baseline="0" dirty="0" smtClean="0">
                          <a:ln>
                            <a:noFill/>
                          </a:ln>
                          <a:solidFill>
                            <a:srgbClr val="FFC000"/>
                          </a:solidFill>
                          <a:effectLst/>
                          <a:latin typeface="Arial" charset="0"/>
                        </a:rPr>
                        <a:t>Number of births to</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1" i="0" u="sng" strike="noStrike" cap="none" normalizeH="0" baseline="0" dirty="0" smtClean="0">
                          <a:ln>
                            <a:noFill/>
                          </a:ln>
                          <a:solidFill>
                            <a:srgbClr val="FFC000"/>
                          </a:solidFill>
                          <a:effectLst/>
                          <a:latin typeface="Arial" charset="0"/>
                        </a:rPr>
                        <a:t>women  Ages 20-24</a:t>
                      </a:r>
                      <a:r>
                        <a:rPr kumimoji="0" lang="en-US" sz="2200" b="1" i="0" u="none" strike="noStrike" cap="none" normalizeH="0" baseline="0" dirty="0" smtClean="0">
                          <a:ln>
                            <a:noFill/>
                          </a:ln>
                          <a:solidFill>
                            <a:srgbClr val="FFC000"/>
                          </a:solidFill>
                          <a:effectLst/>
                          <a:latin typeface="Arial" charset="0"/>
                        </a:rPr>
                        <a:t>           X   K   =     </a:t>
                      </a:r>
                      <a:r>
                        <a:rPr kumimoji="0" lang="en-US" sz="2200" b="1" i="0" u="sng" strike="noStrike" cap="none" normalizeH="0" baseline="0" dirty="0" smtClean="0">
                          <a:ln>
                            <a:noFill/>
                          </a:ln>
                          <a:solidFill>
                            <a:srgbClr val="FFC000"/>
                          </a:solidFill>
                          <a:effectLst/>
                          <a:latin typeface="Arial" charset="0"/>
                        </a:rPr>
                        <a:t>23,694</a:t>
                      </a:r>
                      <a:r>
                        <a:rPr kumimoji="0" lang="en-US" sz="2200" b="1" i="0" u="none" strike="noStrike" cap="none" normalizeH="0" baseline="0" dirty="0" smtClean="0">
                          <a:ln>
                            <a:noFill/>
                          </a:ln>
                          <a:solidFill>
                            <a:srgbClr val="FFC000"/>
                          </a:solidFill>
                          <a:effectLst/>
                          <a:latin typeface="Arial" charset="0"/>
                        </a:rPr>
                        <a:t>    X 1,000 = 81.4</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1" i="0" u="none" strike="noStrike" cap="none" normalizeH="0" baseline="0" dirty="0" smtClean="0">
                          <a:ln>
                            <a:noFill/>
                          </a:ln>
                          <a:solidFill>
                            <a:srgbClr val="FFC000"/>
                          </a:solidFill>
                          <a:effectLst/>
                          <a:latin typeface="Arial" charset="0"/>
                        </a:rPr>
                        <a:t>Number of women                                290,998</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1" i="0" u="none" strike="noStrike" cap="none" normalizeH="0" baseline="0" dirty="0" smtClean="0">
                          <a:ln>
                            <a:noFill/>
                          </a:ln>
                          <a:solidFill>
                            <a:srgbClr val="FFC000"/>
                          </a:solidFill>
                          <a:effectLst/>
                          <a:latin typeface="Arial" charset="0"/>
                        </a:rPr>
                        <a:t>Ages 20-24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22653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rPr>
                        <a:t>In Austria, in 1994, there were about 81 live births for every 1,000 women ages 20-24.</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rPr>
                        <a:t>In Kenya in 1993, there were 266 live births per 1,000 women ages 20-24. in 1996, the rate was 153 in Brazil and 62 in Portugal.</a:t>
                      </a: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Total Fertility Rate</a:t>
            </a:r>
            <a:endParaRPr lang="en-US" dirty="0"/>
          </a:p>
        </p:txBody>
      </p:sp>
      <p:sp>
        <p:nvSpPr>
          <p:cNvPr id="7" name="Content Placeholder 6"/>
          <p:cNvSpPr>
            <a:spLocks noGrp="1"/>
          </p:cNvSpPr>
          <p:nvPr>
            <p:ph idx="1"/>
          </p:nvPr>
        </p:nvSpPr>
        <p:spPr/>
        <p:txBody>
          <a:bodyPr>
            <a:normAutofit fontScale="85000" lnSpcReduction="20000"/>
          </a:bodyPr>
          <a:lstStyle/>
          <a:p>
            <a:pPr algn="just"/>
            <a:r>
              <a:rPr lang="en-US" dirty="0" smtClean="0"/>
              <a:t>Represents the average no of children a women would have if she were to pass through the reproductive years bearing children at the same rates as the women now in </a:t>
            </a:r>
            <a:r>
              <a:rPr lang="en-US" dirty="0" smtClean="0"/>
              <a:t>each </a:t>
            </a:r>
            <a:r>
              <a:rPr lang="en-US" dirty="0" smtClean="0"/>
              <a:t>age group</a:t>
            </a:r>
          </a:p>
          <a:p>
            <a:pPr algn="just"/>
            <a:r>
              <a:rPr lang="en-US" dirty="0" smtClean="0"/>
              <a:t>It is computed by summing up the age fertility rates for all the ages.</a:t>
            </a:r>
          </a:p>
          <a:p>
            <a:pPr algn="just"/>
            <a:r>
              <a:rPr lang="en-US" dirty="0" smtClean="0"/>
              <a:t>TFR = sum of ASFRs x 5</a:t>
            </a:r>
          </a:p>
          <a:p>
            <a:pPr algn="just"/>
            <a:r>
              <a:rPr lang="en-US" dirty="0" smtClean="0"/>
              <a:t>Gives the approximate magnitude of completed family size </a:t>
            </a:r>
          </a:p>
          <a:p>
            <a:pPr algn="just"/>
            <a:r>
              <a:rPr lang="en-US" dirty="0" smtClean="0"/>
              <a:t>TFR of Pakistan for 2011 = 3.4</a:t>
            </a:r>
          </a:p>
          <a:p>
            <a:pPr algn="just"/>
            <a:r>
              <a:rPr lang="en-US" dirty="0" smtClean="0"/>
              <a:t>Replacement level fertility TFR = 2.1 (one child for each parent)</a:t>
            </a:r>
            <a:endParaRPr lang="en-US" dirty="0"/>
          </a:p>
        </p:txBody>
      </p:sp>
      <p:sp>
        <p:nvSpPr>
          <p:cNvPr id="5" name="Slide Number Placeholder 4"/>
          <p:cNvSpPr>
            <a:spLocks noGrp="1"/>
          </p:cNvSpPr>
          <p:nvPr>
            <p:ph type="sldNum" sz="quarter" idx="12"/>
          </p:nvPr>
        </p:nvSpPr>
        <p:spPr/>
        <p:txBody>
          <a:bodyPr/>
          <a:lstStyle/>
          <a:p>
            <a:fld id="{E5F4B6DE-FED4-4C62-86C1-8DD0C93FD70E}"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A0B20A3-FF6F-4A05-9581-42411E39BB53}" type="slidenum">
              <a:rPr lang="en-US" altLang="en-US"/>
              <a:pPr/>
              <a:t>17</a:t>
            </a:fld>
            <a:endParaRPr lang="en-US" altLang="en-US"/>
          </a:p>
        </p:txBody>
      </p:sp>
      <p:sp>
        <p:nvSpPr>
          <p:cNvPr id="48130" name="Rectangle 2"/>
          <p:cNvSpPr>
            <a:spLocks noGrp="1" noChangeArrowheads="1"/>
          </p:cNvSpPr>
          <p:nvPr>
            <p:ph type="title"/>
          </p:nvPr>
        </p:nvSpPr>
        <p:spPr>
          <a:xfrm>
            <a:off x="457200" y="735013"/>
            <a:ext cx="8229600" cy="712787"/>
          </a:xfrm>
        </p:spPr>
        <p:txBody>
          <a:bodyPr/>
          <a:lstStyle/>
          <a:p>
            <a:r>
              <a:rPr lang="en-US" sz="4000" b="1"/>
              <a:t>GROSS REPRODUCTION RATE</a:t>
            </a:r>
          </a:p>
        </p:txBody>
      </p:sp>
      <p:sp>
        <p:nvSpPr>
          <p:cNvPr id="48131" name="Rectangle 3"/>
          <p:cNvSpPr>
            <a:spLocks noGrp="1" noChangeArrowheads="1"/>
          </p:cNvSpPr>
          <p:nvPr>
            <p:ph type="body" idx="1"/>
          </p:nvPr>
        </p:nvSpPr>
        <p:spPr>
          <a:xfrm>
            <a:off x="0" y="1676400"/>
            <a:ext cx="9144000" cy="5257800"/>
          </a:xfrm>
        </p:spPr>
        <p:txBody>
          <a:bodyPr/>
          <a:lstStyle/>
          <a:p>
            <a:r>
              <a:rPr lang="en-US" sz="2800" dirty="0" smtClean="0"/>
              <a:t>The </a:t>
            </a:r>
            <a:r>
              <a:rPr lang="en-US" sz="2800" dirty="0"/>
              <a:t>gross reproduction rate (GRR) is the average number of daughters that would be born to woman (or group of women) during her lifetime if she passed through her childbearing years conforming to the age-specific fertility rates of a given year. </a:t>
            </a:r>
            <a:endParaRPr lang="en-US" sz="2800" dirty="0" smtClean="0"/>
          </a:p>
          <a:p>
            <a:r>
              <a:rPr lang="en-US" sz="2800" dirty="0" smtClean="0"/>
              <a:t>This </a:t>
            </a:r>
            <a:r>
              <a:rPr lang="en-US" sz="2800" dirty="0"/>
              <a:t>rate is like the TFR except that it counts only daughters </a:t>
            </a:r>
            <a:endParaRPr lang="en-US" sz="2800" dirty="0" smtClean="0"/>
          </a:p>
          <a:p>
            <a:r>
              <a:rPr lang="en-US" sz="2800" dirty="0" smtClean="0"/>
              <a:t>Literally measures </a:t>
            </a:r>
            <a:r>
              <a:rPr lang="en-US" sz="2800" dirty="0"/>
              <a:t>“ reproduction” </a:t>
            </a:r>
            <a:endParaRPr lang="en-US" sz="2800" dirty="0" smtClean="0"/>
          </a:p>
          <a:p>
            <a:pPr lvl="1"/>
            <a:r>
              <a:rPr lang="en-US" sz="2400" dirty="0" smtClean="0"/>
              <a:t>a </a:t>
            </a:r>
            <a:r>
              <a:rPr lang="en-US" sz="2400" dirty="0"/>
              <a:t>woman reproducing herself by having a daughter.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6"/>
          <p:cNvSpPr>
            <a:spLocks noGrp="1"/>
          </p:cNvSpPr>
          <p:nvPr>
            <p:ph type="sldNum" sz="quarter" idx="12"/>
          </p:nvPr>
        </p:nvSpPr>
        <p:spPr/>
        <p:txBody>
          <a:bodyPr/>
          <a:lstStyle/>
          <a:p>
            <a:fld id="{9BF1AEDC-1F7F-44C9-AE17-1279A3A6BE55}" type="slidenum">
              <a:rPr lang="en-US" altLang="en-US"/>
              <a:pPr/>
              <a:t>18</a:t>
            </a:fld>
            <a:endParaRPr lang="en-US" altLang="en-US"/>
          </a:p>
        </p:txBody>
      </p:sp>
      <p:sp>
        <p:nvSpPr>
          <p:cNvPr id="49154" name="Rectangle 2"/>
          <p:cNvSpPr>
            <a:spLocks noGrp="1" noChangeArrowheads="1"/>
          </p:cNvSpPr>
          <p:nvPr>
            <p:ph type="title"/>
          </p:nvPr>
        </p:nvSpPr>
        <p:spPr>
          <a:xfrm>
            <a:off x="457200" y="304800"/>
            <a:ext cx="8229600" cy="685800"/>
          </a:xfrm>
        </p:spPr>
        <p:txBody>
          <a:bodyPr>
            <a:normAutofit fontScale="90000"/>
          </a:bodyPr>
          <a:lstStyle/>
          <a:p>
            <a:r>
              <a:rPr lang="en-US" sz="4000" b="1"/>
              <a:t>NET REPRODUCTION RATE</a:t>
            </a:r>
          </a:p>
        </p:txBody>
      </p:sp>
      <p:sp>
        <p:nvSpPr>
          <p:cNvPr id="49155" name="Rectangle 3"/>
          <p:cNvSpPr>
            <a:spLocks noGrp="1" noChangeArrowheads="1"/>
          </p:cNvSpPr>
          <p:nvPr>
            <p:ph type="body" sz="half" idx="1"/>
          </p:nvPr>
        </p:nvSpPr>
        <p:spPr>
          <a:xfrm>
            <a:off x="0" y="990600"/>
            <a:ext cx="8991600" cy="1905000"/>
          </a:xfrm>
        </p:spPr>
        <p:txBody>
          <a:bodyPr/>
          <a:lstStyle/>
          <a:p>
            <a:pPr>
              <a:lnSpc>
                <a:spcPct val="90000"/>
              </a:lnSpc>
              <a:buFont typeface="Wingdings" pitchFamily="2" charset="2"/>
              <a:buNone/>
            </a:pPr>
            <a:r>
              <a:rPr lang="en-US" sz="2000"/>
              <a:t>	The net reproduction rate (NRR) is the average number of daughters that would be born to a woman (or group of women) if she passed through her lifetime from birth conforming  to the age specific fertility and mortality rates of a given year. This rate is like the GRR, but it is always lower because it takes into account the fact that some women will die before completing their childbearing years.</a:t>
            </a:r>
          </a:p>
          <a:p>
            <a:pPr>
              <a:lnSpc>
                <a:spcPct val="90000"/>
              </a:lnSpc>
              <a:buFont typeface="Wingdings" pitchFamily="2" charset="2"/>
              <a:buNone/>
            </a:pPr>
            <a:endParaRPr lang="en-US" sz="2000"/>
          </a:p>
        </p:txBody>
      </p:sp>
      <p:graphicFrame>
        <p:nvGraphicFramePr>
          <p:cNvPr id="49207" name="Group 55"/>
          <p:cNvGraphicFramePr>
            <a:graphicFrameLocks noGrp="1"/>
          </p:cNvGraphicFramePr>
          <p:nvPr/>
        </p:nvGraphicFramePr>
        <p:xfrm>
          <a:off x="457200" y="2667000"/>
          <a:ext cx="8153400" cy="3603562"/>
        </p:xfrm>
        <a:graphic>
          <a:graphicData uri="http://schemas.openxmlformats.org/drawingml/2006/table">
            <a:tbl>
              <a:tblPr/>
              <a:tblGrid>
                <a:gridCol w="8153400"/>
              </a:tblGrid>
              <a:tr h="15065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9986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In 1993, Burkina Faso had a GRR of 3.50, while that of the United Kingdom was only 0.86. that means that if 1993 fertility levels were to continue, a woman in Burkina Faso would produce 3.5 daughters, on average, during her lifetime. In the united kingdom, by contrast, a woman would produce less than one daughter on average during her lifetime.</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In Burkina Faso, one daughter would die, one average, before completing her childbearing years</a:t>
                      </a:r>
                      <a:r>
                        <a:rPr kumimoji="0" lang="en-US" sz="2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196" name="Group 44"/>
          <p:cNvGraphicFramePr>
            <a:graphicFrameLocks noGrp="1"/>
          </p:cNvGraphicFramePr>
          <p:nvPr>
            <p:ph sz="half" idx="2"/>
          </p:nvPr>
        </p:nvGraphicFramePr>
        <p:xfrm>
          <a:off x="685800" y="2971800"/>
          <a:ext cx="7620000" cy="1097280"/>
        </p:xfrm>
        <a:graphic>
          <a:graphicData uri="http://schemas.openxmlformats.org/drawingml/2006/table">
            <a:tbl>
              <a:tblPr/>
              <a:tblGrid>
                <a:gridCol w="2540000"/>
                <a:gridCol w="2540000"/>
                <a:gridCol w="2540000"/>
              </a:tblGrid>
              <a:tr h="254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FFC000"/>
                          </a:solidFill>
                          <a:effectLst/>
                          <a:latin typeface="Arial" charset="0"/>
                        </a:rPr>
                        <a:t>1993 GRR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FFC000"/>
                          </a:solidFill>
                          <a:effectLst/>
                          <a:latin typeface="Arial" charset="0"/>
                        </a:rPr>
                        <a:t>1993 NRR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FFC000"/>
                          </a:solidFill>
                          <a:effectLst/>
                          <a:latin typeface="Arial" charset="0"/>
                        </a:rPr>
                        <a:t>Burkina Faso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FFC000"/>
                          </a:solidFill>
                          <a:effectLst/>
                          <a:latin typeface="Arial" charset="0"/>
                        </a:rPr>
                        <a:t>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FFC000"/>
                          </a:solidFill>
                          <a:effectLst/>
                          <a:latin typeface="Arial" charset="0"/>
                        </a:rPr>
                        <a:t>2.41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FFC000"/>
                          </a:solidFill>
                          <a:effectLst/>
                          <a:latin typeface="Arial" charset="0"/>
                        </a:rPr>
                        <a:t>United Kingdom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FFC000"/>
                          </a:solidFill>
                          <a:effectLst/>
                          <a:latin typeface="Arial" charset="0"/>
                        </a:rPr>
                        <a:t>0.86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0.85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294967295"/>
          </p:nvPr>
        </p:nvSpPr>
        <p:spPr>
          <a:xfrm>
            <a:off x="6553200" y="6243638"/>
            <a:ext cx="2133600" cy="457200"/>
          </a:xfrm>
          <a:prstGeom prst="rect">
            <a:avLst/>
          </a:prstGeom>
        </p:spPr>
        <p:txBody>
          <a:bodyPr/>
          <a:lstStyle/>
          <a:p>
            <a:fld id="{0617DC99-FA9C-4E92-A612-2C9E60DEB0BD}" type="slidenum">
              <a:rPr lang="en-US" altLang="en-US"/>
              <a:pPr/>
              <a:t>19</a:t>
            </a:fld>
            <a:endParaRPr lang="en-US" altLang="en-US" dirty="0"/>
          </a:p>
        </p:txBody>
      </p:sp>
      <p:sp>
        <p:nvSpPr>
          <p:cNvPr id="209922" name="Rectangle 2"/>
          <p:cNvSpPr>
            <a:spLocks noGrp="1" noChangeArrowheads="1"/>
          </p:cNvSpPr>
          <p:nvPr>
            <p:ph type="ctrTitle"/>
          </p:nvPr>
        </p:nvSpPr>
        <p:spPr/>
        <p:txBody>
          <a:bodyPr>
            <a:normAutofit/>
          </a:bodyPr>
          <a:lstStyle/>
          <a:p>
            <a:r>
              <a:rPr lang="en-US" sz="6000" dirty="0" smtClean="0"/>
              <a:t>Mortality</a:t>
            </a:r>
            <a:endParaRPr lang="en-US" sz="6000" dirty="0"/>
          </a:p>
        </p:txBody>
      </p:sp>
      <p:sp>
        <p:nvSpPr>
          <p:cNvPr id="5" name="Subtitle 4"/>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Factors Affecting Fertility</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613D5F0-BF39-4213-935A-BB2CAB7117C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9BC973E-4FE8-4FD0-A284-946712DB9B00}" type="slidenum">
              <a:rPr lang="en-US" altLang="en-US"/>
              <a:pPr/>
              <a:t>20</a:t>
            </a:fld>
            <a:endParaRPr lang="en-US" altLang="en-US"/>
          </a:p>
        </p:txBody>
      </p:sp>
      <p:sp>
        <p:nvSpPr>
          <p:cNvPr id="201730" name="Rectangle 2"/>
          <p:cNvSpPr>
            <a:spLocks noGrp="1" noChangeArrowheads="1"/>
          </p:cNvSpPr>
          <p:nvPr>
            <p:ph type="title"/>
          </p:nvPr>
        </p:nvSpPr>
        <p:spPr>
          <a:xfrm>
            <a:off x="457200" y="277813"/>
            <a:ext cx="8229600" cy="712787"/>
          </a:xfrm>
        </p:spPr>
        <p:txBody>
          <a:bodyPr/>
          <a:lstStyle/>
          <a:p>
            <a:r>
              <a:rPr lang="en-US" sz="3800"/>
              <a:t>CAUSES OF MORTALITY DECLINE</a:t>
            </a:r>
          </a:p>
        </p:txBody>
      </p:sp>
      <p:sp>
        <p:nvSpPr>
          <p:cNvPr id="201731" name="Rectangle 3"/>
          <p:cNvSpPr>
            <a:spLocks noGrp="1" noChangeArrowheads="1"/>
          </p:cNvSpPr>
          <p:nvPr>
            <p:ph type="body" idx="1"/>
          </p:nvPr>
        </p:nvSpPr>
        <p:spPr>
          <a:xfrm>
            <a:off x="381000" y="1143000"/>
            <a:ext cx="8458200" cy="5181600"/>
          </a:xfrm>
        </p:spPr>
        <p:txBody>
          <a:bodyPr/>
          <a:lstStyle/>
          <a:p>
            <a:r>
              <a:rPr lang="en-US"/>
              <a:t>Increased agriculture production</a:t>
            </a:r>
          </a:p>
          <a:p>
            <a:r>
              <a:rPr lang="en-US"/>
              <a:t>Industrialization</a:t>
            </a:r>
          </a:p>
          <a:p>
            <a:r>
              <a:rPr lang="en-US"/>
              <a:t>Improved transportation</a:t>
            </a:r>
          </a:p>
          <a:p>
            <a:r>
              <a:rPr lang="en-US"/>
              <a:t>Special reforms regarding child health</a:t>
            </a:r>
          </a:p>
          <a:p>
            <a:r>
              <a:rPr lang="en-US"/>
              <a:t>Control of temperature and humidity</a:t>
            </a:r>
          </a:p>
          <a:p>
            <a:r>
              <a:rPr lang="en-US"/>
              <a:t>Public sanitation</a:t>
            </a:r>
          </a:p>
          <a:p>
            <a:r>
              <a:rPr lang="en-US"/>
              <a:t>Improved personal hygiene</a:t>
            </a:r>
          </a:p>
          <a:p>
            <a:r>
              <a:rPr lang="en-US"/>
              <a:t>Immunology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Mortality </a:t>
            </a:r>
            <a:r>
              <a:rPr lang="en-US" dirty="0" err="1" smtClean="0"/>
              <a:t>Statisitics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Crude Death Rate</a:t>
            </a:r>
          </a:p>
          <a:p>
            <a:r>
              <a:rPr lang="en-US" dirty="0" smtClean="0"/>
              <a:t>Specific Death Rate</a:t>
            </a:r>
          </a:p>
          <a:p>
            <a:pPr lvl="1"/>
            <a:r>
              <a:rPr lang="en-US" dirty="0" smtClean="0"/>
              <a:t>Age</a:t>
            </a:r>
          </a:p>
          <a:p>
            <a:pPr lvl="1"/>
            <a:r>
              <a:rPr lang="en-US" dirty="0" smtClean="0"/>
              <a:t>Sex</a:t>
            </a:r>
          </a:p>
          <a:p>
            <a:pPr lvl="1"/>
            <a:r>
              <a:rPr lang="en-US" dirty="0" smtClean="0"/>
              <a:t>Cause</a:t>
            </a:r>
          </a:p>
          <a:p>
            <a:r>
              <a:rPr lang="en-US" dirty="0" smtClean="0"/>
              <a:t>Standardized rates</a:t>
            </a:r>
          </a:p>
          <a:p>
            <a:pPr lvl="1"/>
            <a:r>
              <a:rPr lang="en-US" dirty="0" smtClean="0"/>
              <a:t>Direct</a:t>
            </a:r>
          </a:p>
          <a:p>
            <a:pPr lvl="1"/>
            <a:r>
              <a:rPr lang="en-US" dirty="0" smtClean="0"/>
              <a:t>Indirect</a:t>
            </a:r>
          </a:p>
          <a:p>
            <a:pPr lvl="2"/>
            <a:r>
              <a:rPr lang="en-US" dirty="0" smtClean="0"/>
              <a:t>SMR</a:t>
            </a:r>
          </a:p>
          <a:p>
            <a:r>
              <a:rPr lang="en-US" dirty="0" smtClean="0"/>
              <a:t>Proportional Mortality Rate</a:t>
            </a:r>
          </a:p>
          <a:p>
            <a:r>
              <a:rPr lang="en-US" dirty="0" smtClean="0"/>
              <a:t>Infant Mortality Rate</a:t>
            </a:r>
          </a:p>
          <a:p>
            <a:r>
              <a:rPr lang="en-US" dirty="0" smtClean="0"/>
              <a:t>Maternal Mortality Ratio</a:t>
            </a:r>
          </a:p>
          <a:p>
            <a:r>
              <a:rPr lang="en-US" dirty="0" smtClean="0"/>
              <a:t>Life expectancy </a:t>
            </a:r>
          </a:p>
          <a:p>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Slide Number Placeholder 6"/>
          <p:cNvSpPr>
            <a:spLocks noGrp="1"/>
          </p:cNvSpPr>
          <p:nvPr>
            <p:ph type="sldNum" sz="quarter" idx="12"/>
          </p:nvPr>
        </p:nvSpPr>
        <p:spPr/>
        <p:txBody>
          <a:bodyPr/>
          <a:lstStyle/>
          <a:p>
            <a:fld id="{9B41E406-BE5D-495C-8A88-E1EFEAEC3186}" type="slidenum">
              <a:rPr lang="en-US" altLang="en-US"/>
              <a:pPr/>
              <a:t>22</a:t>
            </a:fld>
            <a:endParaRPr lang="en-US" altLang="en-US"/>
          </a:p>
        </p:txBody>
      </p:sp>
      <p:sp>
        <p:nvSpPr>
          <p:cNvPr id="60418" name="Rectangle 2"/>
          <p:cNvSpPr>
            <a:spLocks noGrp="1" noChangeArrowheads="1"/>
          </p:cNvSpPr>
          <p:nvPr>
            <p:ph type="title"/>
          </p:nvPr>
        </p:nvSpPr>
        <p:spPr/>
        <p:txBody>
          <a:bodyPr/>
          <a:lstStyle/>
          <a:p>
            <a:r>
              <a:rPr lang="en-US"/>
              <a:t>DEATH RATE (crude death rate)</a:t>
            </a:r>
          </a:p>
        </p:txBody>
      </p:sp>
      <p:sp>
        <p:nvSpPr>
          <p:cNvPr id="60419" name="Rectangle 3"/>
          <p:cNvSpPr>
            <a:spLocks noGrp="1" noChangeArrowheads="1"/>
          </p:cNvSpPr>
          <p:nvPr>
            <p:ph type="body" sz="half" idx="1"/>
          </p:nvPr>
        </p:nvSpPr>
        <p:spPr>
          <a:xfrm>
            <a:off x="76200" y="1066800"/>
            <a:ext cx="8763000" cy="685800"/>
          </a:xfrm>
        </p:spPr>
        <p:txBody>
          <a:bodyPr>
            <a:normAutofit fontScale="92500" lnSpcReduction="20000"/>
          </a:bodyPr>
          <a:lstStyle/>
          <a:p>
            <a:pPr>
              <a:buFont typeface="Wingdings" pitchFamily="2" charset="2"/>
              <a:buNone/>
            </a:pPr>
            <a:r>
              <a:rPr lang="en-US" sz="2000" dirty="0"/>
              <a:t>    </a:t>
            </a:r>
            <a:r>
              <a:rPr lang="en-US" sz="2400" dirty="0"/>
              <a:t>The death rate (also called the crude death rate) is the number of death per 1,000 population in a given year</a:t>
            </a:r>
            <a:r>
              <a:rPr lang="en-US" sz="2000" dirty="0"/>
              <a:t>.</a:t>
            </a:r>
          </a:p>
          <a:p>
            <a:pPr>
              <a:buFont typeface="Wingdings" pitchFamily="2" charset="2"/>
              <a:buNone/>
            </a:pPr>
            <a:endParaRPr lang="en-US" sz="2000" dirty="0"/>
          </a:p>
        </p:txBody>
      </p:sp>
      <p:graphicFrame>
        <p:nvGraphicFramePr>
          <p:cNvPr id="60446" name="Group 30"/>
          <p:cNvGraphicFramePr>
            <a:graphicFrameLocks noGrp="1"/>
          </p:cNvGraphicFramePr>
          <p:nvPr>
            <p:ph sz="half" idx="2"/>
          </p:nvPr>
        </p:nvGraphicFramePr>
        <p:xfrm>
          <a:off x="457200" y="1752600"/>
          <a:ext cx="8382000" cy="2194560"/>
        </p:xfrm>
        <a:graphic>
          <a:graphicData uri="http://schemas.openxmlformats.org/drawingml/2006/table">
            <a:tbl>
              <a:tblPr/>
              <a:tblGrid>
                <a:gridCol w="8382000"/>
              </a:tblGrid>
              <a:tr h="6572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sng" strike="noStrike" cap="none" normalizeH="0" baseline="0" smtClean="0">
                          <a:ln>
                            <a:noFill/>
                          </a:ln>
                          <a:solidFill>
                            <a:schemeClr val="bg1"/>
                          </a:solidFill>
                          <a:effectLst/>
                          <a:latin typeface="Arial" charset="0"/>
                        </a:rPr>
                        <a:t>Number of deaths             </a:t>
                      </a:r>
                      <a:r>
                        <a:rPr kumimoji="0" lang="en-US" sz="2000" b="0" i="0" u="none" strike="noStrike" cap="none" normalizeH="0" baseline="0" smtClean="0">
                          <a:ln>
                            <a:noFill/>
                          </a:ln>
                          <a:solidFill>
                            <a:schemeClr val="bg1"/>
                          </a:solidFill>
                          <a:effectLst/>
                          <a:latin typeface="Arial" charset="0"/>
                        </a:rPr>
                        <a:t>       X  K   =   </a:t>
                      </a:r>
                      <a:r>
                        <a:rPr kumimoji="0" lang="en-US" sz="2000" b="0" i="0" u="sng" strike="noStrike" cap="none" normalizeH="0" baseline="0" smtClean="0">
                          <a:ln>
                            <a:noFill/>
                          </a:ln>
                          <a:solidFill>
                            <a:schemeClr val="bg1"/>
                          </a:solidFill>
                          <a:effectLst/>
                          <a:latin typeface="Arial" charset="0"/>
                        </a:rPr>
                        <a:t> 405,000 </a:t>
                      </a:r>
                      <a:r>
                        <a:rPr kumimoji="0" lang="en-US" sz="2000" b="0" i="0" u="none" strike="noStrike" cap="none" normalizeH="0" baseline="0" smtClean="0">
                          <a:ln>
                            <a:noFill/>
                          </a:ln>
                          <a:solidFill>
                            <a:schemeClr val="bg1"/>
                          </a:solidFill>
                          <a:effectLst/>
                          <a:latin typeface="Arial" charset="0"/>
                        </a:rPr>
                        <a:t>   X 1000 = 6.6</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bg1"/>
                          </a:solidFill>
                          <a:effectLst/>
                          <a:latin typeface="Arial" charset="0"/>
                        </a:rPr>
                        <a:t>Total population                                      61,644,000</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3747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 the early 1990s, the death rate in Turkey was 6.6 per 1,000 population</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 the early 199s, Guinea’s death rate was 20 per 1,000 population, while Singapore’s was 5 per 1,000.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43" name="Rectangle 27"/>
          <p:cNvSpPr>
            <a:spLocks noChangeArrowheads="1"/>
          </p:cNvSpPr>
          <p:nvPr/>
        </p:nvSpPr>
        <p:spPr bwMode="auto">
          <a:xfrm>
            <a:off x="0" y="3962400"/>
            <a:ext cx="8610600" cy="2133600"/>
          </a:xfrm>
          <a:prstGeom prst="rect">
            <a:avLst/>
          </a:prstGeom>
          <a:noFill/>
          <a:ln w="9525">
            <a:noFill/>
            <a:miter lim="800000"/>
            <a:headEnd/>
            <a:tailEnd/>
          </a:ln>
          <a:effectLst/>
        </p:spPr>
        <p:txBody>
          <a:bodyPr/>
          <a:lstStyle/>
          <a:p>
            <a:pPr marL="342900" indent="-342900" algn="l">
              <a:spcBef>
                <a:spcPct val="20000"/>
              </a:spcBef>
              <a:buClr>
                <a:schemeClr val="accent1"/>
              </a:buClr>
              <a:buSzPct val="65000"/>
              <a:buFont typeface="Wingdings" pitchFamily="2" charset="2"/>
              <a:buNone/>
            </a:pPr>
            <a:r>
              <a:rPr lang="en-US"/>
              <a:t>    Crude death rates are affected by many population characteristics, particularly age structure. It is therefore prudent, when comparing death rates between countries, to adjust for difference in age composition (see comparing populations) before making inference about a country’s health, economic, or environmental conditions..</a:t>
            </a:r>
          </a:p>
          <a:p>
            <a:pPr marL="342900" indent="-342900" algn="l">
              <a:spcBef>
                <a:spcPct val="20000"/>
              </a:spcBef>
              <a:buClr>
                <a:schemeClr val="accent1"/>
              </a:buClr>
              <a:buSzPct val="65000"/>
              <a:buFont typeface="Wingdings" pitchFamily="2" charset="2"/>
              <a:buNone/>
            </a:pPr>
            <a:endParaRPr lang="en-US"/>
          </a:p>
        </p:txBody>
      </p:sp>
      <p:sp>
        <p:nvSpPr>
          <p:cNvPr id="60447" name="Text Box 31"/>
          <p:cNvSpPr txBox="1">
            <a:spLocks noChangeArrowheads="1"/>
          </p:cNvSpPr>
          <p:nvPr/>
        </p:nvSpPr>
        <p:spPr bwMode="auto">
          <a:xfrm>
            <a:off x="512763" y="6288088"/>
            <a:ext cx="7183437" cy="457200"/>
          </a:xfrm>
          <a:prstGeom prst="rect">
            <a:avLst/>
          </a:prstGeom>
          <a:noFill/>
          <a:ln w="9525">
            <a:noFill/>
            <a:miter lim="800000"/>
            <a:headEnd/>
            <a:tailEnd/>
          </a:ln>
          <a:effectLst/>
        </p:spPr>
        <p:txBody>
          <a:bodyPr wrap="none">
            <a:spAutoFit/>
          </a:bodyPr>
          <a:lstStyle/>
          <a:p>
            <a:r>
              <a:rPr lang="en-US"/>
              <a:t>In Pakistan 8/1000 pop. </a:t>
            </a:r>
            <a:r>
              <a:rPr lang="en-US">
                <a:solidFill>
                  <a:schemeClr val="accent1"/>
                </a:solidFill>
              </a:rPr>
              <a:t>Ref: DG Health report 2003</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4C7FF5F7-2CBB-4B5B-BDFA-08BD6F64D55F}" type="slidenum">
              <a:rPr lang="en-US" altLang="en-US"/>
              <a:pPr/>
              <a:t>23</a:t>
            </a:fld>
            <a:endParaRPr lang="en-US" altLang="en-US"/>
          </a:p>
        </p:txBody>
      </p:sp>
      <p:sp>
        <p:nvSpPr>
          <p:cNvPr id="62466" name="Rectangle 2"/>
          <p:cNvSpPr>
            <a:spLocks noGrp="1" noChangeArrowheads="1"/>
          </p:cNvSpPr>
          <p:nvPr>
            <p:ph type="title"/>
          </p:nvPr>
        </p:nvSpPr>
        <p:spPr>
          <a:xfrm>
            <a:off x="457200" y="152400"/>
            <a:ext cx="8229600" cy="1139825"/>
          </a:xfrm>
        </p:spPr>
        <p:txBody>
          <a:bodyPr/>
          <a:lstStyle/>
          <a:p>
            <a:r>
              <a:rPr lang="en-US" dirty="0"/>
              <a:t>AGE-SPECIFIC DEATH RATE</a:t>
            </a:r>
          </a:p>
        </p:txBody>
      </p:sp>
      <p:sp>
        <p:nvSpPr>
          <p:cNvPr id="62467" name="Rectangle 3"/>
          <p:cNvSpPr>
            <a:spLocks noGrp="1" noChangeArrowheads="1"/>
          </p:cNvSpPr>
          <p:nvPr>
            <p:ph type="body" sz="half" idx="1"/>
          </p:nvPr>
        </p:nvSpPr>
        <p:spPr>
          <a:xfrm>
            <a:off x="0" y="990600"/>
            <a:ext cx="8915400" cy="1828800"/>
          </a:xfrm>
        </p:spPr>
        <p:txBody>
          <a:bodyPr>
            <a:normAutofit fontScale="92500"/>
          </a:bodyPr>
          <a:lstStyle/>
          <a:p>
            <a:pPr>
              <a:buFont typeface="Wingdings" pitchFamily="2" charset="2"/>
              <a:buNone/>
            </a:pPr>
            <a:r>
              <a:rPr lang="en-US" sz="2400"/>
              <a:t>	Death rates can be calculated for specific age group in order to compare mortality at different ages or at the same age over time. Comparisons also can be made between countries or areas. Because mortality varies greatly by sex and race, age specific death rates are often given separately for males and females and for different racial groups in a population.</a:t>
            </a:r>
          </a:p>
          <a:p>
            <a:pPr>
              <a:buFont typeface="Wingdings" pitchFamily="2" charset="2"/>
              <a:buNone/>
            </a:pPr>
            <a:endParaRPr lang="en-US" sz="2400"/>
          </a:p>
        </p:txBody>
      </p:sp>
      <p:graphicFrame>
        <p:nvGraphicFramePr>
          <p:cNvPr id="62494" name="Group 30"/>
          <p:cNvGraphicFramePr>
            <a:graphicFrameLocks noGrp="1"/>
          </p:cNvGraphicFramePr>
          <p:nvPr>
            <p:ph sz="half" idx="2"/>
          </p:nvPr>
        </p:nvGraphicFramePr>
        <p:xfrm>
          <a:off x="457200" y="2946400"/>
          <a:ext cx="8382000" cy="3230880"/>
        </p:xfrm>
        <a:graphic>
          <a:graphicData uri="http://schemas.openxmlformats.org/drawingml/2006/table">
            <a:tbl>
              <a:tblPr/>
              <a:tblGrid>
                <a:gridCol w="8382000"/>
              </a:tblGrid>
              <a:tr h="4524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bg1"/>
                          </a:solidFill>
                          <a:effectLst/>
                          <a:latin typeface="Arial" charset="0"/>
                        </a:rPr>
                        <a:t>Deaths of people</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sng" strike="noStrike" cap="none" normalizeH="0" baseline="0" smtClean="0">
                          <a:ln>
                            <a:noFill/>
                          </a:ln>
                          <a:solidFill>
                            <a:schemeClr val="bg1"/>
                          </a:solidFill>
                          <a:effectLst/>
                          <a:latin typeface="Arial" charset="0"/>
                        </a:rPr>
                        <a:t>ages 40-44         </a:t>
                      </a:r>
                      <a:r>
                        <a:rPr kumimoji="0" lang="en-US" sz="2000" b="0" i="0" u="none" strike="noStrike" cap="none" normalizeH="0" baseline="0" smtClean="0">
                          <a:ln>
                            <a:noFill/>
                          </a:ln>
                          <a:solidFill>
                            <a:schemeClr val="bg1"/>
                          </a:solidFill>
                          <a:effectLst/>
                          <a:latin typeface="Arial" charset="0"/>
                        </a:rPr>
                        <a:t>             X    K   =   </a:t>
                      </a:r>
                      <a:r>
                        <a:rPr kumimoji="0" lang="en-US" sz="2000" b="0" i="0" u="sng" strike="noStrike" cap="none" normalizeH="0" baseline="0" smtClean="0">
                          <a:ln>
                            <a:noFill/>
                          </a:ln>
                          <a:solidFill>
                            <a:schemeClr val="bg1"/>
                          </a:solidFill>
                          <a:effectLst/>
                          <a:latin typeface="Arial" charset="0"/>
                        </a:rPr>
                        <a:t> 1,050 </a:t>
                      </a:r>
                      <a:r>
                        <a:rPr kumimoji="0" lang="en-US" sz="2000" b="0" i="0" u="none" strike="noStrike" cap="none" normalizeH="0" baseline="0" smtClean="0">
                          <a:ln>
                            <a:noFill/>
                          </a:ln>
                          <a:solidFill>
                            <a:schemeClr val="bg1"/>
                          </a:solidFill>
                          <a:effectLst/>
                          <a:latin typeface="Arial" charset="0"/>
                        </a:rPr>
                        <a:t>       X 1000 =   4.4</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bg1"/>
                          </a:solidFill>
                          <a:effectLst/>
                          <a:latin typeface="Arial" charset="0"/>
                        </a:rPr>
                        <a:t>Total population                                236,472</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bg1"/>
                          </a:solidFill>
                          <a:effectLst/>
                          <a:latin typeface="Arial" charset="0"/>
                        </a:rPr>
                        <a:t>ages 40-44</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0302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 Puerto Rico in 1994, the age-specific death rate for persons ages 40-44 was 4.4 per 1,000 population of that age.</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By comparison, the 1994 age-specific death rate for persons ages 70-74 in Puerto Rico was 33.0 per 1,000 population of that age.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995CC3E-D4AD-4BFC-BCB1-5DC5CA315EF6}" type="slidenum">
              <a:rPr lang="en-US" altLang="en-US"/>
              <a:pPr/>
              <a:t>24</a:t>
            </a:fld>
            <a:endParaRPr lang="en-US" altLang="en-US"/>
          </a:p>
        </p:txBody>
      </p:sp>
      <p:sp>
        <p:nvSpPr>
          <p:cNvPr id="189442" name="Rectangle 2"/>
          <p:cNvSpPr>
            <a:spLocks noGrp="1" noChangeArrowheads="1"/>
          </p:cNvSpPr>
          <p:nvPr>
            <p:ph type="title"/>
          </p:nvPr>
        </p:nvSpPr>
        <p:spPr/>
        <p:txBody>
          <a:bodyPr/>
          <a:lstStyle/>
          <a:p>
            <a:r>
              <a:rPr lang="en-US"/>
              <a:t>STANDARDIZED RATES</a:t>
            </a:r>
          </a:p>
        </p:txBody>
      </p:sp>
      <p:sp>
        <p:nvSpPr>
          <p:cNvPr id="189443" name="Rectangle 3"/>
          <p:cNvSpPr>
            <a:spLocks noGrp="1" noChangeArrowheads="1"/>
          </p:cNvSpPr>
          <p:nvPr>
            <p:ph type="body" idx="1"/>
          </p:nvPr>
        </p:nvSpPr>
        <p:spPr>
          <a:xfrm>
            <a:off x="457200" y="1600200"/>
            <a:ext cx="8534400" cy="4530725"/>
          </a:xfrm>
        </p:spPr>
        <p:txBody>
          <a:bodyPr/>
          <a:lstStyle/>
          <a:p>
            <a:pPr>
              <a:buFont typeface="Wingdings" pitchFamily="2" charset="2"/>
              <a:buNone/>
            </a:pPr>
            <a:r>
              <a:rPr lang="en-US" sz="2800"/>
              <a:t>	Standardization is necessary when comparing two or more populations that differ with respect to some basic characteristics (age, race, socioeconomic status etc) that independently influence the risk of death. Two frequently used standard population are the Segi world population and the European standard population (WHO,1990a). The standardization of rates can be done either directly or indirectly.</a:t>
            </a:r>
          </a:p>
        </p:txBody>
      </p:sp>
    </p:spTree>
  </p:cSld>
  <p:clrMapOvr>
    <a:masterClrMapping/>
  </p:clrMapOvr>
  <p:transition spd="slow">
    <p:cover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403922F-0E6C-4B8C-8CEE-74329460AAD7}" type="slidenum">
              <a:rPr lang="en-US" altLang="en-US"/>
              <a:pPr/>
              <a:t>25</a:t>
            </a:fld>
            <a:endParaRPr lang="en-US" altLang="en-US"/>
          </a:p>
        </p:txBody>
      </p:sp>
      <p:sp>
        <p:nvSpPr>
          <p:cNvPr id="190466" name="Rectangle 2"/>
          <p:cNvSpPr>
            <a:spLocks noGrp="1" noChangeArrowheads="1"/>
          </p:cNvSpPr>
          <p:nvPr>
            <p:ph type="title"/>
          </p:nvPr>
        </p:nvSpPr>
        <p:spPr>
          <a:xfrm>
            <a:off x="457200" y="460375"/>
            <a:ext cx="8229600" cy="1139825"/>
          </a:xfrm>
        </p:spPr>
        <p:txBody>
          <a:bodyPr/>
          <a:lstStyle/>
          <a:p>
            <a:r>
              <a:rPr lang="en-US"/>
              <a:t>AGE STANDARDIZATION</a:t>
            </a:r>
          </a:p>
        </p:txBody>
      </p:sp>
      <p:sp>
        <p:nvSpPr>
          <p:cNvPr id="190467" name="Rectangle 3"/>
          <p:cNvSpPr>
            <a:spLocks noGrp="1" noChangeArrowheads="1"/>
          </p:cNvSpPr>
          <p:nvPr>
            <p:ph type="body" idx="1"/>
          </p:nvPr>
        </p:nvSpPr>
        <p:spPr>
          <a:xfrm>
            <a:off x="457200" y="1600200"/>
            <a:ext cx="8229600" cy="2362200"/>
          </a:xfrm>
        </p:spPr>
        <p:txBody>
          <a:bodyPr/>
          <a:lstStyle/>
          <a:p>
            <a:pPr>
              <a:buFont typeface="Wingdings" pitchFamily="2" charset="2"/>
              <a:buNone/>
            </a:pPr>
            <a:r>
              <a:rPr lang="en-US" sz="3200"/>
              <a:t>  The age standardization of rates eliminates the influence of different age distributions on the morbidity or mortality rates being compared.</a:t>
            </a:r>
          </a:p>
        </p:txBody>
      </p:sp>
    </p:spTree>
  </p:cSld>
  <p:clrMapOvr>
    <a:masterClrMapping/>
  </p:clrMapOvr>
  <p:transition spd="slow">
    <p:cover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BFAECD6B-2844-4032-9F7D-D4312CC1DAC2}" type="slidenum">
              <a:rPr lang="en-US" altLang="en-US"/>
              <a:pPr/>
              <a:t>26</a:t>
            </a:fld>
            <a:endParaRPr lang="en-US" altLang="en-US"/>
          </a:p>
        </p:txBody>
      </p:sp>
      <p:sp>
        <p:nvSpPr>
          <p:cNvPr id="67586" name="Rectangle 2"/>
          <p:cNvSpPr>
            <a:spLocks noGrp="1" noChangeArrowheads="1"/>
          </p:cNvSpPr>
          <p:nvPr>
            <p:ph type="title"/>
          </p:nvPr>
        </p:nvSpPr>
        <p:spPr>
          <a:xfrm>
            <a:off x="457200" y="277813"/>
            <a:ext cx="8686800" cy="1139825"/>
          </a:xfrm>
        </p:spPr>
        <p:txBody>
          <a:bodyPr>
            <a:normAutofit fontScale="90000"/>
          </a:bodyPr>
          <a:lstStyle/>
          <a:p>
            <a:r>
              <a:rPr lang="en-US" sz="3800"/>
              <a:t>PROPORTION DYING OF A SPECIFIC CAUSE (Proportional Mortality)</a:t>
            </a:r>
          </a:p>
        </p:txBody>
      </p:sp>
      <p:sp>
        <p:nvSpPr>
          <p:cNvPr id="67587" name="Rectangle 3"/>
          <p:cNvSpPr>
            <a:spLocks noGrp="1" noChangeArrowheads="1"/>
          </p:cNvSpPr>
          <p:nvPr>
            <p:ph type="body" sz="half" idx="1"/>
          </p:nvPr>
        </p:nvSpPr>
        <p:spPr>
          <a:xfrm>
            <a:off x="152400" y="1787525"/>
            <a:ext cx="8305800" cy="1295400"/>
          </a:xfrm>
        </p:spPr>
        <p:txBody>
          <a:bodyPr/>
          <a:lstStyle/>
          <a:p>
            <a:pPr>
              <a:buFont typeface="Wingdings" pitchFamily="2" charset="2"/>
              <a:buNone/>
            </a:pPr>
            <a:r>
              <a:rPr lang="en-US" sz="2400"/>
              <a:t>	Deaths from a specific cause can be expressed as a percentage of all deaths.</a:t>
            </a:r>
          </a:p>
        </p:txBody>
      </p:sp>
      <p:graphicFrame>
        <p:nvGraphicFramePr>
          <p:cNvPr id="67606" name="Group 22"/>
          <p:cNvGraphicFramePr>
            <a:graphicFrameLocks noGrp="1"/>
          </p:cNvGraphicFramePr>
          <p:nvPr>
            <p:ph sz="half" idx="2"/>
          </p:nvPr>
        </p:nvGraphicFramePr>
        <p:xfrm>
          <a:off x="609600" y="2644775"/>
          <a:ext cx="7848600" cy="2158048"/>
        </p:xfrm>
        <a:graphic>
          <a:graphicData uri="http://schemas.openxmlformats.org/drawingml/2006/table">
            <a:tbl>
              <a:tblPr/>
              <a:tblGrid>
                <a:gridCol w="7848600"/>
              </a:tblGrid>
              <a:tr h="4524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bg1"/>
                          </a:solidFill>
                          <a:effectLst/>
                          <a:latin typeface="Arial" charset="0"/>
                        </a:rPr>
                        <a:t>Number of deaths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sng" strike="noStrike" cap="none" normalizeH="0" baseline="0" smtClean="0">
                          <a:ln>
                            <a:noFill/>
                          </a:ln>
                          <a:solidFill>
                            <a:schemeClr val="bg1"/>
                          </a:solidFill>
                          <a:effectLst/>
                          <a:latin typeface="Arial" charset="0"/>
                        </a:rPr>
                        <a:t>from cancer         </a:t>
                      </a:r>
                      <a:r>
                        <a:rPr kumimoji="0" lang="en-US" sz="2000" b="0" i="0" u="none" strike="noStrike" cap="none" normalizeH="0" baseline="0" smtClean="0">
                          <a:ln>
                            <a:noFill/>
                          </a:ln>
                          <a:solidFill>
                            <a:schemeClr val="bg1"/>
                          </a:solidFill>
                          <a:effectLst/>
                          <a:latin typeface="Arial" charset="0"/>
                        </a:rPr>
                        <a:t>             X    K   =   </a:t>
                      </a:r>
                      <a:r>
                        <a:rPr kumimoji="0" lang="en-US" sz="2000" b="0" i="0" u="sng" strike="noStrike" cap="none" normalizeH="0" baseline="0" smtClean="0">
                          <a:ln>
                            <a:noFill/>
                          </a:ln>
                          <a:solidFill>
                            <a:schemeClr val="bg1"/>
                          </a:solidFill>
                          <a:effectLst/>
                          <a:latin typeface="Arial" charset="0"/>
                        </a:rPr>
                        <a:t> 544,278 </a:t>
                      </a:r>
                      <a:r>
                        <a:rPr kumimoji="0" lang="en-US" sz="2000" b="0" i="0" u="none" strike="noStrike" cap="none" normalizeH="0" baseline="0" smtClean="0">
                          <a:ln>
                            <a:noFill/>
                          </a:ln>
                          <a:solidFill>
                            <a:schemeClr val="bg1"/>
                          </a:solidFill>
                          <a:effectLst/>
                          <a:latin typeface="Arial" charset="0"/>
                        </a:rPr>
                        <a:t>       X 100 =   23.4</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bg1"/>
                          </a:solidFill>
                          <a:effectLst/>
                          <a:latin typeface="Arial" charset="0"/>
                        </a:rPr>
                        <a:t>Total deaths                                       2,322,421</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0302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 1996, 23 percent of all deaths in the United States were from cancer.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Life Expectancy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 expectation of life</a:t>
            </a:r>
          </a:p>
          <a:p>
            <a:r>
              <a:rPr lang="en-US" dirty="0" smtClean="0"/>
              <a:t>At a given age is the number of years which a person of that age may expect to live according to the mortality pattern prevalent in the country</a:t>
            </a:r>
          </a:p>
          <a:p>
            <a:r>
              <a:rPr lang="en-US" dirty="0" smtClean="0"/>
              <a:t>One of the best indicators of a country’s level of development and of the overall health status of the population</a:t>
            </a:r>
          </a:p>
          <a:p>
            <a:r>
              <a:rPr lang="en-US" dirty="0" smtClean="0"/>
              <a:t>Life expectancy of Pakistan in 2012 </a:t>
            </a:r>
          </a:p>
          <a:p>
            <a:pPr lvl="1"/>
            <a:r>
              <a:rPr lang="en-US" b="1" dirty="0" smtClean="0"/>
              <a:t>Total population: 	</a:t>
            </a:r>
            <a:r>
              <a:rPr lang="en-US" dirty="0" smtClean="0"/>
              <a:t>66.35 years </a:t>
            </a:r>
          </a:p>
          <a:p>
            <a:pPr lvl="2"/>
            <a:r>
              <a:rPr lang="en-US" b="1" dirty="0" smtClean="0"/>
              <a:t>Males:</a:t>
            </a:r>
            <a:r>
              <a:rPr lang="en-US" dirty="0" smtClean="0"/>
              <a:t> 		64.52 years </a:t>
            </a:r>
          </a:p>
          <a:p>
            <a:pPr lvl="2"/>
            <a:r>
              <a:rPr lang="en-US" b="1" dirty="0" smtClean="0"/>
              <a:t>Females:</a:t>
            </a:r>
            <a:r>
              <a:rPr lang="en-US" dirty="0" smtClean="0"/>
              <a:t> 		68.28 years</a:t>
            </a:r>
          </a:p>
          <a:p>
            <a:pPr lvl="1"/>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Morbidity</a:t>
            </a:r>
            <a:endParaRPr lang="en-US" dirty="0"/>
          </a:p>
        </p:txBody>
      </p:sp>
      <p:sp>
        <p:nvSpPr>
          <p:cNvPr id="6" name="Subtitle 5"/>
          <p:cNvSpPr>
            <a:spLocks noGrp="1"/>
          </p:cNvSpPr>
          <p:nvPr>
            <p:ph type="subTitle" idx="1"/>
          </p:nvPr>
        </p:nvSpPr>
        <p:spPr>
          <a:xfrm>
            <a:off x="1371600" y="3352800"/>
            <a:ext cx="6400800" cy="2286000"/>
          </a:xfrm>
        </p:spPr>
        <p:txBody>
          <a:bodyPr>
            <a:normAutofit fontScale="85000" lnSpcReduction="20000"/>
          </a:bodyPr>
          <a:lstStyle/>
          <a:p>
            <a:r>
              <a:rPr lang="en-US" dirty="0" smtClean="0"/>
              <a:t>Morbidity refers to disease and illness, injuries, and disabilities in a population. Data about the frequency and distribution of a disease can aid in controlling its spread and, in some cases, may lead to the identification of its cause.</a:t>
            </a:r>
          </a:p>
          <a:p>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Morbidity Statistics</a:t>
            </a:r>
            <a:endParaRPr lang="en-US" dirty="0"/>
          </a:p>
        </p:txBody>
      </p:sp>
      <p:sp>
        <p:nvSpPr>
          <p:cNvPr id="3" name="Content Placeholder 2"/>
          <p:cNvSpPr>
            <a:spLocks noGrp="1"/>
          </p:cNvSpPr>
          <p:nvPr>
            <p:ph idx="1"/>
          </p:nvPr>
        </p:nvSpPr>
        <p:spPr/>
        <p:txBody>
          <a:bodyPr/>
          <a:lstStyle/>
          <a:p>
            <a:r>
              <a:rPr lang="en-US" dirty="0" smtClean="0"/>
              <a:t>Incidence rate</a:t>
            </a:r>
          </a:p>
          <a:p>
            <a:r>
              <a:rPr lang="en-US" dirty="0" smtClean="0"/>
              <a:t>Prevalence rate</a:t>
            </a:r>
          </a:p>
          <a:p>
            <a:r>
              <a:rPr lang="en-US" dirty="0" smtClean="0"/>
              <a:t>Case fatality rate</a:t>
            </a:r>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D630AB-1F5D-472C-BAC3-FB2D2093CA33}" type="slidenum">
              <a:rPr lang="en-US" altLang="en-US"/>
              <a:pPr/>
              <a:t>3</a:t>
            </a:fld>
            <a:endParaRPr lang="en-US" altLang="en-US"/>
          </a:p>
        </p:txBody>
      </p:sp>
      <p:sp>
        <p:nvSpPr>
          <p:cNvPr id="160770" name="Rectangle 2"/>
          <p:cNvSpPr>
            <a:spLocks noGrp="1" noChangeArrowheads="1"/>
          </p:cNvSpPr>
          <p:nvPr>
            <p:ph type="title"/>
          </p:nvPr>
        </p:nvSpPr>
        <p:spPr>
          <a:xfrm>
            <a:off x="304800" y="228600"/>
            <a:ext cx="8915400" cy="1017587"/>
          </a:xfrm>
        </p:spPr>
        <p:txBody>
          <a:bodyPr/>
          <a:lstStyle/>
          <a:p>
            <a:r>
              <a:rPr lang="en-US" sz="4000" b="1" dirty="0" smtClean="0"/>
              <a:t>Factors affecting Fertility</a:t>
            </a:r>
            <a:endParaRPr lang="en-US" sz="4000" b="1" dirty="0"/>
          </a:p>
        </p:txBody>
      </p:sp>
      <p:sp>
        <p:nvSpPr>
          <p:cNvPr id="160771" name="Rectangle 3"/>
          <p:cNvSpPr>
            <a:spLocks noGrp="1" noChangeArrowheads="1"/>
          </p:cNvSpPr>
          <p:nvPr>
            <p:ph type="body" idx="1"/>
          </p:nvPr>
        </p:nvSpPr>
        <p:spPr>
          <a:xfrm>
            <a:off x="457200" y="1447800"/>
            <a:ext cx="8382000" cy="5029200"/>
          </a:xfrm>
        </p:spPr>
        <p:txBody>
          <a:bodyPr/>
          <a:lstStyle/>
          <a:p>
            <a:pPr marL="571500" indent="-571500"/>
            <a:r>
              <a:rPr lang="en-US" sz="3400" dirty="0" smtClean="0"/>
              <a:t>Psychological</a:t>
            </a:r>
            <a:endParaRPr lang="en-US" dirty="0"/>
          </a:p>
          <a:p>
            <a:pPr marL="571500" indent="-571500"/>
            <a:r>
              <a:rPr lang="en-US" sz="3400" dirty="0"/>
              <a:t>Social</a:t>
            </a:r>
          </a:p>
          <a:p>
            <a:pPr marL="839788" lvl="1" indent="-495300"/>
            <a:r>
              <a:rPr lang="en-US" sz="3000" dirty="0"/>
              <a:t>Duration of married life </a:t>
            </a:r>
          </a:p>
          <a:p>
            <a:pPr marL="839788" lvl="1" indent="-495300"/>
            <a:r>
              <a:rPr lang="en-US" sz="3000" dirty="0"/>
              <a:t>Education </a:t>
            </a:r>
          </a:p>
          <a:p>
            <a:pPr marL="839788" lvl="1" indent="-495300"/>
            <a:r>
              <a:rPr lang="en-US" sz="3000" dirty="0"/>
              <a:t>Caste and religion</a:t>
            </a:r>
          </a:p>
          <a:p>
            <a:pPr marL="839788" lvl="1" indent="-495300"/>
            <a:r>
              <a:rPr lang="en-US" sz="3000" dirty="0"/>
              <a:t>Age at </a:t>
            </a:r>
            <a:r>
              <a:rPr lang="en-US" sz="3000" dirty="0" smtClean="0"/>
              <a:t>marriage</a:t>
            </a:r>
          </a:p>
          <a:p>
            <a:pPr marL="839788" lvl="1" indent="-495300"/>
            <a:r>
              <a:rPr lang="en-US" sz="3000" dirty="0" smtClean="0"/>
              <a:t>Traditional ways of life</a:t>
            </a:r>
            <a:endParaRPr lang="en-US" sz="3000" dirty="0"/>
          </a:p>
          <a:p>
            <a:pPr marL="571500" indent="-571500"/>
            <a:r>
              <a:rPr lang="en-US" sz="3400" dirty="0"/>
              <a:t>Economic</a:t>
            </a:r>
          </a:p>
          <a:p>
            <a:pPr marL="571500" indent="-571500">
              <a:buFont typeface="Wingdings" pitchFamily="2" charset="2"/>
              <a:buAutoNum type="arabicPeriod"/>
            </a:pPr>
            <a:endParaRPr lang="en-US" sz="3400" dirty="0"/>
          </a:p>
          <a:p>
            <a:pPr marL="571500" indent="-571500">
              <a:buFont typeface="Wingdings" pitchFamily="2" charset="2"/>
              <a:buAutoNum type="arabicPeriod"/>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Migration</a:t>
            </a:r>
            <a:endParaRPr lang="en-US" dirty="0"/>
          </a:p>
        </p:txBody>
      </p:sp>
      <p:sp>
        <p:nvSpPr>
          <p:cNvPr id="7" name="Subtitle 6"/>
          <p:cNvSpPr>
            <a:spLocks noGrp="1"/>
          </p:cNvSpPr>
          <p:nvPr>
            <p:ph type="subTitle" idx="1"/>
          </p:nvPr>
        </p:nvSpPr>
        <p:spPr/>
        <p:txBody>
          <a:bodyPr/>
          <a:lstStyle/>
          <a:p>
            <a:endParaRPr lang="en-US"/>
          </a:p>
        </p:txBody>
      </p:sp>
      <p:sp>
        <p:nvSpPr>
          <p:cNvPr id="5" name="Slide Number Placeholder 4"/>
          <p:cNvSpPr>
            <a:spLocks noGrp="1"/>
          </p:cNvSpPr>
          <p:nvPr>
            <p:ph type="sldNum" sz="quarter" idx="12"/>
          </p:nvPr>
        </p:nvSpPr>
        <p:spPr/>
        <p:txBody>
          <a:bodyPr/>
          <a:lstStyle/>
          <a:p>
            <a:fld id="{E5F4B6DE-FED4-4C62-86C1-8DD0C93FD70E}" type="slidenum">
              <a:rPr lang="en-US" altLang="en-US" smtClean="0"/>
              <a:pPr/>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F84F7F3-7CBD-4E9D-997C-8BF07D3D03E2}" type="slidenum">
              <a:rPr lang="en-US" altLang="en-US"/>
              <a:pPr/>
              <a:t>31</a:t>
            </a:fld>
            <a:endParaRPr lang="en-US" altLang="en-US"/>
          </a:p>
        </p:txBody>
      </p:sp>
      <p:sp>
        <p:nvSpPr>
          <p:cNvPr id="199682" name="Rectangle 2"/>
          <p:cNvSpPr>
            <a:spLocks noGrp="1" noChangeArrowheads="1"/>
          </p:cNvSpPr>
          <p:nvPr>
            <p:ph type="title"/>
          </p:nvPr>
        </p:nvSpPr>
        <p:spPr/>
        <p:txBody>
          <a:bodyPr/>
          <a:lstStyle/>
          <a:p>
            <a:r>
              <a:rPr lang="en-US" dirty="0"/>
              <a:t>MIGRATION</a:t>
            </a:r>
          </a:p>
        </p:txBody>
      </p:sp>
      <p:sp>
        <p:nvSpPr>
          <p:cNvPr id="199684" name="Rectangle 4"/>
          <p:cNvSpPr>
            <a:spLocks noGrp="1" noChangeArrowheads="1"/>
          </p:cNvSpPr>
          <p:nvPr>
            <p:ph type="body" idx="1"/>
          </p:nvPr>
        </p:nvSpPr>
        <p:spPr>
          <a:xfrm>
            <a:off x="457200" y="1600200"/>
            <a:ext cx="8382000" cy="4530725"/>
          </a:xfrm>
          <a:noFill/>
          <a:ln/>
        </p:spPr>
        <p:txBody>
          <a:bodyPr>
            <a:normAutofit/>
          </a:bodyPr>
          <a:lstStyle/>
          <a:p>
            <a:pPr>
              <a:lnSpc>
                <a:spcPct val="80000"/>
              </a:lnSpc>
            </a:pPr>
            <a:r>
              <a:rPr lang="en-US" sz="2800" dirty="0" smtClean="0"/>
              <a:t>Geographic movement </a:t>
            </a:r>
            <a:r>
              <a:rPr lang="en-US" sz="2800" dirty="0"/>
              <a:t>of people across a specified boundary for the purpose of establishing a new permanent or semi permanent residence. </a:t>
            </a:r>
            <a:endParaRPr lang="en-US" sz="2800" dirty="0" smtClean="0"/>
          </a:p>
          <a:p>
            <a:pPr>
              <a:lnSpc>
                <a:spcPct val="80000"/>
              </a:lnSpc>
            </a:pPr>
            <a:r>
              <a:rPr lang="en-US" sz="2800" dirty="0" smtClean="0"/>
              <a:t>Along </a:t>
            </a:r>
            <a:r>
              <a:rPr lang="en-US" sz="2800" dirty="0"/>
              <a:t>with fertility and mortality, migration is a component of population change. </a:t>
            </a:r>
            <a:endParaRPr lang="en-US" sz="2800" dirty="0" smtClean="0"/>
          </a:p>
          <a:p>
            <a:pPr>
              <a:lnSpc>
                <a:spcPct val="80000"/>
              </a:lnSpc>
            </a:pPr>
            <a:r>
              <a:rPr lang="en-US" sz="2800" dirty="0" smtClean="0"/>
              <a:t> “</a:t>
            </a:r>
            <a:r>
              <a:rPr lang="en-US" sz="2800" dirty="0">
                <a:solidFill>
                  <a:srgbClr val="FF0000"/>
                </a:solidFill>
              </a:rPr>
              <a:t>immigration</a:t>
            </a:r>
            <a:r>
              <a:rPr lang="en-US" sz="2800" dirty="0"/>
              <a:t>” and </a:t>
            </a:r>
            <a:r>
              <a:rPr lang="en-US" sz="2800" dirty="0">
                <a:solidFill>
                  <a:srgbClr val="FF0000"/>
                </a:solidFill>
              </a:rPr>
              <a:t>emigration</a:t>
            </a:r>
            <a:r>
              <a:rPr lang="en-US" sz="2800" dirty="0"/>
              <a:t> </a:t>
            </a:r>
            <a:endParaRPr lang="en-US" sz="2800" dirty="0" smtClean="0"/>
          </a:p>
          <a:p>
            <a:pPr lvl="1">
              <a:lnSpc>
                <a:spcPct val="80000"/>
              </a:lnSpc>
            </a:pPr>
            <a:r>
              <a:rPr lang="en-US" sz="2400" dirty="0" smtClean="0"/>
              <a:t> </a:t>
            </a:r>
            <a:r>
              <a:rPr lang="en-US" sz="2400" dirty="0"/>
              <a:t>moves between countries (</a:t>
            </a:r>
            <a:r>
              <a:rPr lang="en-US" sz="2400" dirty="0">
                <a:solidFill>
                  <a:schemeClr val="tx1"/>
                </a:solidFill>
              </a:rPr>
              <a:t>international migration</a:t>
            </a:r>
            <a:r>
              <a:rPr lang="en-US" sz="2400" dirty="0"/>
              <a:t>). </a:t>
            </a:r>
            <a:endParaRPr lang="en-US" sz="2400" dirty="0" smtClean="0"/>
          </a:p>
          <a:p>
            <a:pPr>
              <a:lnSpc>
                <a:spcPct val="80000"/>
              </a:lnSpc>
            </a:pPr>
            <a:r>
              <a:rPr lang="en-US" sz="2800" dirty="0" smtClean="0"/>
              <a:t> </a:t>
            </a:r>
            <a:r>
              <a:rPr lang="en-US" sz="2800" dirty="0"/>
              <a:t>“ in-migration” and “out-migration” </a:t>
            </a:r>
            <a:endParaRPr lang="en-US" sz="2800" dirty="0" smtClean="0"/>
          </a:p>
          <a:p>
            <a:pPr lvl="1">
              <a:lnSpc>
                <a:spcPct val="80000"/>
              </a:lnSpc>
            </a:pPr>
            <a:r>
              <a:rPr lang="en-US" sz="2400" dirty="0" smtClean="0"/>
              <a:t>movement </a:t>
            </a:r>
            <a:r>
              <a:rPr lang="en-US" sz="2400" dirty="0"/>
              <a:t>between areas within a country (</a:t>
            </a:r>
            <a:r>
              <a:rPr lang="en-US" sz="2400" dirty="0" smtClean="0">
                <a:solidFill>
                  <a:schemeClr val="tx1"/>
                </a:solidFill>
              </a:rPr>
              <a:t>internal migration</a:t>
            </a:r>
            <a:r>
              <a:rPr lang="en-US" sz="2400" dirty="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203B2FB9-0D22-4091-882C-0160EB5BE56E}" type="slidenum">
              <a:rPr lang="en-US" altLang="en-US"/>
              <a:pPr/>
              <a:t>32</a:t>
            </a:fld>
            <a:endParaRPr lang="en-US" altLang="en-US"/>
          </a:p>
        </p:txBody>
      </p:sp>
      <p:sp>
        <p:nvSpPr>
          <p:cNvPr id="83970" name="Rectangle 2"/>
          <p:cNvSpPr>
            <a:spLocks noGrp="1" noChangeArrowheads="1"/>
          </p:cNvSpPr>
          <p:nvPr>
            <p:ph type="title"/>
          </p:nvPr>
        </p:nvSpPr>
        <p:spPr>
          <a:xfrm>
            <a:off x="457200" y="152400"/>
            <a:ext cx="8229600" cy="712788"/>
          </a:xfrm>
        </p:spPr>
        <p:txBody>
          <a:bodyPr/>
          <a:lstStyle/>
          <a:p>
            <a:r>
              <a:rPr lang="en-US" sz="3800"/>
              <a:t>IMMIGRATION RATE </a:t>
            </a:r>
          </a:p>
        </p:txBody>
      </p:sp>
      <p:sp>
        <p:nvSpPr>
          <p:cNvPr id="83971" name="Rectangle 3"/>
          <p:cNvSpPr>
            <a:spLocks noGrp="1" noChangeArrowheads="1"/>
          </p:cNvSpPr>
          <p:nvPr>
            <p:ph type="body" sz="half" idx="1"/>
          </p:nvPr>
        </p:nvSpPr>
        <p:spPr>
          <a:xfrm>
            <a:off x="-76200" y="1371600"/>
            <a:ext cx="8686800" cy="1066800"/>
          </a:xfrm>
        </p:spPr>
        <p:txBody>
          <a:bodyPr>
            <a:normAutofit lnSpcReduction="10000"/>
          </a:bodyPr>
          <a:lstStyle/>
          <a:p>
            <a:pPr>
              <a:lnSpc>
                <a:spcPct val="90000"/>
              </a:lnSpc>
              <a:buFont typeface="Wingdings" pitchFamily="2" charset="2"/>
              <a:buNone/>
            </a:pPr>
            <a:r>
              <a:rPr lang="en-US" sz="2400"/>
              <a:t>	The immigration rate is the number of immigrants arriving at a destination per 1,000 population at that destination in a given year.</a:t>
            </a:r>
          </a:p>
          <a:p>
            <a:pPr>
              <a:lnSpc>
                <a:spcPct val="90000"/>
              </a:lnSpc>
              <a:buFont typeface="Wingdings" pitchFamily="2" charset="2"/>
              <a:buNone/>
            </a:pPr>
            <a:endParaRPr lang="en-US" sz="2400"/>
          </a:p>
        </p:txBody>
      </p:sp>
      <p:graphicFrame>
        <p:nvGraphicFramePr>
          <p:cNvPr id="83982" name="Group 14"/>
          <p:cNvGraphicFramePr>
            <a:graphicFrameLocks noGrp="1"/>
          </p:cNvGraphicFramePr>
          <p:nvPr>
            <p:ph sz="half" idx="2"/>
          </p:nvPr>
        </p:nvGraphicFramePr>
        <p:xfrm>
          <a:off x="304800" y="2805113"/>
          <a:ext cx="8305800" cy="2359152"/>
        </p:xfrm>
        <a:graphic>
          <a:graphicData uri="http://schemas.openxmlformats.org/drawingml/2006/table">
            <a:tbl>
              <a:tblPr/>
              <a:tblGrid>
                <a:gridCol w="8305800"/>
              </a:tblGrid>
              <a:tr h="774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smtClean="0">
                        <a:ln>
                          <a:noFill/>
                        </a:ln>
                        <a:solidFill>
                          <a:schemeClr val="bg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sng" strike="noStrike" cap="none" normalizeH="0" baseline="0" dirty="0" smtClean="0">
                          <a:ln>
                            <a:noFill/>
                          </a:ln>
                          <a:solidFill>
                            <a:srgbClr val="FFC000"/>
                          </a:solidFill>
                          <a:effectLst/>
                          <a:latin typeface="Arial" charset="0"/>
                        </a:rPr>
                        <a:t>Number of Immigrants</a:t>
                      </a:r>
                      <a:r>
                        <a:rPr kumimoji="0" lang="en-US" sz="1800" b="1" i="0" u="none" strike="noStrike" cap="none" normalizeH="0" baseline="0" dirty="0" smtClean="0">
                          <a:ln>
                            <a:noFill/>
                          </a:ln>
                          <a:solidFill>
                            <a:srgbClr val="FFC000"/>
                          </a:solidFill>
                          <a:effectLst/>
                          <a:latin typeface="Arial" charset="0"/>
                        </a:rPr>
                        <a:t>                         X    K =  </a:t>
                      </a:r>
                      <a:r>
                        <a:rPr kumimoji="0" lang="en-US" sz="1800" b="1" i="0" u="sng" strike="noStrike" cap="none" normalizeH="0" baseline="0" dirty="0" smtClean="0">
                          <a:ln>
                            <a:noFill/>
                          </a:ln>
                          <a:solidFill>
                            <a:srgbClr val="FFC000"/>
                          </a:solidFill>
                          <a:effectLst/>
                          <a:latin typeface="Arial" charset="0"/>
                        </a:rPr>
                        <a:t>39,895   </a:t>
                      </a:r>
                      <a:r>
                        <a:rPr kumimoji="0" lang="en-US" sz="1800" b="1" i="0" u="none" strike="noStrike" cap="none" normalizeH="0" baseline="0" dirty="0" smtClean="0">
                          <a:ln>
                            <a:noFill/>
                          </a:ln>
                          <a:solidFill>
                            <a:srgbClr val="FFC000"/>
                          </a:solidFill>
                          <a:effectLst/>
                          <a:latin typeface="Arial" charset="0"/>
                        </a:rPr>
                        <a:t>   X 1000 =   4.5</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Total population at destination</a:t>
                      </a:r>
                      <a:r>
                        <a:rPr kumimoji="0" lang="en-US" sz="2000" b="1" i="0" u="none" strike="noStrike" cap="none" normalizeH="0" baseline="0" dirty="0" smtClean="0">
                          <a:ln>
                            <a:noFill/>
                          </a:ln>
                          <a:solidFill>
                            <a:srgbClr val="FFC000"/>
                          </a:solidFill>
                          <a:effectLst/>
                          <a:latin typeface="Arial" charset="0"/>
                        </a:rPr>
                        <a:t>                       </a:t>
                      </a:r>
                      <a:r>
                        <a:rPr kumimoji="0" lang="en-US" sz="1800" b="1" i="0" u="none" strike="noStrike" cap="none" normalizeH="0" baseline="0" dirty="0" smtClean="0">
                          <a:ln>
                            <a:noFill/>
                          </a:ln>
                          <a:solidFill>
                            <a:srgbClr val="FFC000"/>
                          </a:solidFill>
                          <a:effectLst/>
                          <a:latin typeface="Arial" charset="0"/>
                        </a:rPr>
                        <a:t>8,844,499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7080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In 1996, the Swedish immigration rate was 4.5 per 1,000 residents.</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folHlink"/>
                          </a:solidFill>
                          <a:effectLst/>
                          <a:latin typeface="Arial" charset="0"/>
                        </a:rPr>
                        <a:t>-----------</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In some countries, immigration plays a significant role in population growth. In Sweden in 1996, 83 percent of all population growth was a result of immigration.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80737B98-6051-458B-B08B-7F8A602FFE33}" type="slidenum">
              <a:rPr lang="en-US" altLang="en-US"/>
              <a:pPr/>
              <a:t>33</a:t>
            </a:fld>
            <a:endParaRPr lang="en-US" altLang="en-US"/>
          </a:p>
        </p:txBody>
      </p:sp>
      <p:sp>
        <p:nvSpPr>
          <p:cNvPr id="84994" name="Rectangle 2"/>
          <p:cNvSpPr>
            <a:spLocks noGrp="1" noChangeArrowheads="1"/>
          </p:cNvSpPr>
          <p:nvPr>
            <p:ph type="title"/>
          </p:nvPr>
        </p:nvSpPr>
        <p:spPr>
          <a:xfrm>
            <a:off x="457200" y="152400"/>
            <a:ext cx="8229600" cy="712788"/>
          </a:xfrm>
        </p:spPr>
        <p:txBody>
          <a:bodyPr/>
          <a:lstStyle/>
          <a:p>
            <a:r>
              <a:rPr lang="en-US" sz="3800"/>
              <a:t>EMIGRATION RATE </a:t>
            </a:r>
          </a:p>
        </p:txBody>
      </p:sp>
      <p:sp>
        <p:nvSpPr>
          <p:cNvPr id="84995" name="Rectangle 3"/>
          <p:cNvSpPr>
            <a:spLocks noGrp="1" noChangeArrowheads="1"/>
          </p:cNvSpPr>
          <p:nvPr>
            <p:ph type="body" sz="half" idx="1"/>
          </p:nvPr>
        </p:nvSpPr>
        <p:spPr>
          <a:xfrm>
            <a:off x="-76200" y="1524000"/>
            <a:ext cx="8686800" cy="1066800"/>
          </a:xfrm>
        </p:spPr>
        <p:txBody>
          <a:bodyPr/>
          <a:lstStyle/>
          <a:p>
            <a:pPr>
              <a:lnSpc>
                <a:spcPct val="90000"/>
              </a:lnSpc>
              <a:buFont typeface="Wingdings" pitchFamily="2" charset="2"/>
              <a:buNone/>
            </a:pPr>
            <a:r>
              <a:rPr lang="en-US" sz="2400" dirty="0"/>
              <a:t>	The emigration rate is the number of emigrants departing an area of origin per 1,000 population at that area of origin in given year</a:t>
            </a:r>
            <a:r>
              <a:rPr lang="en-US" sz="2400" dirty="0" smtClean="0"/>
              <a:t>.</a:t>
            </a:r>
            <a:endParaRPr lang="en-US" sz="2400" dirty="0"/>
          </a:p>
          <a:p>
            <a:pPr>
              <a:lnSpc>
                <a:spcPct val="90000"/>
              </a:lnSpc>
              <a:buFont typeface="Wingdings" pitchFamily="2" charset="2"/>
              <a:buNone/>
            </a:pPr>
            <a:endParaRPr lang="en-US" sz="2400" dirty="0"/>
          </a:p>
        </p:txBody>
      </p:sp>
      <p:graphicFrame>
        <p:nvGraphicFramePr>
          <p:cNvPr id="85007" name="Group 15"/>
          <p:cNvGraphicFramePr>
            <a:graphicFrameLocks noGrp="1"/>
          </p:cNvGraphicFramePr>
          <p:nvPr>
            <p:ph sz="half" idx="2"/>
          </p:nvPr>
        </p:nvGraphicFramePr>
        <p:xfrm>
          <a:off x="304800" y="2914650"/>
          <a:ext cx="8305800" cy="1732153"/>
        </p:xfrm>
        <a:graphic>
          <a:graphicData uri="http://schemas.openxmlformats.org/drawingml/2006/table">
            <a:tbl>
              <a:tblPr/>
              <a:tblGrid>
                <a:gridCol w="8305800"/>
              </a:tblGrid>
              <a:tr h="774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sng" strike="noStrike" cap="none" normalizeH="0" baseline="0" dirty="0" smtClean="0">
                          <a:ln>
                            <a:noFill/>
                          </a:ln>
                          <a:solidFill>
                            <a:srgbClr val="FFC000"/>
                          </a:solidFill>
                          <a:effectLst/>
                          <a:latin typeface="Arial" charset="0"/>
                        </a:rPr>
                        <a:t>Number of emigrants</a:t>
                      </a:r>
                      <a:r>
                        <a:rPr kumimoji="0" lang="en-US" sz="1800" b="1" i="0" u="none" strike="noStrike" cap="none" normalizeH="0" baseline="0" dirty="0" smtClean="0">
                          <a:ln>
                            <a:noFill/>
                          </a:ln>
                          <a:solidFill>
                            <a:srgbClr val="FFC000"/>
                          </a:solidFill>
                          <a:effectLst/>
                          <a:latin typeface="Arial" charset="0"/>
                        </a:rPr>
                        <a:t>                         X    K =  </a:t>
                      </a:r>
                      <a:r>
                        <a:rPr kumimoji="0" lang="en-US" sz="1800" b="1" i="0" u="sng" strike="noStrike" cap="none" normalizeH="0" baseline="0" dirty="0" smtClean="0">
                          <a:ln>
                            <a:noFill/>
                          </a:ln>
                          <a:solidFill>
                            <a:srgbClr val="FFC000"/>
                          </a:solidFill>
                          <a:effectLst/>
                          <a:latin typeface="Arial" charset="0"/>
                        </a:rPr>
                        <a:t>33,884   </a:t>
                      </a:r>
                      <a:r>
                        <a:rPr kumimoji="0" lang="en-US" sz="1800" b="1" i="0" u="none" strike="noStrike" cap="none" normalizeH="0" baseline="0" dirty="0" smtClean="0">
                          <a:ln>
                            <a:noFill/>
                          </a:ln>
                          <a:solidFill>
                            <a:srgbClr val="FFC000"/>
                          </a:solidFill>
                          <a:effectLst/>
                          <a:latin typeface="Arial" charset="0"/>
                        </a:rPr>
                        <a:t>   X 1000 =  3.8</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Total population                                              8,844,499</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at origin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7080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In 1996, the Swedish emigration rate was 3.8 emigrants per 1,000 residents.</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folHlink"/>
                          </a:solidFill>
                          <a:effectLst/>
                          <a:latin typeface="Arial"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F4D3D18B-748A-4A48-B47A-1022061FCA05}" type="slidenum">
              <a:rPr lang="en-US" altLang="en-US"/>
              <a:pPr/>
              <a:t>34</a:t>
            </a:fld>
            <a:endParaRPr lang="en-US" altLang="en-US"/>
          </a:p>
        </p:txBody>
      </p:sp>
      <p:sp>
        <p:nvSpPr>
          <p:cNvPr id="86018" name="Rectangle 2"/>
          <p:cNvSpPr>
            <a:spLocks noGrp="1" noChangeArrowheads="1"/>
          </p:cNvSpPr>
          <p:nvPr>
            <p:ph type="title"/>
          </p:nvPr>
        </p:nvSpPr>
        <p:spPr>
          <a:xfrm>
            <a:off x="457200" y="152400"/>
            <a:ext cx="8229600" cy="712788"/>
          </a:xfrm>
        </p:spPr>
        <p:txBody>
          <a:bodyPr/>
          <a:lstStyle/>
          <a:p>
            <a:r>
              <a:rPr lang="en-US" sz="3800"/>
              <a:t>NET MIGRATION RATE </a:t>
            </a:r>
          </a:p>
        </p:txBody>
      </p:sp>
      <p:sp>
        <p:nvSpPr>
          <p:cNvPr id="86019" name="Rectangle 3"/>
          <p:cNvSpPr>
            <a:spLocks noGrp="1" noChangeArrowheads="1"/>
          </p:cNvSpPr>
          <p:nvPr>
            <p:ph type="body" sz="half" idx="1"/>
          </p:nvPr>
        </p:nvSpPr>
        <p:spPr>
          <a:xfrm>
            <a:off x="-76200" y="1371600"/>
            <a:ext cx="8991600" cy="1143000"/>
          </a:xfrm>
        </p:spPr>
        <p:txBody>
          <a:bodyPr/>
          <a:lstStyle/>
          <a:p>
            <a:pPr>
              <a:lnSpc>
                <a:spcPct val="90000"/>
              </a:lnSpc>
              <a:buFont typeface="Wingdings" pitchFamily="2" charset="2"/>
              <a:buNone/>
            </a:pPr>
            <a:r>
              <a:rPr lang="en-US" sz="2400"/>
              <a:t>	The net migration rate shows the net effect of immigration and emigration on an area’s population, expressed as increase or decrease per 1,000 population of the area in a given year..</a:t>
            </a:r>
          </a:p>
          <a:p>
            <a:pPr>
              <a:lnSpc>
                <a:spcPct val="90000"/>
              </a:lnSpc>
              <a:buFont typeface="Wingdings" pitchFamily="2" charset="2"/>
              <a:buNone/>
            </a:pPr>
            <a:endParaRPr lang="en-US" sz="2400"/>
          </a:p>
        </p:txBody>
      </p:sp>
      <p:graphicFrame>
        <p:nvGraphicFramePr>
          <p:cNvPr id="86034" name="Group 18"/>
          <p:cNvGraphicFramePr>
            <a:graphicFrameLocks noGrp="1"/>
          </p:cNvGraphicFramePr>
          <p:nvPr>
            <p:ph sz="half" idx="2"/>
          </p:nvPr>
        </p:nvGraphicFramePr>
        <p:xfrm>
          <a:off x="381000" y="2805113"/>
          <a:ext cx="8305800" cy="2926080"/>
        </p:xfrm>
        <a:graphic>
          <a:graphicData uri="http://schemas.openxmlformats.org/drawingml/2006/table">
            <a:tbl>
              <a:tblPr/>
              <a:tblGrid>
                <a:gridCol w="8305800"/>
              </a:tblGrid>
              <a:tr h="774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smtClean="0">
                        <a:ln>
                          <a:noFill/>
                        </a:ln>
                        <a:solidFill>
                          <a:schemeClr val="bg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Number of Immigrants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sng" strike="noStrike" cap="none" normalizeH="0" baseline="0" dirty="0" smtClean="0">
                          <a:ln>
                            <a:noFill/>
                          </a:ln>
                          <a:solidFill>
                            <a:srgbClr val="FFC000"/>
                          </a:solidFill>
                          <a:effectLst/>
                          <a:latin typeface="Arial" charset="0"/>
                        </a:rPr>
                        <a:t>- Number of emigrants</a:t>
                      </a:r>
                      <a:r>
                        <a:rPr kumimoji="0" lang="en-US" sz="1800" b="1" i="0" u="none" strike="noStrike" cap="none" normalizeH="0" baseline="0" dirty="0" smtClean="0">
                          <a:ln>
                            <a:noFill/>
                          </a:ln>
                          <a:solidFill>
                            <a:srgbClr val="FFC000"/>
                          </a:solidFill>
                          <a:effectLst/>
                          <a:latin typeface="Arial" charset="0"/>
                        </a:rPr>
                        <a:t>                 X    K =  </a:t>
                      </a:r>
                      <a:r>
                        <a:rPr kumimoji="0" lang="en-US" sz="1800" b="1" i="0" u="sng" strike="noStrike" cap="none" normalizeH="0" baseline="0" dirty="0" smtClean="0">
                          <a:ln>
                            <a:noFill/>
                          </a:ln>
                          <a:solidFill>
                            <a:srgbClr val="FFC000"/>
                          </a:solidFill>
                          <a:effectLst/>
                          <a:latin typeface="Arial" charset="0"/>
                        </a:rPr>
                        <a:t>39,895 – 33,884   </a:t>
                      </a:r>
                      <a:r>
                        <a:rPr kumimoji="0" lang="en-US" sz="1800" b="1" i="0" u="none" strike="noStrike" cap="none" normalizeH="0" baseline="0" dirty="0" smtClean="0">
                          <a:ln>
                            <a:noFill/>
                          </a:ln>
                          <a:solidFill>
                            <a:srgbClr val="FFC000"/>
                          </a:solidFill>
                          <a:effectLst/>
                          <a:latin typeface="Arial" charset="0"/>
                        </a:rPr>
                        <a:t>   X 1000 =   + 0.7</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Total population                                                   8,844,499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7080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In 1996, Sweden experienced a net increase of  0.7 persons per 1,000 population through migration.</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folHlink"/>
                          </a:solidFill>
                          <a:effectLst/>
                          <a:latin typeface="Arial" charset="0"/>
                        </a:rPr>
                        <a:t>-----------</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Romania had a net migration rate of -0.9 per 1,000 in 1996 (that is, the net result was a loss of 0.9 persons per 1,000 population).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Population Change </a:t>
            </a:r>
            <a:endParaRPr lang="en-US" dirty="0"/>
          </a:p>
        </p:txBody>
      </p:sp>
      <p:sp>
        <p:nvSpPr>
          <p:cNvPr id="7" name="Subtitle 6"/>
          <p:cNvSpPr>
            <a:spLocks noGrp="1"/>
          </p:cNvSpPr>
          <p:nvPr>
            <p:ph type="subTitle" idx="1"/>
          </p:nvPr>
        </p:nvSpPr>
        <p:spPr/>
        <p:txBody>
          <a:bodyPr/>
          <a:lstStyle/>
          <a:p>
            <a:endParaRPr lang="en-US"/>
          </a:p>
        </p:txBody>
      </p:sp>
      <p:sp>
        <p:nvSpPr>
          <p:cNvPr id="5" name="Slide Number Placeholder 4"/>
          <p:cNvSpPr>
            <a:spLocks noGrp="1"/>
          </p:cNvSpPr>
          <p:nvPr>
            <p:ph type="sldNum" sz="quarter" idx="12"/>
          </p:nvPr>
        </p:nvSpPr>
        <p:spPr/>
        <p:txBody>
          <a:bodyPr/>
          <a:lstStyle/>
          <a:p>
            <a:fld id="{E5F4B6DE-FED4-4C62-86C1-8DD0C93FD70E}" type="slidenum">
              <a:rPr lang="en-US" altLang="en-US" smtClean="0"/>
              <a:pPr/>
              <a:t>35</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D25D6E22-E27A-4601-A96A-E3E44B1C2F0F}" type="slidenum">
              <a:rPr lang="en-US" altLang="en-US"/>
              <a:pPr/>
              <a:t>36</a:t>
            </a:fld>
            <a:endParaRPr lang="en-US" altLang="en-US"/>
          </a:p>
        </p:txBody>
      </p:sp>
      <p:sp>
        <p:nvSpPr>
          <p:cNvPr id="93186" name="Rectangle 2"/>
          <p:cNvSpPr>
            <a:spLocks noGrp="1" noChangeArrowheads="1"/>
          </p:cNvSpPr>
          <p:nvPr>
            <p:ph type="title"/>
          </p:nvPr>
        </p:nvSpPr>
        <p:spPr>
          <a:xfrm>
            <a:off x="457200" y="228600"/>
            <a:ext cx="8229600" cy="1139825"/>
          </a:xfrm>
        </p:spPr>
        <p:txBody>
          <a:bodyPr/>
          <a:lstStyle/>
          <a:p>
            <a:r>
              <a:rPr lang="en-US" sz="5000"/>
              <a:t>Natural Increase</a:t>
            </a:r>
          </a:p>
        </p:txBody>
      </p:sp>
      <p:sp>
        <p:nvSpPr>
          <p:cNvPr id="93187" name="Rectangle 3"/>
          <p:cNvSpPr>
            <a:spLocks noGrp="1" noChangeArrowheads="1"/>
          </p:cNvSpPr>
          <p:nvPr>
            <p:ph type="body" sz="half" idx="1"/>
          </p:nvPr>
        </p:nvSpPr>
        <p:spPr>
          <a:xfrm>
            <a:off x="152400" y="1295400"/>
            <a:ext cx="8534400" cy="1600200"/>
          </a:xfrm>
        </p:spPr>
        <p:txBody>
          <a:bodyPr/>
          <a:lstStyle/>
          <a:p>
            <a:pPr>
              <a:buFont typeface="Wingdings" pitchFamily="2" charset="2"/>
              <a:buNone/>
            </a:pPr>
            <a:r>
              <a:rPr lang="en-US" sz="3200"/>
              <a:t>   Natural increase is the surplus (or deficit) of births over deaths in a population in a given time period.</a:t>
            </a:r>
          </a:p>
          <a:p>
            <a:pPr>
              <a:buFont typeface="Wingdings" pitchFamily="2" charset="2"/>
              <a:buNone/>
            </a:pPr>
            <a:endParaRPr lang="en-US" sz="3200"/>
          </a:p>
        </p:txBody>
      </p:sp>
      <p:graphicFrame>
        <p:nvGraphicFramePr>
          <p:cNvPr id="93201" name="Group 17"/>
          <p:cNvGraphicFramePr>
            <a:graphicFrameLocks noGrp="1"/>
          </p:cNvGraphicFramePr>
          <p:nvPr>
            <p:ph sz="half" idx="2"/>
          </p:nvPr>
        </p:nvGraphicFramePr>
        <p:xfrm>
          <a:off x="457200" y="3124200"/>
          <a:ext cx="8229600" cy="2286000"/>
        </p:xfrm>
        <a:graphic>
          <a:graphicData uri="http://schemas.openxmlformats.org/drawingml/2006/table">
            <a:tbl>
              <a:tblPr/>
              <a:tblGrid>
                <a:gridCol w="8229600"/>
              </a:tblGrid>
              <a:tr h="6096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1" i="0" u="none"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rPr>
                        <a:t>NI = B - 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676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000" b="0" i="0" u="none" strike="noStrike" cap="none" normalizeH="0" baseline="0" dirty="0" smtClean="0">
                          <a:ln>
                            <a:noFill/>
                          </a:ln>
                          <a:solidFill>
                            <a:schemeClr val="tx1"/>
                          </a:solidFill>
                          <a:effectLst/>
                          <a:latin typeface="Arial" charset="0"/>
                        </a:rPr>
                        <a:t>Where NI is the natural increase during a period and B is the number of births and D is the number of deaths during that period.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0A5E4135-0FD6-4934-A970-6CDFF779BCF1}" type="slidenum">
              <a:rPr lang="en-US" altLang="en-US"/>
              <a:pPr/>
              <a:t>37</a:t>
            </a:fld>
            <a:endParaRPr lang="en-US" altLang="en-US"/>
          </a:p>
        </p:txBody>
      </p:sp>
      <p:sp>
        <p:nvSpPr>
          <p:cNvPr id="95234" name="Rectangle 2"/>
          <p:cNvSpPr>
            <a:spLocks noGrp="1" noChangeArrowheads="1"/>
          </p:cNvSpPr>
          <p:nvPr>
            <p:ph type="title"/>
          </p:nvPr>
        </p:nvSpPr>
        <p:spPr>
          <a:xfrm>
            <a:off x="457200" y="228600"/>
            <a:ext cx="8229600" cy="1139825"/>
          </a:xfrm>
        </p:spPr>
        <p:txBody>
          <a:bodyPr/>
          <a:lstStyle/>
          <a:p>
            <a:r>
              <a:rPr lang="en-US" sz="5000"/>
              <a:t>Rate of Natural Increase</a:t>
            </a:r>
          </a:p>
        </p:txBody>
      </p:sp>
      <p:sp>
        <p:nvSpPr>
          <p:cNvPr id="95235" name="Rectangle 3"/>
          <p:cNvSpPr>
            <a:spLocks noGrp="1" noChangeArrowheads="1"/>
          </p:cNvSpPr>
          <p:nvPr>
            <p:ph type="body" sz="half" idx="1"/>
          </p:nvPr>
        </p:nvSpPr>
        <p:spPr>
          <a:xfrm>
            <a:off x="304800" y="1066800"/>
            <a:ext cx="8839200" cy="2286000"/>
          </a:xfrm>
        </p:spPr>
        <p:txBody>
          <a:bodyPr>
            <a:normAutofit fontScale="85000" lnSpcReduction="10000"/>
          </a:bodyPr>
          <a:lstStyle/>
          <a:p>
            <a:pPr>
              <a:lnSpc>
                <a:spcPct val="90000"/>
              </a:lnSpc>
            </a:pPr>
            <a:r>
              <a:rPr lang="en-US" sz="3200" dirty="0" smtClean="0"/>
              <a:t>The </a:t>
            </a:r>
            <a:r>
              <a:rPr lang="en-US" sz="3200" dirty="0"/>
              <a:t>rate of natural increase is the rate at which a population is increasing (or decreasing) in a given year due to a surplus (or deficit) of births over deaths, expressed as a percentage  of the base population. </a:t>
            </a:r>
            <a:endParaRPr lang="en-US" sz="3200" dirty="0" smtClean="0"/>
          </a:p>
          <a:p>
            <a:pPr>
              <a:lnSpc>
                <a:spcPct val="90000"/>
              </a:lnSpc>
            </a:pPr>
            <a:r>
              <a:rPr lang="en-US" sz="3200" dirty="0" smtClean="0"/>
              <a:t>This </a:t>
            </a:r>
            <a:r>
              <a:rPr lang="en-US" sz="3200" dirty="0"/>
              <a:t>rate does not include the effects of immigration or emigration.</a:t>
            </a:r>
          </a:p>
        </p:txBody>
      </p:sp>
      <p:graphicFrame>
        <p:nvGraphicFramePr>
          <p:cNvPr id="95254" name="Group 22"/>
          <p:cNvGraphicFramePr>
            <a:graphicFrameLocks noGrp="1"/>
          </p:cNvGraphicFramePr>
          <p:nvPr>
            <p:ph sz="half" idx="2"/>
          </p:nvPr>
        </p:nvGraphicFramePr>
        <p:xfrm>
          <a:off x="533400" y="3767137"/>
          <a:ext cx="8001000" cy="1338263"/>
        </p:xfrm>
        <a:graphic>
          <a:graphicData uri="http://schemas.openxmlformats.org/drawingml/2006/table">
            <a:tbl>
              <a:tblPr/>
              <a:tblGrid>
                <a:gridCol w="8001000"/>
              </a:tblGrid>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sng"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rPr>
                        <a:t>Births in 2012 - Deaths in 2012 </a:t>
                      </a:r>
                      <a:r>
                        <a:rPr kumimoji="0" lang="en-US" sz="1800" b="1" i="0" u="none"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rPr>
                        <a:t>X    K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rPr>
                        <a:t>Total population 2012</a:t>
                      </a:r>
                      <a:endParaRPr kumimoji="0" lang="en-US" sz="1600" b="1" i="0" u="none"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762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In 1996, the rate of natural increase in Poland was 0.1 percent.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B9776ECC-4B0A-45BF-B782-3C8C6D83E51A}" type="slidenum">
              <a:rPr lang="en-US" altLang="en-US"/>
              <a:pPr/>
              <a:t>38</a:t>
            </a:fld>
            <a:endParaRPr lang="en-US" altLang="en-US"/>
          </a:p>
        </p:txBody>
      </p:sp>
      <p:sp>
        <p:nvSpPr>
          <p:cNvPr id="221188" name="Text Box 4"/>
          <p:cNvSpPr txBox="1">
            <a:spLocks noChangeArrowheads="1"/>
          </p:cNvSpPr>
          <p:nvPr/>
        </p:nvSpPr>
        <p:spPr bwMode="auto">
          <a:xfrm>
            <a:off x="228600" y="1804988"/>
            <a:ext cx="8915400" cy="1066800"/>
          </a:xfrm>
          <a:prstGeom prst="rect">
            <a:avLst/>
          </a:prstGeom>
          <a:noFill/>
          <a:ln w="9525">
            <a:noFill/>
            <a:miter lim="800000"/>
            <a:headEnd/>
            <a:tailEnd/>
          </a:ln>
          <a:effectLst/>
        </p:spPr>
        <p:txBody>
          <a:bodyPr>
            <a:spAutoFit/>
          </a:bodyPr>
          <a:lstStyle/>
          <a:p>
            <a:pPr algn="l"/>
            <a:r>
              <a:rPr lang="en-US" sz="3200" dirty="0"/>
              <a:t>The rate of natural increase can also be </a:t>
            </a:r>
          </a:p>
          <a:p>
            <a:pPr algn="l"/>
            <a:r>
              <a:rPr lang="en-US" sz="3200" dirty="0"/>
              <a:t>calculated from birth and death rates.</a:t>
            </a:r>
          </a:p>
        </p:txBody>
      </p:sp>
      <p:sp>
        <p:nvSpPr>
          <p:cNvPr id="221189" name="Rectangle 5"/>
          <p:cNvSpPr>
            <a:spLocks noChangeArrowheads="1"/>
          </p:cNvSpPr>
          <p:nvPr/>
        </p:nvSpPr>
        <p:spPr bwMode="auto">
          <a:xfrm>
            <a:off x="304800" y="3276600"/>
            <a:ext cx="8077200" cy="838200"/>
          </a:xfrm>
          <a:prstGeom prst="rect">
            <a:avLst/>
          </a:prstGeom>
          <a:solidFill>
            <a:schemeClr val="bg2"/>
          </a:solidFill>
          <a:ln w="9525">
            <a:solidFill>
              <a:schemeClr val="tx1"/>
            </a:solidFill>
            <a:miter lim="800000"/>
            <a:headEnd/>
            <a:tailEnd/>
          </a:ln>
          <a:effectLst/>
        </p:spPr>
        <p:txBody>
          <a:bodyPr wrap="none" anchor="ctr"/>
          <a:lstStyle/>
          <a:p>
            <a:pPr algn="l"/>
            <a:r>
              <a:rPr lang="en-US" sz="2800" b="1" u="sng" dirty="0">
                <a:solidFill>
                  <a:srgbClr val="FFC000"/>
                </a:solidFill>
                <a:effectLst>
                  <a:outerShdw blurRad="38100" dist="38100" dir="2700000" algn="tl">
                    <a:srgbClr val="000000">
                      <a:alpha val="43137"/>
                    </a:srgbClr>
                  </a:outerShdw>
                </a:effectLst>
              </a:rPr>
              <a:t>Birth rate – death rate</a:t>
            </a:r>
            <a:r>
              <a:rPr lang="en-US" sz="2800" b="1" dirty="0">
                <a:solidFill>
                  <a:srgbClr val="FFC000"/>
                </a:solidFill>
                <a:effectLst>
                  <a:outerShdw blurRad="38100" dist="38100" dir="2700000" algn="tl">
                    <a:srgbClr val="000000">
                      <a:alpha val="43137"/>
                    </a:srgbClr>
                  </a:outerShdw>
                </a:effectLst>
              </a:rPr>
              <a:t>       </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a:p>
            <a:pPr algn="l"/>
            <a:r>
              <a:rPr lang="en-US" sz="2800" b="1" dirty="0">
                <a:solidFill>
                  <a:srgbClr val="FFC000"/>
                </a:solidFill>
                <a:effectLst>
                  <a:outerShdw blurRad="38100" dist="38100" dir="2700000" algn="tl">
                    <a:srgbClr val="000000">
                      <a:alpha val="43137"/>
                    </a:srgbClr>
                  </a:outerShdw>
                </a:effectLst>
              </a:rPr>
              <a:t>          10                                       </a:t>
            </a:r>
          </a:p>
        </p:txBody>
      </p:sp>
      <p:sp>
        <p:nvSpPr>
          <p:cNvPr id="221190" name="Rectangle 6"/>
          <p:cNvSpPr>
            <a:spLocks noGrp="1" noChangeArrowheads="1"/>
          </p:cNvSpPr>
          <p:nvPr>
            <p:ph type="title"/>
          </p:nvPr>
        </p:nvSpPr>
        <p:spPr>
          <a:noFill/>
          <a:ln/>
        </p:spPr>
        <p:txBody>
          <a:bodyPr>
            <a:normAutofit fontScale="90000"/>
          </a:bodyPr>
          <a:lstStyle/>
          <a:p>
            <a:r>
              <a:rPr lang="en-US" sz="4600"/>
              <a:t>Rate of Natural Increase (Contd..)</a:t>
            </a:r>
          </a:p>
        </p:txBody>
      </p:sp>
      <p:sp>
        <p:nvSpPr>
          <p:cNvPr id="221191" name="Text Box 7"/>
          <p:cNvSpPr txBox="1">
            <a:spLocks noChangeArrowheads="1"/>
          </p:cNvSpPr>
          <p:nvPr/>
        </p:nvSpPr>
        <p:spPr bwMode="auto">
          <a:xfrm>
            <a:off x="762000" y="4495800"/>
            <a:ext cx="7086600" cy="1815882"/>
          </a:xfrm>
          <a:prstGeom prst="rect">
            <a:avLst/>
          </a:prstGeom>
          <a:noFill/>
          <a:ln w="9525">
            <a:noFill/>
            <a:miter lim="800000"/>
            <a:headEnd/>
            <a:tailEnd/>
          </a:ln>
          <a:effectLst/>
        </p:spPr>
        <p:txBody>
          <a:bodyPr>
            <a:spAutoFit/>
          </a:bodyPr>
          <a:lstStyle/>
          <a:p>
            <a:r>
              <a:rPr lang="en-US" sz="2800" dirty="0"/>
              <a:t>In Pakistan:</a:t>
            </a:r>
          </a:p>
          <a:p>
            <a:r>
              <a:rPr lang="en-US" sz="2800" dirty="0" smtClean="0"/>
              <a:t>BR=27.2</a:t>
            </a:r>
            <a:endParaRPr lang="en-US" sz="2800" dirty="0"/>
          </a:p>
          <a:p>
            <a:r>
              <a:rPr lang="en-US" sz="2800" dirty="0" smtClean="0"/>
              <a:t>DR=7.2</a:t>
            </a:r>
            <a:endParaRPr lang="en-US" sz="2800" dirty="0"/>
          </a:p>
          <a:p>
            <a:r>
              <a:rPr lang="en-US" sz="2800" dirty="0">
                <a:solidFill>
                  <a:srgbClr val="FFC000"/>
                </a:solidFill>
              </a:rPr>
              <a:t>RNI=(</a:t>
            </a:r>
            <a:r>
              <a:rPr lang="en-US" sz="2800" dirty="0" smtClean="0">
                <a:solidFill>
                  <a:srgbClr val="FFC000"/>
                </a:solidFill>
              </a:rPr>
              <a:t>27.2-7.2)/</a:t>
            </a:r>
            <a:r>
              <a:rPr lang="en-US" sz="2800" dirty="0">
                <a:solidFill>
                  <a:srgbClr val="FFC000"/>
                </a:solidFill>
              </a:rPr>
              <a:t>10 = </a:t>
            </a:r>
            <a:r>
              <a:rPr lang="en-US" sz="2800" dirty="0" smtClean="0">
                <a:solidFill>
                  <a:srgbClr val="FFC000"/>
                </a:solidFill>
              </a:rPr>
              <a:t>2.0%</a:t>
            </a:r>
            <a:endParaRPr lang="en-US" sz="28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1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6"/>
          <p:cNvSpPr>
            <a:spLocks noGrp="1"/>
          </p:cNvSpPr>
          <p:nvPr>
            <p:ph type="sldNum" sz="quarter" idx="12"/>
          </p:nvPr>
        </p:nvSpPr>
        <p:spPr/>
        <p:txBody>
          <a:bodyPr/>
          <a:lstStyle/>
          <a:p>
            <a:fld id="{9DE67C36-BA92-4670-B4BC-B34EE4084870}" type="slidenum">
              <a:rPr lang="en-US" altLang="en-US"/>
              <a:pPr/>
              <a:t>39</a:t>
            </a:fld>
            <a:endParaRPr lang="en-US" altLang="en-US"/>
          </a:p>
        </p:txBody>
      </p:sp>
      <p:sp>
        <p:nvSpPr>
          <p:cNvPr id="97282" name="Rectangle 2"/>
          <p:cNvSpPr>
            <a:spLocks noGrp="1" noChangeArrowheads="1"/>
          </p:cNvSpPr>
          <p:nvPr>
            <p:ph type="title"/>
          </p:nvPr>
        </p:nvSpPr>
        <p:spPr>
          <a:xfrm>
            <a:off x="457200" y="76200"/>
            <a:ext cx="8229600" cy="1139825"/>
          </a:xfrm>
        </p:spPr>
        <p:txBody>
          <a:bodyPr/>
          <a:lstStyle/>
          <a:p>
            <a:r>
              <a:rPr lang="en-US" sz="5000"/>
              <a:t>Growth Rate</a:t>
            </a:r>
          </a:p>
        </p:txBody>
      </p:sp>
      <p:sp>
        <p:nvSpPr>
          <p:cNvPr id="97283" name="Rectangle 3"/>
          <p:cNvSpPr>
            <a:spLocks noGrp="1" noChangeArrowheads="1"/>
          </p:cNvSpPr>
          <p:nvPr>
            <p:ph type="body" sz="half" idx="1"/>
          </p:nvPr>
        </p:nvSpPr>
        <p:spPr>
          <a:xfrm>
            <a:off x="76200" y="838200"/>
            <a:ext cx="9067800" cy="3810000"/>
          </a:xfrm>
        </p:spPr>
        <p:txBody>
          <a:bodyPr>
            <a:normAutofit fontScale="92500" lnSpcReduction="10000"/>
          </a:bodyPr>
          <a:lstStyle/>
          <a:p>
            <a:r>
              <a:rPr lang="en-US" dirty="0"/>
              <a:t> </a:t>
            </a:r>
            <a:r>
              <a:rPr lang="en-US" dirty="0" smtClean="0"/>
              <a:t>The </a:t>
            </a:r>
            <a:r>
              <a:rPr lang="en-US" dirty="0"/>
              <a:t>growth rate is the rate at which a population is increasing (or decreasing) in a given year due to natural increase and net migration, expressed as a percentage of the base population. </a:t>
            </a:r>
            <a:endParaRPr lang="en-US" dirty="0" smtClean="0"/>
          </a:p>
          <a:p>
            <a:r>
              <a:rPr lang="en-US" dirty="0" smtClean="0"/>
              <a:t>The </a:t>
            </a:r>
            <a:r>
              <a:rPr lang="en-US" dirty="0"/>
              <a:t>growth rate takes into account all components of population growth; births, deaths, and </a:t>
            </a:r>
            <a:r>
              <a:rPr lang="en-US" dirty="0" smtClean="0"/>
              <a:t>migration.</a:t>
            </a:r>
          </a:p>
          <a:p>
            <a:r>
              <a:rPr lang="en-US" dirty="0" smtClean="0"/>
              <a:t>It </a:t>
            </a:r>
            <a:r>
              <a:rPr lang="en-US" dirty="0"/>
              <a:t>should never be confused with the birth rate, but it sometimes is.</a:t>
            </a:r>
          </a:p>
        </p:txBody>
      </p:sp>
      <p:graphicFrame>
        <p:nvGraphicFramePr>
          <p:cNvPr id="97301" name="Group 21"/>
          <p:cNvGraphicFramePr>
            <a:graphicFrameLocks noGrp="1"/>
          </p:cNvGraphicFramePr>
          <p:nvPr>
            <p:ph sz="half" idx="2"/>
          </p:nvPr>
        </p:nvGraphicFramePr>
        <p:xfrm>
          <a:off x="533400" y="4724400"/>
          <a:ext cx="8153400" cy="1885188"/>
        </p:xfrm>
        <a:graphic>
          <a:graphicData uri="http://schemas.openxmlformats.org/drawingml/2006/table">
            <a:tbl>
              <a:tblPr/>
              <a:tblGrid>
                <a:gridCol w="8153400"/>
              </a:tblGrid>
              <a:tr h="8540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Births in 1996 -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Deaths in 1996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sng" strike="noStrike" cap="none" normalizeH="0" baseline="0" dirty="0" smtClean="0">
                          <a:ln>
                            <a:noFill/>
                          </a:ln>
                          <a:solidFill>
                            <a:srgbClr val="FFC000"/>
                          </a:solidFill>
                          <a:effectLst/>
                          <a:latin typeface="Arial" charset="0"/>
                        </a:rPr>
                        <a:t>+ Net migration 1996</a:t>
                      </a:r>
                      <a:r>
                        <a:rPr kumimoji="0" lang="en-US" sz="1800" b="1" i="0" u="none" strike="noStrike" cap="none" normalizeH="0" baseline="0" dirty="0" smtClean="0">
                          <a:ln>
                            <a:noFill/>
                          </a:ln>
                          <a:solidFill>
                            <a:srgbClr val="FFC000"/>
                          </a:solidFill>
                          <a:effectLst/>
                          <a:latin typeface="Arial" charset="0"/>
                        </a:rPr>
                        <a:t>             X    K =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C000"/>
                          </a:solidFill>
                          <a:effectLst/>
                          <a:latin typeface="Arial" charset="0"/>
                        </a:rPr>
                        <a:t>Total population 1996</a:t>
                      </a:r>
                      <a:r>
                        <a:rPr kumimoji="0" lang="en-US" sz="2000" b="1" i="0" u="none" strike="noStrike" cap="none" normalizeH="0" baseline="0" dirty="0" smtClean="0">
                          <a:ln>
                            <a:noFill/>
                          </a:ln>
                          <a:solidFill>
                            <a:srgbClr val="FFC000"/>
                          </a:solidFill>
                          <a:effectLst/>
                          <a:latin typeface="Arial" charset="0"/>
                        </a:rPr>
                        <a:t>                         </a:t>
                      </a:r>
                      <a:endParaRPr kumimoji="0" lang="en-US" sz="1600" b="1" i="0" u="none" strike="noStrike" cap="none" normalizeH="0" baseline="0" dirty="0" smtClean="0">
                        <a:ln>
                          <a:noFill/>
                        </a:ln>
                        <a:solidFill>
                          <a:srgbClr val="FFC000"/>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953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In 1996, the annual growth rate in Poland was 0.07 percent.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7296" name="Line 16"/>
          <p:cNvSpPr>
            <a:spLocks noChangeShapeType="1"/>
          </p:cNvSpPr>
          <p:nvPr/>
        </p:nvSpPr>
        <p:spPr bwMode="auto">
          <a:xfrm>
            <a:off x="609600" y="3657600"/>
            <a:ext cx="152400" cy="0"/>
          </a:xfrm>
          <a:prstGeom prst="line">
            <a:avLst/>
          </a:prstGeom>
          <a:noFill/>
          <a:ln w="9525">
            <a:solidFill>
              <a:schemeClr val="bg1"/>
            </a:solidFill>
            <a:round/>
            <a:headEnd/>
            <a:tailEnd/>
          </a:ln>
          <a:effectLst/>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DDF1BD5-3EC7-47FA-9901-3A92DE4D6FB0}" type="slidenum">
              <a:rPr lang="en-US" altLang="en-US"/>
              <a:pPr/>
              <a:t>4</a:t>
            </a:fld>
            <a:endParaRPr lang="en-US" altLang="en-US"/>
          </a:p>
        </p:txBody>
      </p:sp>
      <p:sp>
        <p:nvSpPr>
          <p:cNvPr id="161794" name="Rectangle 2"/>
          <p:cNvSpPr>
            <a:spLocks noGrp="1" noChangeArrowheads="1"/>
          </p:cNvSpPr>
          <p:nvPr>
            <p:ph type="body" idx="1"/>
          </p:nvPr>
        </p:nvSpPr>
        <p:spPr>
          <a:xfrm>
            <a:off x="381000" y="685800"/>
            <a:ext cx="8458200" cy="5943600"/>
          </a:xfrm>
        </p:spPr>
        <p:txBody>
          <a:bodyPr>
            <a:normAutofit fontScale="70000" lnSpcReduction="20000"/>
          </a:bodyPr>
          <a:lstStyle/>
          <a:p>
            <a:pPr marL="571500" indent="-571500"/>
            <a:r>
              <a:rPr lang="en-US" dirty="0"/>
              <a:t>Demographic</a:t>
            </a:r>
          </a:p>
          <a:p>
            <a:pPr marL="839788" lvl="1" indent="-495300"/>
            <a:r>
              <a:rPr lang="en-US" sz="3200" dirty="0"/>
              <a:t>Biological effects</a:t>
            </a:r>
          </a:p>
          <a:p>
            <a:pPr marL="839788" lvl="1" indent="-495300"/>
            <a:r>
              <a:rPr lang="en-US" sz="3200" dirty="0"/>
              <a:t>Replacement effects</a:t>
            </a:r>
          </a:p>
          <a:p>
            <a:pPr marL="839788" lvl="1" indent="-495300"/>
            <a:r>
              <a:rPr lang="en-US" sz="3200" dirty="0"/>
              <a:t>Insurance effects</a:t>
            </a:r>
          </a:p>
          <a:p>
            <a:pPr marL="571500" indent="-571500"/>
            <a:r>
              <a:rPr lang="en-US" dirty="0"/>
              <a:t>Spacing of children / Family planning </a:t>
            </a:r>
          </a:p>
          <a:p>
            <a:pPr marL="571500" indent="-571500"/>
            <a:r>
              <a:rPr lang="en-US" dirty="0" smtClean="0"/>
              <a:t>Nutrition</a:t>
            </a:r>
          </a:p>
          <a:p>
            <a:pPr marL="971550" lvl="1" indent="-571500"/>
            <a:r>
              <a:rPr lang="en-US" dirty="0" smtClean="0"/>
              <a:t>Well fed societies have low fertility </a:t>
            </a:r>
            <a:endParaRPr lang="en-US" dirty="0"/>
          </a:p>
          <a:p>
            <a:pPr marL="571500" indent="-571500"/>
            <a:r>
              <a:rPr lang="en-US" dirty="0"/>
              <a:t>Other </a:t>
            </a:r>
            <a:r>
              <a:rPr lang="en-US" dirty="0" smtClean="0"/>
              <a:t>factors</a:t>
            </a:r>
          </a:p>
          <a:p>
            <a:pPr marL="971550" lvl="1" indent="-571500"/>
            <a:r>
              <a:rPr lang="en-US" dirty="0" smtClean="0"/>
              <a:t>Place of women in society</a:t>
            </a:r>
          </a:p>
          <a:p>
            <a:pPr marL="971550" lvl="1" indent="-571500"/>
            <a:r>
              <a:rPr lang="en-US" dirty="0" smtClean="0"/>
              <a:t>Value of children in society</a:t>
            </a:r>
          </a:p>
          <a:p>
            <a:pPr marL="971550" lvl="1" indent="-571500"/>
            <a:r>
              <a:rPr lang="en-US" dirty="0" smtClean="0"/>
              <a:t>Widow remarriages</a:t>
            </a:r>
          </a:p>
          <a:p>
            <a:pPr marL="971550" lvl="1" indent="-571500"/>
            <a:r>
              <a:rPr lang="en-US" dirty="0" smtClean="0"/>
              <a:t>Breast feeding customs and beliefs</a:t>
            </a:r>
          </a:p>
          <a:p>
            <a:pPr marL="971550" lvl="1" indent="-571500"/>
            <a:r>
              <a:rPr lang="en-US" dirty="0" smtClean="0"/>
              <a:t>Industrialization and urbanization</a:t>
            </a:r>
          </a:p>
          <a:p>
            <a:pPr marL="971550" lvl="1" indent="-571500"/>
            <a:r>
              <a:rPr lang="en-US" dirty="0" smtClean="0"/>
              <a:t>Better health conditions</a:t>
            </a:r>
          </a:p>
          <a:p>
            <a:pPr marL="971550" lvl="1" indent="-571500"/>
            <a:r>
              <a:rPr lang="en-US" dirty="0" smtClean="0"/>
              <a:t>Housing</a:t>
            </a:r>
          </a:p>
          <a:p>
            <a:pPr marL="971550" lvl="1" indent="-571500"/>
            <a:r>
              <a:rPr lang="en-US" dirty="0" smtClean="0"/>
              <a:t>Opportunities for women </a:t>
            </a:r>
          </a:p>
          <a:p>
            <a:pPr marL="971550" lvl="1" indent="-571500"/>
            <a:r>
              <a:rPr lang="en-US" dirty="0" smtClean="0"/>
              <a:t>Local community development</a:t>
            </a:r>
          </a:p>
          <a:p>
            <a:pPr marL="971550" lvl="1" indent="-571500"/>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13946E1-E2C8-427C-B9A9-B99708F58581}" type="slidenum">
              <a:rPr lang="en-US" altLang="en-US"/>
              <a:pPr/>
              <a:t>40</a:t>
            </a:fld>
            <a:endParaRPr lang="en-US" altLang="en-US"/>
          </a:p>
        </p:txBody>
      </p:sp>
      <p:sp>
        <p:nvSpPr>
          <p:cNvPr id="222212" name="Text Box 4"/>
          <p:cNvSpPr txBox="1">
            <a:spLocks noChangeArrowheads="1"/>
          </p:cNvSpPr>
          <p:nvPr/>
        </p:nvSpPr>
        <p:spPr bwMode="auto">
          <a:xfrm>
            <a:off x="304800" y="1600200"/>
            <a:ext cx="8839200" cy="946150"/>
          </a:xfrm>
          <a:prstGeom prst="rect">
            <a:avLst/>
          </a:prstGeom>
          <a:noFill/>
          <a:ln w="9525">
            <a:noFill/>
            <a:miter lim="800000"/>
            <a:headEnd/>
            <a:tailEnd/>
          </a:ln>
          <a:effectLst/>
        </p:spPr>
        <p:txBody>
          <a:bodyPr>
            <a:spAutoFit/>
          </a:bodyPr>
          <a:lstStyle/>
          <a:p>
            <a:pPr algn="l"/>
            <a:r>
              <a:rPr lang="en-US" sz="2800"/>
              <a:t> The growth rate can also be calculated from natural increase and net  migration rates:</a:t>
            </a:r>
          </a:p>
        </p:txBody>
      </p:sp>
      <p:sp>
        <p:nvSpPr>
          <p:cNvPr id="222213" name="Rectangle 5"/>
          <p:cNvSpPr>
            <a:spLocks noChangeArrowheads="1"/>
          </p:cNvSpPr>
          <p:nvPr/>
        </p:nvSpPr>
        <p:spPr bwMode="auto">
          <a:xfrm>
            <a:off x="304800" y="3429000"/>
            <a:ext cx="8839200" cy="838200"/>
          </a:xfrm>
          <a:prstGeom prst="rect">
            <a:avLst/>
          </a:prstGeom>
          <a:solidFill>
            <a:schemeClr val="bg2"/>
          </a:solidFill>
          <a:ln w="25400">
            <a:solidFill>
              <a:schemeClr val="tx1"/>
            </a:solidFill>
            <a:miter lim="800000"/>
            <a:headEnd/>
            <a:tailEnd/>
          </a:ln>
          <a:effectLst/>
        </p:spPr>
        <p:txBody>
          <a:bodyPr wrap="none" anchor="ctr"/>
          <a:lstStyle/>
          <a:p>
            <a:pPr algn="l"/>
            <a:r>
              <a:rPr lang="en-US" sz="2400" b="1" dirty="0">
                <a:solidFill>
                  <a:srgbClr val="FFC000"/>
                </a:solidFill>
              </a:rPr>
              <a:t>Rate of natural                    net migration</a:t>
            </a:r>
            <a:r>
              <a:rPr lang="en-US" sz="2400" b="1" u="sng" dirty="0">
                <a:solidFill>
                  <a:srgbClr val="FFC000"/>
                </a:solidFill>
              </a:rPr>
              <a:t>        </a:t>
            </a:r>
          </a:p>
          <a:p>
            <a:pPr algn="l"/>
            <a:r>
              <a:rPr lang="en-US" sz="2400" b="1" dirty="0">
                <a:solidFill>
                  <a:srgbClr val="FFC000"/>
                </a:solidFill>
              </a:rPr>
              <a:t>   Increase                  +               rate                 =   </a:t>
            </a:r>
            <a:r>
              <a:rPr lang="en-US" sz="1800" b="1" dirty="0" smtClean="0">
                <a:solidFill>
                  <a:schemeClr val="bg1"/>
                </a:solidFill>
              </a:rPr>
              <a:t>     </a:t>
            </a:r>
            <a:endParaRPr lang="en-US" sz="1800" b="1" dirty="0">
              <a:solidFill>
                <a:schemeClr val="bg1"/>
              </a:solidFill>
            </a:endParaRPr>
          </a:p>
        </p:txBody>
      </p:sp>
      <p:sp>
        <p:nvSpPr>
          <p:cNvPr id="222214" name="Rectangle 6"/>
          <p:cNvSpPr>
            <a:spLocks noGrp="1" noChangeArrowheads="1"/>
          </p:cNvSpPr>
          <p:nvPr>
            <p:ph type="title"/>
          </p:nvPr>
        </p:nvSpPr>
        <p:spPr>
          <a:noFill/>
          <a:ln/>
        </p:spPr>
        <p:txBody>
          <a:bodyPr/>
          <a:lstStyle/>
          <a:p>
            <a:r>
              <a:rPr lang="en-US" sz="5000"/>
              <a:t>Growth Rate (Contd..)</a:t>
            </a:r>
          </a:p>
        </p:txBody>
      </p:sp>
      <p:sp>
        <p:nvSpPr>
          <p:cNvPr id="222216" name="Text Box 8"/>
          <p:cNvSpPr txBox="1">
            <a:spLocks noChangeArrowheads="1"/>
          </p:cNvSpPr>
          <p:nvPr/>
        </p:nvSpPr>
        <p:spPr bwMode="auto">
          <a:xfrm>
            <a:off x="673100" y="5029200"/>
            <a:ext cx="2908553" cy="1077218"/>
          </a:xfrm>
          <a:prstGeom prst="rect">
            <a:avLst/>
          </a:prstGeom>
          <a:noFill/>
          <a:ln w="9525">
            <a:noFill/>
            <a:miter lim="800000"/>
            <a:headEnd/>
            <a:tailEnd/>
          </a:ln>
          <a:effectLst/>
        </p:spPr>
        <p:txBody>
          <a:bodyPr wrap="none">
            <a:spAutoFit/>
          </a:bodyPr>
          <a:lstStyle/>
          <a:p>
            <a:r>
              <a:rPr lang="en-US" sz="3200" dirty="0"/>
              <a:t>In Pakistan </a:t>
            </a:r>
            <a:r>
              <a:rPr lang="en-US" sz="3200" dirty="0" smtClean="0"/>
              <a:t> </a:t>
            </a:r>
          </a:p>
          <a:p>
            <a:r>
              <a:rPr lang="en-US" sz="3200" dirty="0" smtClean="0"/>
              <a:t>2.03% </a:t>
            </a:r>
            <a:r>
              <a:rPr lang="en-US" sz="3200" dirty="0"/>
              <a:t>GR. </a:t>
            </a:r>
            <a:r>
              <a:rPr lang="en-US" sz="3200" dirty="0" smtClean="0"/>
              <a:t> 2011</a:t>
            </a:r>
            <a:endParaRPr lang="en-US" sz="32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22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E421406-1205-4F19-A4E1-F3840002489E}" type="slidenum">
              <a:rPr lang="en-US" altLang="en-US"/>
              <a:pPr/>
              <a:t>41</a:t>
            </a:fld>
            <a:endParaRPr lang="en-US" altLang="en-US"/>
          </a:p>
        </p:txBody>
      </p:sp>
      <p:sp>
        <p:nvSpPr>
          <p:cNvPr id="99330" name="Rectangle 2"/>
          <p:cNvSpPr>
            <a:spLocks noGrp="1" noChangeArrowheads="1"/>
          </p:cNvSpPr>
          <p:nvPr>
            <p:ph type="title"/>
          </p:nvPr>
        </p:nvSpPr>
        <p:spPr>
          <a:xfrm>
            <a:off x="457200" y="76200"/>
            <a:ext cx="8229600" cy="712788"/>
          </a:xfrm>
        </p:spPr>
        <p:txBody>
          <a:bodyPr>
            <a:normAutofit fontScale="90000"/>
          </a:bodyPr>
          <a:lstStyle/>
          <a:p>
            <a:r>
              <a:rPr lang="en-US" sz="5000"/>
              <a:t>Growth Rate (contd..)</a:t>
            </a:r>
          </a:p>
        </p:txBody>
      </p:sp>
      <p:sp>
        <p:nvSpPr>
          <p:cNvPr id="99331" name="Rectangle 3"/>
          <p:cNvSpPr>
            <a:spLocks noGrp="1" noChangeArrowheads="1"/>
          </p:cNvSpPr>
          <p:nvPr>
            <p:ph type="body" idx="1"/>
          </p:nvPr>
        </p:nvSpPr>
        <p:spPr>
          <a:xfrm>
            <a:off x="0" y="1524000"/>
            <a:ext cx="9144000" cy="5410200"/>
          </a:xfrm>
        </p:spPr>
        <p:txBody>
          <a:bodyPr/>
          <a:lstStyle/>
          <a:p>
            <a:pPr>
              <a:buFont typeface="Wingdings" pitchFamily="2" charset="2"/>
              <a:buNone/>
            </a:pPr>
            <a:r>
              <a:rPr lang="en-US" sz="3200" dirty="0"/>
              <a:t>    Births rates and population growth characteristically fluctuate. A growth rate that is declining does not necessarily mean that an area’s population is declining. Rather, it may indicate only that the population is growing at a slower rate. A negative growth rate means that an area is losing population.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C72BFF83-D9BD-4AB6-9462-50CE4D5A1E83}" type="slidenum">
              <a:rPr lang="en-US" altLang="en-US"/>
              <a:pPr/>
              <a:t>42</a:t>
            </a:fld>
            <a:endParaRPr lang="en-US" altLang="en-US"/>
          </a:p>
        </p:txBody>
      </p:sp>
      <p:sp>
        <p:nvSpPr>
          <p:cNvPr id="100354" name="Rectangle 2"/>
          <p:cNvSpPr>
            <a:spLocks noGrp="1" noChangeArrowheads="1"/>
          </p:cNvSpPr>
          <p:nvPr>
            <p:ph type="title"/>
          </p:nvPr>
        </p:nvSpPr>
        <p:spPr/>
        <p:txBody>
          <a:bodyPr/>
          <a:lstStyle/>
          <a:p>
            <a:r>
              <a:rPr lang="en-US" sz="5000"/>
              <a:t>Doubling Time</a:t>
            </a:r>
          </a:p>
        </p:txBody>
      </p:sp>
      <p:sp>
        <p:nvSpPr>
          <p:cNvPr id="100355" name="Rectangle 3"/>
          <p:cNvSpPr>
            <a:spLocks noGrp="1" noChangeArrowheads="1"/>
          </p:cNvSpPr>
          <p:nvPr>
            <p:ph type="body" sz="half" idx="1"/>
          </p:nvPr>
        </p:nvSpPr>
        <p:spPr>
          <a:xfrm>
            <a:off x="0" y="1066800"/>
            <a:ext cx="9144000" cy="4191000"/>
          </a:xfrm>
        </p:spPr>
        <p:txBody>
          <a:bodyPr>
            <a:normAutofit fontScale="92500" lnSpcReduction="10000"/>
          </a:bodyPr>
          <a:lstStyle/>
          <a:p>
            <a:pPr>
              <a:lnSpc>
                <a:spcPct val="90000"/>
              </a:lnSpc>
              <a:buFont typeface="Wingdings" pitchFamily="2" charset="2"/>
              <a:buNone/>
            </a:pPr>
            <a:r>
              <a:rPr lang="en-US" sz="2800"/>
              <a:t>	Growth expressed as a percentage is not very descriptive for many purposes. Is a 3 percent growth rate fast or slow? A more vivid way of showing population growth is to calculate how long, at its current growth rate, a population would take to double in size. A country with a constant growth rate of 1 percent would double its population in about 70 years; at 2 percent, in 35 years; at 3 percent, in 23 years.</a:t>
            </a:r>
          </a:p>
          <a:p>
            <a:pPr>
              <a:lnSpc>
                <a:spcPct val="90000"/>
              </a:lnSpc>
              <a:buFont typeface="Wingdings" pitchFamily="2" charset="2"/>
              <a:buNone/>
            </a:pPr>
            <a:r>
              <a:rPr lang="en-US" sz="2800"/>
              <a:t>	A quick way to approximate doubling time is to divide 70 by the growth rate expressed as a percent.</a:t>
            </a:r>
          </a:p>
          <a:p>
            <a:pPr>
              <a:lnSpc>
                <a:spcPct val="90000"/>
              </a:lnSpc>
              <a:buFont typeface="Wingdings" pitchFamily="2" charset="2"/>
              <a:buNone/>
            </a:pPr>
            <a:endParaRPr lang="en-US" sz="2800"/>
          </a:p>
          <a:p>
            <a:pPr>
              <a:lnSpc>
                <a:spcPct val="90000"/>
              </a:lnSpc>
              <a:buFont typeface="Wingdings" pitchFamily="2" charset="2"/>
              <a:buNone/>
            </a:pPr>
            <a:r>
              <a:rPr lang="en-US" sz="2800"/>
              <a:t>	</a:t>
            </a:r>
          </a:p>
        </p:txBody>
      </p:sp>
      <p:sp>
        <p:nvSpPr>
          <p:cNvPr id="100369" name="Line 17"/>
          <p:cNvSpPr>
            <a:spLocks noChangeShapeType="1"/>
          </p:cNvSpPr>
          <p:nvPr/>
        </p:nvSpPr>
        <p:spPr bwMode="auto">
          <a:xfrm>
            <a:off x="685800" y="3581400"/>
            <a:ext cx="1219200" cy="0"/>
          </a:xfrm>
          <a:prstGeom prst="line">
            <a:avLst/>
          </a:prstGeom>
          <a:noFill/>
          <a:ln w="9525">
            <a:solidFill>
              <a:schemeClr val="bg1"/>
            </a:solidFill>
            <a:round/>
            <a:headEnd/>
            <a:tailEnd/>
          </a:ln>
          <a:effectLst/>
        </p:spPr>
        <p:txBody>
          <a:bodyPr/>
          <a:lstStyle/>
          <a:p>
            <a:endParaRPr lang="en-GB"/>
          </a:p>
        </p:txBody>
      </p:sp>
      <p:sp>
        <p:nvSpPr>
          <p:cNvPr id="100370" name="Line 18"/>
          <p:cNvSpPr>
            <a:spLocks noChangeShapeType="1"/>
          </p:cNvSpPr>
          <p:nvPr/>
        </p:nvSpPr>
        <p:spPr bwMode="auto">
          <a:xfrm>
            <a:off x="3733800" y="3581400"/>
            <a:ext cx="685800" cy="0"/>
          </a:xfrm>
          <a:prstGeom prst="line">
            <a:avLst/>
          </a:prstGeom>
          <a:noFill/>
          <a:ln w="9525">
            <a:solidFill>
              <a:schemeClr val="bg1"/>
            </a:solidFill>
            <a:round/>
            <a:headEnd/>
            <a:tailEnd/>
          </a:ln>
          <a:effectLst/>
        </p:spPr>
        <p:txBody>
          <a:bodyPr/>
          <a:lstStyle/>
          <a:p>
            <a:endParaRPr lang="en-GB"/>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8EBE0DEB-256F-44B5-A5F0-61C908F3E47D}" type="slidenum">
              <a:rPr lang="en-US" altLang="en-US"/>
              <a:pPr/>
              <a:t>43</a:t>
            </a:fld>
            <a:endParaRPr lang="en-US" altLang="en-US"/>
          </a:p>
        </p:txBody>
      </p:sp>
      <p:graphicFrame>
        <p:nvGraphicFramePr>
          <p:cNvPr id="226308" name="Group 4"/>
          <p:cNvGraphicFramePr>
            <a:graphicFrameLocks noGrp="1"/>
          </p:cNvGraphicFramePr>
          <p:nvPr/>
        </p:nvGraphicFramePr>
        <p:xfrm>
          <a:off x="609600" y="2133600"/>
          <a:ext cx="8229600" cy="1743456"/>
        </p:xfrm>
        <a:graphic>
          <a:graphicData uri="http://schemas.openxmlformats.org/drawingml/2006/table">
            <a:tbl>
              <a:tblPr/>
              <a:tblGrid>
                <a:gridCol w="8229600"/>
              </a:tblGrid>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200" b="1" i="0" u="none"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rPr>
                        <a:t>          </a:t>
                      </a:r>
                      <a:r>
                        <a:rPr kumimoji="0" lang="en-US" sz="3200" b="1" i="0" u="sng"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rPr>
                        <a:t>70    </a:t>
                      </a:r>
                      <a:r>
                        <a:rPr kumimoji="0" lang="en-US" sz="3200" b="1" i="0" u="none"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200" b="1" i="0" u="none" strike="noStrike" cap="none" normalizeH="0" baseline="0" dirty="0" smtClean="0">
                          <a:ln>
                            <a:noFill/>
                          </a:ln>
                          <a:solidFill>
                            <a:srgbClr val="FFC000"/>
                          </a:solidFill>
                          <a:effectLst>
                            <a:outerShdw blurRad="38100" dist="38100" dir="2700000" algn="tl">
                              <a:srgbClr val="000000">
                                <a:alpha val="43137"/>
                              </a:srgbClr>
                            </a:outerShdw>
                          </a:effectLst>
                          <a:latin typeface="Arial" charset="0"/>
                        </a:rPr>
                        <a:t>Growth rate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667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200" b="0"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6316" name="Text Box 12"/>
          <p:cNvSpPr txBox="1">
            <a:spLocks noChangeArrowheads="1"/>
          </p:cNvSpPr>
          <p:nvPr/>
        </p:nvSpPr>
        <p:spPr bwMode="auto">
          <a:xfrm>
            <a:off x="1212850" y="3962400"/>
            <a:ext cx="3968750" cy="646331"/>
          </a:xfrm>
          <a:prstGeom prst="rect">
            <a:avLst/>
          </a:prstGeom>
          <a:noFill/>
          <a:ln w="9525">
            <a:noFill/>
            <a:miter lim="800000"/>
            <a:headEnd/>
            <a:tailEnd/>
          </a:ln>
          <a:effectLst/>
        </p:spPr>
        <p:txBody>
          <a:bodyPr wrap="square">
            <a:spAutoFit/>
          </a:bodyPr>
          <a:lstStyle/>
          <a:p>
            <a:r>
              <a:rPr lang="en-US" dirty="0"/>
              <a:t>In Pakistan </a:t>
            </a:r>
            <a:r>
              <a:rPr lang="en-US" dirty="0" smtClean="0"/>
              <a:t>35 </a:t>
            </a:r>
            <a:r>
              <a:rPr lang="en-US" dirty="0"/>
              <a:t>years . </a:t>
            </a:r>
            <a:endParaRPr lang="en-US" dirty="0">
              <a:solidFill>
                <a:schemeClr val="accent1"/>
              </a:solidFill>
            </a:endParaRPr>
          </a:p>
          <a:p>
            <a:r>
              <a:rPr lang="en-US" dirty="0">
                <a:solidFill>
                  <a:schemeClr val="accent1"/>
                </a:solidFill>
              </a:rPr>
              <a:t>                </a:t>
            </a:r>
            <a:r>
              <a:rPr lang="en-US" dirty="0" smtClean="0">
                <a:solidFill>
                  <a:schemeClr val="accent1"/>
                </a:solidFill>
              </a:rPr>
              <a:t>70/2.0 =35 </a:t>
            </a:r>
            <a:endParaRPr lang="en-US" dirty="0">
              <a:solidFill>
                <a:schemeClr val="accent1"/>
              </a:solidFill>
            </a:endParaRPr>
          </a:p>
        </p:txBody>
      </p:sp>
      <p:sp>
        <p:nvSpPr>
          <p:cNvPr id="226317" name="Rectangle 13"/>
          <p:cNvSpPr>
            <a:spLocks noGrp="1" noChangeArrowheads="1"/>
          </p:cNvSpPr>
          <p:nvPr>
            <p:ph type="title"/>
          </p:nvPr>
        </p:nvSpPr>
        <p:spPr>
          <a:noFill/>
          <a:ln/>
        </p:spPr>
        <p:txBody>
          <a:bodyPr/>
          <a:lstStyle/>
          <a:p>
            <a:r>
              <a:rPr lang="en-US" dirty="0"/>
              <a:t>Doubling </a:t>
            </a:r>
            <a:r>
              <a:rPr lang="en-US" dirty="0" smtClean="0"/>
              <a:t>Time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6"/>
          <p:cNvSpPr>
            <a:spLocks noGrp="1"/>
          </p:cNvSpPr>
          <p:nvPr>
            <p:ph type="sldNum" sz="quarter" idx="12"/>
          </p:nvPr>
        </p:nvSpPr>
        <p:spPr/>
        <p:txBody>
          <a:bodyPr/>
          <a:lstStyle/>
          <a:p>
            <a:fld id="{E4A86CBD-7186-4A84-8A35-116D6CC8D775}" type="slidenum">
              <a:rPr lang="en-US" altLang="en-US"/>
              <a:pPr/>
              <a:t>44</a:t>
            </a:fld>
            <a:endParaRPr lang="en-US" altLang="en-US"/>
          </a:p>
        </p:txBody>
      </p:sp>
      <p:sp>
        <p:nvSpPr>
          <p:cNvPr id="224259" name="Rectangle 3"/>
          <p:cNvSpPr>
            <a:spLocks noGrp="1" noChangeArrowheads="1"/>
          </p:cNvSpPr>
          <p:nvPr>
            <p:ph type="body" sz="half" idx="1"/>
          </p:nvPr>
        </p:nvSpPr>
        <p:spPr>
          <a:xfrm>
            <a:off x="381000" y="609600"/>
            <a:ext cx="8534400" cy="1447800"/>
          </a:xfrm>
        </p:spPr>
        <p:txBody>
          <a:bodyPr/>
          <a:lstStyle/>
          <a:p>
            <a:pPr algn="ctr">
              <a:lnSpc>
                <a:spcPct val="90000"/>
              </a:lnSpc>
              <a:buFont typeface="Wingdings" pitchFamily="2" charset="2"/>
              <a:buNone/>
            </a:pPr>
            <a:r>
              <a:rPr lang="en-US" sz="3400" b="1" dirty="0">
                <a:solidFill>
                  <a:srgbClr val="FFFF00"/>
                </a:solidFill>
              </a:rPr>
              <a:t>Population density</a:t>
            </a:r>
            <a:r>
              <a:rPr lang="en-US" sz="2200" b="1" dirty="0">
                <a:solidFill>
                  <a:srgbClr val="FFFF00"/>
                </a:solidFill>
              </a:rPr>
              <a:t> </a:t>
            </a:r>
          </a:p>
          <a:p>
            <a:pPr>
              <a:lnSpc>
                <a:spcPct val="90000"/>
              </a:lnSpc>
              <a:buFont typeface="Wingdings" pitchFamily="2" charset="2"/>
              <a:buNone/>
            </a:pPr>
            <a:r>
              <a:rPr lang="en-US" sz="2600" dirty="0"/>
              <a:t>	Population density is usually expressed as the number of people per unit of land area.</a:t>
            </a:r>
          </a:p>
        </p:txBody>
      </p:sp>
      <p:graphicFrame>
        <p:nvGraphicFramePr>
          <p:cNvPr id="224281" name="Group 25"/>
          <p:cNvGraphicFramePr>
            <a:graphicFrameLocks noGrp="1"/>
          </p:cNvGraphicFramePr>
          <p:nvPr>
            <p:ph sz="half" idx="2"/>
          </p:nvPr>
        </p:nvGraphicFramePr>
        <p:xfrm>
          <a:off x="609600" y="2424113"/>
          <a:ext cx="8305800" cy="2986342"/>
        </p:xfrm>
        <a:graphic>
          <a:graphicData uri="http://schemas.openxmlformats.org/drawingml/2006/table">
            <a:tbl>
              <a:tblPr/>
              <a:tblGrid>
                <a:gridCol w="8305800"/>
              </a:tblGrid>
              <a:tr h="7810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sng"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rPr>
                        <a:t>Total population</a:t>
                      </a:r>
                      <a:r>
                        <a:rPr kumimoji="0" 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rPr>
                        <a:t>                       =  </a:t>
                      </a:r>
                      <a:r>
                        <a:rPr kumimoji="0" lang="en-US" sz="1800" b="1" i="0" u="sng"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rPr>
                        <a:t>20,140,000   </a:t>
                      </a:r>
                      <a:r>
                        <a:rPr kumimoji="0" 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rPr>
                        <a:t>   =   61.1</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rPr>
                        <a:t>Total lands area</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rPr>
                        <a:t>                           </a:t>
                      </a:r>
                      <a:r>
                        <a:rPr kumimoji="0" 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rPr>
                        <a:t>329,750</a:t>
                      </a:r>
                      <a:endParaRPr kumimoji="0" lang="en-US" sz="16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9256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In 2010, Pakistan had a population density of  225. 19 persons per square kilometer of land area.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folHlink"/>
                          </a:solidFill>
                          <a:effectLst/>
                          <a:latin typeface="Arial"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Population equation</a:t>
            </a:r>
            <a:endParaRPr lang="en-US" dirty="0"/>
          </a:p>
        </p:txBody>
      </p:sp>
      <p:sp>
        <p:nvSpPr>
          <p:cNvPr id="7" name="Content Placeholder 6"/>
          <p:cNvSpPr>
            <a:spLocks noGrp="1"/>
          </p:cNvSpPr>
          <p:nvPr>
            <p:ph idx="1"/>
          </p:nvPr>
        </p:nvSpPr>
        <p:spPr/>
        <p:txBody>
          <a:bodyPr>
            <a:normAutofit/>
          </a:bodyPr>
          <a:lstStyle/>
          <a:p>
            <a:r>
              <a:rPr lang="en-US" dirty="0" smtClean="0"/>
              <a:t>Pt</a:t>
            </a:r>
            <a:r>
              <a:rPr lang="en-US" baseline="-25000" dirty="0" smtClean="0"/>
              <a:t>1</a:t>
            </a:r>
            <a:r>
              <a:rPr lang="en-US" dirty="0" smtClean="0"/>
              <a:t> = Pt</a:t>
            </a:r>
            <a:r>
              <a:rPr lang="en-US" baseline="-25000" dirty="0" smtClean="0"/>
              <a:t>0</a:t>
            </a:r>
            <a:r>
              <a:rPr lang="en-US" dirty="0" smtClean="0"/>
              <a:t> + (B – D) + (IM – OM)</a:t>
            </a:r>
          </a:p>
          <a:p>
            <a:r>
              <a:rPr lang="en-US" dirty="0" smtClean="0"/>
              <a:t>Two time periods</a:t>
            </a:r>
          </a:p>
          <a:p>
            <a:pPr lvl="1"/>
            <a:r>
              <a:rPr lang="en-US" dirty="0" smtClean="0"/>
              <a:t>t</a:t>
            </a:r>
            <a:r>
              <a:rPr lang="en-US" baseline="-25000" dirty="0" smtClean="0"/>
              <a:t>0 </a:t>
            </a:r>
            <a:r>
              <a:rPr lang="en-US" dirty="0" smtClean="0"/>
              <a:t> &amp; t</a:t>
            </a:r>
            <a:r>
              <a:rPr lang="en-US" baseline="-25000" dirty="0" smtClean="0"/>
              <a:t>1</a:t>
            </a:r>
            <a:endParaRPr lang="en-US" dirty="0" smtClean="0"/>
          </a:p>
          <a:p>
            <a:r>
              <a:rPr lang="en-US" dirty="0" smtClean="0"/>
              <a:t>Births (B)</a:t>
            </a:r>
          </a:p>
          <a:p>
            <a:r>
              <a:rPr lang="en-US" dirty="0" smtClean="0"/>
              <a:t>Deaths (D)</a:t>
            </a:r>
          </a:p>
          <a:p>
            <a:r>
              <a:rPr lang="en-US" dirty="0" smtClean="0"/>
              <a:t>In migration</a:t>
            </a:r>
          </a:p>
          <a:p>
            <a:r>
              <a:rPr lang="en-US" dirty="0" smtClean="0"/>
              <a:t>Out migration</a:t>
            </a:r>
          </a:p>
        </p:txBody>
      </p:sp>
      <p:sp>
        <p:nvSpPr>
          <p:cNvPr id="5" name="Slide Number Placeholder 4"/>
          <p:cNvSpPr>
            <a:spLocks noGrp="1"/>
          </p:cNvSpPr>
          <p:nvPr>
            <p:ph type="sldNum" sz="quarter" idx="12"/>
          </p:nvPr>
        </p:nvSpPr>
        <p:spPr/>
        <p:txBody>
          <a:bodyPr/>
          <a:lstStyle/>
          <a:p>
            <a:fld id="{E5F4B6DE-FED4-4C62-86C1-8DD0C93FD70E}" type="slidenum">
              <a:rPr lang="en-US" altLang="en-US" smtClean="0"/>
              <a:pPr/>
              <a:t>45</a:t>
            </a:fld>
            <a:endParaRPr lang="en-US"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Equation</a:t>
            </a:r>
            <a:endParaRPr lang="en-US" dirty="0"/>
          </a:p>
        </p:txBody>
      </p:sp>
      <p:sp>
        <p:nvSpPr>
          <p:cNvPr id="3" name="Content Placeholder 2"/>
          <p:cNvSpPr>
            <a:spLocks noGrp="1"/>
          </p:cNvSpPr>
          <p:nvPr>
            <p:ph idx="1"/>
          </p:nvPr>
        </p:nvSpPr>
        <p:spPr/>
        <p:txBody>
          <a:bodyPr/>
          <a:lstStyle/>
          <a:p>
            <a:r>
              <a:rPr lang="en-US" dirty="0" smtClean="0"/>
              <a:t>Pt</a:t>
            </a:r>
            <a:r>
              <a:rPr lang="en-US" baseline="-25000" dirty="0" smtClean="0"/>
              <a:t>1 </a:t>
            </a:r>
            <a:r>
              <a:rPr lang="en-US" dirty="0" smtClean="0"/>
              <a:t> = Pt</a:t>
            </a:r>
            <a:r>
              <a:rPr lang="en-US" baseline="-25000" dirty="0" smtClean="0"/>
              <a:t>0 </a:t>
            </a:r>
            <a:r>
              <a:rPr lang="en-US" dirty="0" smtClean="0"/>
              <a:t> (1 + r)</a:t>
            </a:r>
            <a:r>
              <a:rPr lang="en-US" baseline="30000" dirty="0" smtClean="0"/>
              <a:t>r </a:t>
            </a:r>
            <a:endParaRPr lang="en-US" dirty="0" smtClean="0"/>
          </a:p>
          <a:p>
            <a:pPr lvl="1"/>
            <a:r>
              <a:rPr lang="en-US" dirty="0" smtClean="0"/>
              <a:t>Pt</a:t>
            </a:r>
            <a:r>
              <a:rPr lang="en-US" baseline="-25000" dirty="0" smtClean="0"/>
              <a:t>0</a:t>
            </a:r>
            <a:endParaRPr lang="en-US" baseline="-25000" dirty="0" smtClean="0"/>
          </a:p>
          <a:p>
            <a:pPr lvl="2"/>
            <a:r>
              <a:rPr lang="en-US" dirty="0" smtClean="0"/>
              <a:t>Present population</a:t>
            </a:r>
          </a:p>
          <a:p>
            <a:pPr lvl="1"/>
            <a:r>
              <a:rPr lang="en-US" dirty="0" smtClean="0"/>
              <a:t>Pt</a:t>
            </a:r>
            <a:r>
              <a:rPr lang="en-US" baseline="-25000" dirty="0" smtClean="0"/>
              <a:t>1</a:t>
            </a:r>
          </a:p>
          <a:p>
            <a:pPr lvl="2"/>
            <a:r>
              <a:rPr lang="en-US" dirty="0" smtClean="0"/>
              <a:t>Future population</a:t>
            </a:r>
          </a:p>
          <a:p>
            <a:pPr lvl="1"/>
            <a:r>
              <a:rPr lang="en-US" dirty="0" smtClean="0"/>
              <a:t>r</a:t>
            </a:r>
          </a:p>
          <a:p>
            <a:pPr lvl="2"/>
            <a:r>
              <a:rPr lang="en-US" dirty="0" smtClean="0"/>
              <a:t>Growth rate per person (growth rate divided by 100)</a:t>
            </a:r>
          </a:p>
          <a:p>
            <a:pPr lvl="1"/>
            <a:r>
              <a:rPr lang="en-US" dirty="0" smtClean="0"/>
              <a:t>t</a:t>
            </a:r>
          </a:p>
          <a:p>
            <a:pPr lvl="2"/>
            <a:r>
              <a:rPr lang="en-US" dirty="0" smtClean="0"/>
              <a:t>Number of years between t</a:t>
            </a:r>
            <a:r>
              <a:rPr lang="en-US" baseline="-25000" dirty="0" smtClean="0"/>
              <a:t>1</a:t>
            </a:r>
            <a:r>
              <a:rPr lang="en-US" dirty="0" smtClean="0"/>
              <a:t>  &amp; t</a:t>
            </a:r>
            <a:r>
              <a:rPr lang="en-US" baseline="-25000" dirty="0" smtClean="0"/>
              <a:t>0</a:t>
            </a:r>
            <a:endParaRPr lang="en-US" dirty="0" smtClean="0"/>
          </a:p>
        </p:txBody>
      </p:sp>
      <p:sp>
        <p:nvSpPr>
          <p:cNvPr id="4" name="Slide Number Placeholder 3"/>
          <p:cNvSpPr>
            <a:spLocks noGrp="1"/>
          </p:cNvSpPr>
          <p:nvPr>
            <p:ph type="sldNum" sz="quarter" idx="12"/>
          </p:nvPr>
        </p:nvSpPr>
        <p:spPr/>
        <p:txBody>
          <a:bodyPr/>
          <a:lstStyle/>
          <a:p>
            <a:fld id="{1613D5F0-BF39-4213-935A-BB2CAB7117C4}"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Entertainment</a:t>
            </a:r>
            <a:endParaRPr lang="en-US" dirty="0"/>
          </a:p>
        </p:txBody>
      </p:sp>
      <p:sp>
        <p:nvSpPr>
          <p:cNvPr id="3" name="Content Placeholder 2"/>
          <p:cNvSpPr>
            <a:spLocks noGrp="1"/>
          </p:cNvSpPr>
          <p:nvPr>
            <p:ph idx="1"/>
          </p:nvPr>
        </p:nvSpPr>
        <p:spPr/>
        <p:txBody>
          <a:bodyPr/>
          <a:lstStyle/>
          <a:p>
            <a:r>
              <a:rPr lang="en-US" dirty="0" smtClean="0"/>
              <a:t>What is meant by Net reproduction rate?</a:t>
            </a:r>
          </a:p>
          <a:p>
            <a:endParaRPr lang="en-US" dirty="0" smtClean="0"/>
          </a:p>
          <a:p>
            <a:r>
              <a:rPr lang="en-US" dirty="0" smtClean="0"/>
              <a:t>What is Growth rate?</a:t>
            </a:r>
          </a:p>
          <a:p>
            <a:endParaRPr lang="en-US" dirty="0" smtClean="0"/>
          </a:p>
          <a:p>
            <a:r>
              <a:rPr lang="en-US" dirty="0" smtClean="0"/>
              <a:t>Which fertility measure gives the approximate magnitude of completed family size?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47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 You</a:t>
            </a:r>
            <a:endParaRPr lang="en-US" dirty="0"/>
          </a:p>
        </p:txBody>
      </p:sp>
      <p:sp>
        <p:nvSpPr>
          <p:cNvPr id="7" name="Subtitle 6"/>
          <p:cNvSpPr>
            <a:spLocks noGrp="1"/>
          </p:cNvSpPr>
          <p:nvPr>
            <p:ph type="subTitle" idx="1"/>
          </p:nvPr>
        </p:nvSpPr>
        <p:spPr/>
        <p:txBody>
          <a:bodyPr/>
          <a:lstStyle/>
          <a:p>
            <a:endParaRPr lang="en-US"/>
          </a:p>
        </p:txBody>
      </p:sp>
      <p:sp>
        <p:nvSpPr>
          <p:cNvPr id="5" name="Slide Number Placeholder 4"/>
          <p:cNvSpPr>
            <a:spLocks noGrp="1"/>
          </p:cNvSpPr>
          <p:nvPr>
            <p:ph type="sldNum" sz="quarter" idx="12"/>
          </p:nvPr>
        </p:nvSpPr>
        <p:spPr/>
        <p:txBody>
          <a:bodyPr/>
          <a:lstStyle/>
          <a:p>
            <a:fld id="{E5F4B6DE-FED4-4C62-86C1-8DD0C93FD70E}" type="slidenum">
              <a:rPr lang="en-US" altLang="en-US" smtClean="0"/>
              <a:pPr/>
              <a:t>48</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Factors Directly Affecting Fertility</a:t>
            </a:r>
            <a:endParaRPr lang="en-US" dirty="0"/>
          </a:p>
        </p:txBody>
      </p:sp>
      <p:sp>
        <p:nvSpPr>
          <p:cNvPr id="3" name="Content Placeholder 2"/>
          <p:cNvSpPr>
            <a:spLocks noGrp="1"/>
          </p:cNvSpPr>
          <p:nvPr>
            <p:ph idx="1"/>
          </p:nvPr>
        </p:nvSpPr>
        <p:spPr/>
        <p:txBody>
          <a:bodyPr/>
          <a:lstStyle/>
          <a:p>
            <a:r>
              <a:rPr lang="en-US" dirty="0" smtClean="0"/>
              <a:t>Researched by John </a:t>
            </a:r>
            <a:r>
              <a:rPr lang="en-US" dirty="0" err="1" smtClean="0"/>
              <a:t>Bongaart</a:t>
            </a:r>
            <a:r>
              <a:rPr lang="en-US" dirty="0" smtClean="0"/>
              <a:t> </a:t>
            </a:r>
          </a:p>
          <a:p>
            <a:r>
              <a:rPr lang="en-US" dirty="0" smtClean="0"/>
              <a:t>Also Known as</a:t>
            </a:r>
          </a:p>
          <a:p>
            <a:pPr lvl="1"/>
            <a:r>
              <a:rPr lang="en-US" b="1" dirty="0" smtClean="0">
                <a:solidFill>
                  <a:srgbClr val="FFFF00"/>
                </a:solidFill>
              </a:rPr>
              <a:t>Proximate Determinants  of Fertility</a:t>
            </a:r>
          </a:p>
          <a:p>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Autofit/>
          </a:bodyPr>
          <a:lstStyle/>
          <a:p>
            <a:r>
              <a:rPr lang="en-US" sz="3600" dirty="0" smtClean="0">
                <a:solidFill>
                  <a:schemeClr val="tx1"/>
                </a:solidFill>
              </a:rPr>
              <a:t>1.	Proportions of married among females</a:t>
            </a:r>
            <a:r>
              <a:rPr lang="en-US" sz="3600" u="sng" dirty="0" smtClean="0">
                <a:solidFill>
                  <a:schemeClr val="tx1"/>
                </a:solidFill>
              </a:rPr>
              <a:t/>
            </a:r>
            <a:br>
              <a:rPr lang="en-US" sz="3600" u="sng" dirty="0" smtClean="0">
                <a:solidFill>
                  <a:schemeClr val="tx1"/>
                </a:solidFill>
              </a:rPr>
            </a:b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pPr marL="571500" indent="-571500">
              <a:lnSpc>
                <a:spcPct val="90000"/>
              </a:lnSpc>
              <a:buFont typeface="Wingdings" pitchFamily="2" charset="2"/>
              <a:buNone/>
            </a:pPr>
            <a:r>
              <a:rPr lang="en-US" sz="3600" dirty="0" smtClean="0"/>
              <a:t>	</a:t>
            </a:r>
            <a:r>
              <a:rPr lang="en-US" dirty="0" smtClean="0"/>
              <a:t>Measures the extent to which women are exposed to regular marital relationship</a:t>
            </a:r>
          </a:p>
          <a:p>
            <a:pPr marL="971550" lvl="1" indent="-571500">
              <a:lnSpc>
                <a:spcPct val="90000"/>
              </a:lnSpc>
            </a:pPr>
            <a:r>
              <a:rPr lang="en-US" b="1" dirty="0" smtClean="0"/>
              <a:t>PERCENTAGE OF WOMEN IN UNION</a:t>
            </a:r>
          </a:p>
          <a:p>
            <a:pPr marL="571500" indent="-571500">
              <a:lnSpc>
                <a:spcPct val="90000"/>
              </a:lnSpc>
              <a:buNone/>
            </a:pPr>
            <a:endParaRPr lang="en-US" b="1" dirty="0" smtClean="0"/>
          </a:p>
          <a:p>
            <a:pPr marL="0" lvl="0" indent="0" fontAlgn="base">
              <a:spcAft>
                <a:spcPct val="0"/>
              </a:spcAft>
              <a:buClr>
                <a:schemeClr val="accent1"/>
              </a:buClr>
              <a:buSzPct val="65000"/>
              <a:buNone/>
            </a:pPr>
            <a:r>
              <a:rPr lang="en-US" sz="2400" b="1" u="sng" dirty="0" smtClean="0">
                <a:ln>
                  <a:noFill/>
                </a:ln>
                <a:effectLst/>
                <a:latin typeface="Arial" charset="0"/>
              </a:rPr>
              <a:t>Number of married women  Ages 15-49_</a:t>
            </a:r>
            <a:r>
              <a:rPr lang="en-US" sz="2400" b="1" dirty="0" smtClean="0">
                <a:ln>
                  <a:noFill/>
                </a:ln>
                <a:effectLst/>
                <a:latin typeface="Arial" charset="0"/>
              </a:rPr>
              <a:t>	X  100   =</a:t>
            </a:r>
          </a:p>
          <a:p>
            <a:pPr marL="0" lvl="0" indent="0" fontAlgn="base">
              <a:spcAft>
                <a:spcPct val="0"/>
              </a:spcAft>
              <a:buClr>
                <a:schemeClr val="accent1"/>
              </a:buClr>
              <a:buSzPct val="65000"/>
              <a:buNone/>
            </a:pPr>
            <a:r>
              <a:rPr lang="en-US" sz="2400" b="1" dirty="0" smtClean="0">
                <a:ln>
                  <a:noFill/>
                </a:ln>
                <a:effectLst/>
                <a:latin typeface="Arial" charset="0"/>
              </a:rPr>
              <a:t>Number of women Ages 15-49    </a:t>
            </a:r>
          </a:p>
          <a:p>
            <a:pPr marL="571500" indent="-571500">
              <a:lnSpc>
                <a:spcPct val="90000"/>
              </a:lnSpc>
            </a:pPr>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800100" lvl="1" indent="-342900"/>
            <a:r>
              <a:rPr lang="en-US" sz="3200" b="1" dirty="0" smtClean="0">
                <a:solidFill>
                  <a:schemeClr val="tx1"/>
                </a:solidFill>
                <a:effectLst>
                  <a:outerShdw blurRad="38100" dist="38100" dir="2700000" algn="tl">
                    <a:srgbClr val="000000">
                      <a:alpha val="43137"/>
                    </a:srgbClr>
                  </a:outerShdw>
                </a:effectLst>
              </a:rPr>
              <a:t>2.	Contraceptive Use &amp; </a:t>
            </a:r>
            <a:r>
              <a:rPr lang="en-US" sz="3200" b="1" dirty="0">
                <a:solidFill>
                  <a:schemeClr val="tx1"/>
                </a:solidFill>
                <a:effectLst>
                  <a:outerShdw blurRad="38100" dist="38100" dir="2700000" algn="tl">
                    <a:srgbClr val="000000">
                      <a:alpha val="43137"/>
                    </a:srgbClr>
                  </a:outerShdw>
                </a:effectLst>
              </a:rPr>
              <a:t>E</a:t>
            </a:r>
            <a:r>
              <a:rPr lang="en-US" sz="3200" b="1" dirty="0" smtClean="0">
                <a:solidFill>
                  <a:schemeClr val="tx1"/>
                </a:solidFill>
                <a:effectLst>
                  <a:outerShdw blurRad="38100" dist="38100" dir="2700000" algn="tl">
                    <a:srgbClr val="000000">
                      <a:alpha val="43137"/>
                    </a:srgbClr>
                  </a:outerShdw>
                </a:effectLst>
              </a:rPr>
              <a:t>ffectiveness</a:t>
            </a:r>
            <a:br>
              <a:rPr lang="en-US" sz="3200" b="1" dirty="0" smtClean="0">
                <a:solidFill>
                  <a:schemeClr val="tx1"/>
                </a:solidFill>
                <a:effectLst>
                  <a:outerShdw blurRad="38100" dist="38100" dir="2700000" algn="tl">
                    <a:srgbClr val="000000">
                      <a:alpha val="43137"/>
                    </a:srgbClr>
                  </a:outerShdw>
                </a:effectLst>
              </a:rPr>
            </a:br>
            <a:endParaRPr lang="en-US" sz="32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400050" algn="just"/>
            <a:r>
              <a:rPr lang="en-US" sz="3600" dirty="0" smtClean="0"/>
              <a:t>Measures the prevalence of deliberate marital fertility control through contraception</a:t>
            </a:r>
          </a:p>
          <a:p>
            <a:pPr marL="800100" lvl="1" algn="just"/>
            <a:r>
              <a:rPr lang="en-US" b="1" dirty="0" smtClean="0"/>
              <a:t>CONTRACEPTIVE PREVALENCE RATE</a:t>
            </a:r>
          </a:p>
          <a:p>
            <a:pPr marL="800100" lvl="1" algn="just">
              <a:buNone/>
            </a:pPr>
            <a:endParaRPr lang="en-US" dirty="0" smtClean="0"/>
          </a:p>
          <a:p>
            <a:pPr marL="0" lvl="0" indent="0" fontAlgn="base">
              <a:spcAft>
                <a:spcPct val="0"/>
              </a:spcAft>
              <a:buClr>
                <a:schemeClr val="accent1"/>
              </a:buClr>
              <a:buSzPct val="65000"/>
              <a:buNone/>
            </a:pPr>
            <a:r>
              <a:rPr lang="en-US" sz="2200" u="sng" dirty="0" smtClean="0">
                <a:ln>
                  <a:noFill/>
                </a:ln>
                <a:effectLst/>
                <a:latin typeface="Arial" charset="0"/>
              </a:rPr>
              <a:t>Number of women (ages 15-49) using contraception   </a:t>
            </a:r>
            <a:r>
              <a:rPr lang="en-US" sz="2200" dirty="0" smtClean="0">
                <a:ln>
                  <a:noFill/>
                </a:ln>
                <a:effectLst/>
                <a:latin typeface="Arial" charset="0"/>
              </a:rPr>
              <a:t>X  100  </a:t>
            </a:r>
          </a:p>
          <a:p>
            <a:pPr marL="0" lvl="0" indent="0" fontAlgn="base">
              <a:spcAft>
                <a:spcPct val="0"/>
              </a:spcAft>
              <a:buClr>
                <a:schemeClr val="accent1"/>
              </a:buClr>
              <a:buSzPct val="65000"/>
              <a:buNone/>
            </a:pPr>
            <a:r>
              <a:rPr lang="en-US" sz="2200" dirty="0" smtClean="0">
                <a:ln>
                  <a:noFill/>
                </a:ln>
                <a:effectLst/>
                <a:latin typeface="Arial" charset="0"/>
              </a:rPr>
              <a:t>Number of women Surveyed (ages 15-49)    </a:t>
            </a:r>
          </a:p>
          <a:p>
            <a:pPr marL="800100" lvl="1" algn="just">
              <a:buNone/>
            </a:pP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3.	Prevalence of Induced Abortion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Measures the rate of abortion in a society conducted by artificial means.</a:t>
            </a:r>
          </a:p>
          <a:p>
            <a:pPr lvl="1"/>
            <a:r>
              <a:rPr lang="en-US" dirty="0" smtClean="0"/>
              <a:t>Abortion Rate</a:t>
            </a:r>
          </a:p>
          <a:p>
            <a:pPr lvl="1">
              <a:buNone/>
            </a:pPr>
            <a:endParaRPr lang="en-US" b="1" dirty="0" smtClean="0"/>
          </a:p>
          <a:p>
            <a:pPr marL="0" lvl="0" indent="0" fontAlgn="base">
              <a:spcAft>
                <a:spcPct val="0"/>
              </a:spcAft>
              <a:buClr>
                <a:schemeClr val="accent1"/>
              </a:buClr>
              <a:buSzPct val="65000"/>
              <a:buNone/>
            </a:pPr>
            <a:r>
              <a:rPr lang="en-US" sz="2200" b="1" u="sng" dirty="0" smtClean="0">
                <a:ln>
                  <a:noFill/>
                </a:ln>
                <a:effectLst/>
                <a:latin typeface="Arial" charset="0"/>
              </a:rPr>
              <a:t>Number of abortions_________</a:t>
            </a:r>
            <a:r>
              <a:rPr lang="en-US" sz="2200" b="1" dirty="0" smtClean="0">
                <a:ln>
                  <a:noFill/>
                </a:ln>
                <a:effectLst/>
                <a:latin typeface="Arial" charset="0"/>
              </a:rPr>
              <a:t>  X  K   =   </a:t>
            </a:r>
          </a:p>
          <a:p>
            <a:pPr marL="0" lvl="0" indent="0" fontAlgn="base">
              <a:spcAft>
                <a:spcPct val="0"/>
              </a:spcAft>
              <a:buClr>
                <a:schemeClr val="accent1"/>
              </a:buClr>
              <a:buSzPct val="65000"/>
              <a:buNone/>
            </a:pPr>
            <a:r>
              <a:rPr lang="en-US" sz="2200" b="1" dirty="0" smtClean="0">
                <a:ln>
                  <a:noFill/>
                </a:ln>
                <a:effectLst/>
                <a:latin typeface="Arial" charset="0"/>
              </a:rPr>
              <a:t>Number of women Ages 15-49    </a:t>
            </a:r>
          </a:p>
          <a:p>
            <a:pPr lvl="1">
              <a:buNone/>
            </a:pPr>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solidFill>
                  <a:schemeClr val="tx1"/>
                </a:solidFill>
              </a:rPr>
              <a:t>4.	Duration of Post Partum </a:t>
            </a:r>
            <a:r>
              <a:rPr lang="en-US" sz="3200" dirty="0" err="1" smtClean="0">
                <a:solidFill>
                  <a:schemeClr val="tx1"/>
                </a:solidFill>
              </a:rPr>
              <a:t>Infecundability</a:t>
            </a:r>
            <a:endParaRPr lang="en-US" sz="3200" dirty="0">
              <a:solidFill>
                <a:schemeClr val="tx1"/>
              </a:solidFill>
            </a:endParaRPr>
          </a:p>
        </p:txBody>
      </p:sp>
      <p:sp>
        <p:nvSpPr>
          <p:cNvPr id="3" name="Content Placeholder 2"/>
          <p:cNvSpPr>
            <a:spLocks noGrp="1"/>
          </p:cNvSpPr>
          <p:nvPr>
            <p:ph idx="1"/>
          </p:nvPr>
        </p:nvSpPr>
        <p:spPr/>
        <p:txBody>
          <a:bodyPr/>
          <a:lstStyle/>
          <a:p>
            <a:r>
              <a:rPr lang="en-US" dirty="0" smtClean="0"/>
              <a:t>Measures the duration of breastfeeding and postpartum abstinence </a:t>
            </a:r>
            <a:r>
              <a:rPr lang="en-US" dirty="0" err="1" smtClean="0"/>
              <a:t>practised</a:t>
            </a:r>
            <a:r>
              <a:rPr lang="en-US" dirty="0" smtClean="0"/>
              <a:t> by women.</a:t>
            </a:r>
          </a:p>
          <a:p>
            <a:pPr lvl="1"/>
            <a:r>
              <a:rPr lang="en-US" dirty="0" smtClean="0"/>
              <a:t>Percentage of Women Breast Feeding</a:t>
            </a:r>
          </a:p>
          <a:p>
            <a:pPr lvl="1"/>
            <a:endParaRPr lang="en-US" dirty="0" smtClean="0"/>
          </a:p>
          <a:p>
            <a:pPr marL="0" lvl="0" indent="0" fontAlgn="base">
              <a:spcAft>
                <a:spcPct val="0"/>
              </a:spcAft>
              <a:buClr>
                <a:schemeClr val="accent1"/>
              </a:buClr>
              <a:buSzPct val="65000"/>
              <a:buNone/>
            </a:pPr>
            <a:r>
              <a:rPr lang="en-US" sz="2200" dirty="0" smtClean="0">
                <a:ln>
                  <a:noFill/>
                </a:ln>
                <a:effectLst/>
                <a:latin typeface="Arial" charset="0"/>
              </a:rPr>
              <a:t>Number of women with infants under age </a:t>
            </a:r>
          </a:p>
          <a:p>
            <a:pPr marL="0" lvl="0" indent="0" fontAlgn="base">
              <a:spcAft>
                <a:spcPct val="0"/>
              </a:spcAft>
              <a:buClr>
                <a:schemeClr val="accent1"/>
              </a:buClr>
              <a:buSzPct val="65000"/>
              <a:buNone/>
            </a:pPr>
            <a:r>
              <a:rPr lang="en-US" sz="2200" u="sng" dirty="0" smtClean="0">
                <a:ln>
                  <a:noFill/>
                </a:ln>
                <a:effectLst/>
                <a:latin typeface="Arial" charset="0"/>
              </a:rPr>
              <a:t>1 who are breastfeeding</a:t>
            </a:r>
            <a:r>
              <a:rPr lang="en-US" sz="2200" dirty="0" smtClean="0">
                <a:ln>
                  <a:noFill/>
                </a:ln>
                <a:effectLst/>
                <a:latin typeface="Arial" charset="0"/>
              </a:rPr>
              <a:t>  			X  100  = </a:t>
            </a:r>
            <a:r>
              <a:rPr lang="en-US" sz="2200" u="sng" dirty="0" smtClean="0">
                <a:ln>
                  <a:noFill/>
                </a:ln>
                <a:effectLst/>
                <a:latin typeface="Arial" charset="0"/>
              </a:rPr>
              <a:t> </a:t>
            </a:r>
            <a:endParaRPr lang="en-US" sz="2200" dirty="0" smtClean="0">
              <a:ln>
                <a:noFill/>
              </a:ln>
              <a:effectLst/>
              <a:latin typeface="Arial" charset="0"/>
            </a:endParaRPr>
          </a:p>
          <a:p>
            <a:pPr marL="0" lvl="0" indent="0" fontAlgn="base">
              <a:spcAft>
                <a:spcPct val="0"/>
              </a:spcAft>
              <a:buClr>
                <a:schemeClr val="accent1"/>
              </a:buClr>
              <a:buSzPct val="65000"/>
              <a:buNone/>
            </a:pPr>
            <a:r>
              <a:rPr lang="en-US" sz="2200" dirty="0" smtClean="0">
                <a:ln>
                  <a:noFill/>
                </a:ln>
                <a:effectLst/>
                <a:latin typeface="Arial" charset="0"/>
              </a:rPr>
              <a:t>Number of women with                    </a:t>
            </a:r>
          </a:p>
          <a:p>
            <a:pPr marL="0" lvl="0" indent="0" fontAlgn="base">
              <a:spcAft>
                <a:spcPct val="0"/>
              </a:spcAft>
              <a:buClr>
                <a:schemeClr val="accent1"/>
              </a:buClr>
              <a:buSzPct val="65000"/>
              <a:buNone/>
            </a:pPr>
            <a:r>
              <a:rPr lang="en-US" sz="2200" dirty="0" smtClean="0">
                <a:ln>
                  <a:noFill/>
                </a:ln>
                <a:effectLst/>
                <a:latin typeface="Arial" charset="0"/>
              </a:rPr>
              <a:t>Infants under age 1    </a:t>
            </a:r>
          </a:p>
          <a:p>
            <a:pPr lvl="1">
              <a:buNone/>
            </a:pPr>
            <a:endParaRPr lang="en-US" dirty="0"/>
          </a:p>
        </p:txBody>
      </p:sp>
      <p:sp>
        <p:nvSpPr>
          <p:cNvPr id="4" name="Slide Number Placeholder 3"/>
          <p:cNvSpPr>
            <a:spLocks noGrp="1"/>
          </p:cNvSpPr>
          <p:nvPr>
            <p:ph type="sldNum" sz="quarter" idx="12"/>
          </p:nvPr>
        </p:nvSpPr>
        <p:spPr/>
        <p:txBody>
          <a:bodyPr/>
          <a:lstStyle/>
          <a:p>
            <a:fld id="{1613D5F0-BF39-4213-935A-BB2CAB7117C4}"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TotalTime>
  <Words>2241</Words>
  <Application>Microsoft Office PowerPoint</Application>
  <PresentationFormat>On-screen Show (4:3)</PresentationFormat>
  <Paragraphs>353</Paragraphs>
  <Slides>48</Slides>
  <Notes>2</Notes>
  <HiddenSlides>8</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Demography - 2</vt:lpstr>
      <vt:lpstr>Factors Affecting Fertility</vt:lpstr>
      <vt:lpstr>Factors affecting Fertility</vt:lpstr>
      <vt:lpstr>Slide 4</vt:lpstr>
      <vt:lpstr>Factors Directly Affecting Fertility</vt:lpstr>
      <vt:lpstr>1. Proportions of married among females </vt:lpstr>
      <vt:lpstr>2. Contraceptive Use &amp; Effectiveness </vt:lpstr>
      <vt:lpstr>3. Prevalence of Induced Abortion</vt:lpstr>
      <vt:lpstr>4. Duration of Post Partum Infecundability</vt:lpstr>
      <vt:lpstr>Slide 10</vt:lpstr>
      <vt:lpstr>Fertility Related Statistics</vt:lpstr>
      <vt:lpstr>Birth Rate </vt:lpstr>
      <vt:lpstr>GENERAL FERTILITY RATE</vt:lpstr>
      <vt:lpstr>GENERAL FERTILITY RATE (CONTD)</vt:lpstr>
      <vt:lpstr>AGE- SPECIFIC FERTILITY RATE</vt:lpstr>
      <vt:lpstr>Total Fertility Rate</vt:lpstr>
      <vt:lpstr>GROSS REPRODUCTION RATE</vt:lpstr>
      <vt:lpstr>NET REPRODUCTION RATE</vt:lpstr>
      <vt:lpstr>Mortality</vt:lpstr>
      <vt:lpstr>CAUSES OF MORTALITY DECLINE</vt:lpstr>
      <vt:lpstr>Mortality Statisitics</vt:lpstr>
      <vt:lpstr>DEATH RATE (crude death rate)</vt:lpstr>
      <vt:lpstr>AGE-SPECIFIC DEATH RATE</vt:lpstr>
      <vt:lpstr>STANDARDIZED RATES</vt:lpstr>
      <vt:lpstr>AGE STANDARDIZATION</vt:lpstr>
      <vt:lpstr>PROPORTION DYING OF A SPECIFIC CAUSE (Proportional Mortality)</vt:lpstr>
      <vt:lpstr>4. Life Expectancy </vt:lpstr>
      <vt:lpstr>Morbidity</vt:lpstr>
      <vt:lpstr>Morbidity Statistics</vt:lpstr>
      <vt:lpstr>Migration</vt:lpstr>
      <vt:lpstr>MIGRATION</vt:lpstr>
      <vt:lpstr>IMMIGRATION RATE </vt:lpstr>
      <vt:lpstr>EMIGRATION RATE </vt:lpstr>
      <vt:lpstr>NET MIGRATION RATE </vt:lpstr>
      <vt:lpstr>Population Change </vt:lpstr>
      <vt:lpstr>Natural Increase</vt:lpstr>
      <vt:lpstr>Rate of Natural Increase</vt:lpstr>
      <vt:lpstr>Rate of Natural Increase (Contd..)</vt:lpstr>
      <vt:lpstr>Growth Rate</vt:lpstr>
      <vt:lpstr>Growth Rate (Contd..)</vt:lpstr>
      <vt:lpstr>Growth Rate (contd..)</vt:lpstr>
      <vt:lpstr>Doubling Time</vt:lpstr>
      <vt:lpstr>Doubling Time</vt:lpstr>
      <vt:lpstr>Slide 44</vt:lpstr>
      <vt:lpstr>Population equation</vt:lpstr>
      <vt:lpstr>Population Equation</vt:lpstr>
      <vt:lpstr>Entertainment</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Demography - I</dc:title>
  <dc:creator>Fawad</dc:creator>
  <cp:lastModifiedBy>user1</cp:lastModifiedBy>
  <cp:revision>40</cp:revision>
  <dcterms:created xsi:type="dcterms:W3CDTF">2013-01-03T16:55:48Z</dcterms:created>
  <dcterms:modified xsi:type="dcterms:W3CDTF">2013-01-11T03:27:54Z</dcterms:modified>
</cp:coreProperties>
</file>