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  <p:sldMasterId id="2147483669" r:id="rId2"/>
  </p:sldMasterIdLst>
  <p:notesMasterIdLst>
    <p:notesMasterId r:id="rId49"/>
  </p:notesMasterIdLst>
  <p:sldIdLst>
    <p:sldId id="261" r:id="rId3"/>
    <p:sldId id="336" r:id="rId4"/>
    <p:sldId id="335" r:id="rId5"/>
    <p:sldId id="334" r:id="rId6"/>
    <p:sldId id="337" r:id="rId7"/>
    <p:sldId id="338" r:id="rId8"/>
    <p:sldId id="339" r:id="rId9"/>
    <p:sldId id="340" r:id="rId10"/>
    <p:sldId id="305" r:id="rId11"/>
    <p:sldId id="322" r:id="rId12"/>
    <p:sldId id="267" r:id="rId13"/>
    <p:sldId id="268" r:id="rId14"/>
    <p:sldId id="269" r:id="rId15"/>
    <p:sldId id="320" r:id="rId16"/>
    <p:sldId id="321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91" r:id="rId27"/>
    <p:sldId id="282" r:id="rId28"/>
    <p:sldId id="283" r:id="rId29"/>
    <p:sldId id="284" r:id="rId30"/>
    <p:sldId id="285" r:id="rId31"/>
    <p:sldId id="286" r:id="rId32"/>
    <p:sldId id="290" r:id="rId33"/>
    <p:sldId id="288" r:id="rId34"/>
    <p:sldId id="289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292" r:id="rId45"/>
    <p:sldId id="324" r:id="rId46"/>
    <p:sldId id="293" r:id="rId47"/>
    <p:sldId id="295" r:id="rId48"/>
  </p:sldIdLst>
  <p:sldSz cx="9144000" cy="6858000" type="screen4x3"/>
  <p:notesSz cx="6858000" cy="9144000"/>
  <p:embeddedFontLst>
    <p:embeddedFont>
      <p:font typeface="Tahoma" pitchFamily="34" charset="0"/>
      <p:regular r:id="rId50"/>
      <p:bold r:id="rId51"/>
    </p:embeddedFont>
    <p:embeddedFont>
      <p:font typeface="Unicorn" pitchFamily="2" charset="0"/>
      <p:regular r:id="rId52"/>
    </p:embeddedFont>
    <p:embeddedFont>
      <p:font typeface="Rockwell" pitchFamily="18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folHlink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Unicorn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65"/>
    <a:srgbClr val="66FF66"/>
    <a:srgbClr val="FFFF00"/>
    <a:srgbClr val="FF7C80"/>
    <a:srgbClr val="000000"/>
    <a:srgbClr val="458AB9"/>
    <a:srgbClr val="4A8EB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6" autoAdjust="0"/>
    <p:restoredTop sz="94699" autoAdjust="0"/>
  </p:normalViewPr>
  <p:slideViewPr>
    <p:cSldViewPr>
      <p:cViewPr varScale="1"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8625A080-56EF-4357-BAE9-F658831210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473B9-4E03-4E51-8BBF-157FB6FD2634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5AC705-D69B-46B4-BB2E-545D71A16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AF3F9-7A97-47F6-BDA3-C81BD13F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1776D-EA89-4082-98AA-F6BBE40575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257027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257028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9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030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33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257034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5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6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7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8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9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70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70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7042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7043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7044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7D12258-5251-4A03-B91F-778754CD0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D9B55-2D7E-4869-9A12-EFFC4DB42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5488B-4A56-491E-BF87-E15BD72BB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024A5-ECDD-4EB6-B61D-C1F5F01CC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C43E-5FF3-4927-8C6F-D9835DD42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F238F-ABC3-4433-9483-555E2108A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2D02-08AA-46B0-8E86-C6DDAC010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95FD-F25D-4759-A6DE-759155DD9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89895-3E62-4465-9861-E90B54F97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88CCF-02A8-4C3F-BA83-75FD57947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0FDB-CC8A-429D-BFEE-040D16564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868B7-9AA3-4408-803E-78FBF397E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77D091-46D2-4580-B969-F7B5F72E7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99DF0-C198-45FD-B2CB-B292AB97F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5A136-CA41-43ED-8260-2943AEF2F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8A906-332D-4A5E-A284-5432CB40B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45B16-76BF-4D9E-A2A1-8A2155D71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66FDC-7D13-4A4B-ADE6-EE0AA755E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CB2E6-6C3D-4A9A-BE0F-5C6B2C961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C4F14-25C7-46E3-B94C-001EC0E9A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C8A78B8E-3E88-4750-AA7F-4B6817EA2A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560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0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560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60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560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C0BB298-2EF8-47B8-8F91-7B64F75C044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SHAHEER%20JAMAL\Desktop\photo\CUT%20PHOTO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84" y="576"/>
            <a:chExt cx="5136" cy="3312"/>
          </a:xfrm>
        </p:grpSpPr>
        <p:graphicFrame>
          <p:nvGraphicFramePr>
            <p:cNvPr id="20483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4" y="576"/>
            <a:ext cx="5136" cy="3312"/>
          </p:xfrm>
          <a:graphic>
            <a:graphicData uri="http://schemas.openxmlformats.org/presentationml/2006/ole">
              <p:oleObj spid="_x0000_s20483" name="Harvard Graphics Slide(s)" r:id="rId4" imgW="5392440" imgH="4054320" progId="HGWPres20">
                <p:embed/>
              </p:oleObj>
            </a:graphicData>
          </a:graphic>
        </p:graphicFrame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384" y="3792"/>
              <a:ext cx="5136" cy="9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TYPES OF CATARACT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r>
              <a:rPr lang="en-US" b="1">
                <a:solidFill>
                  <a:srgbClr val="66FF66"/>
                </a:solidFill>
              </a:rPr>
              <a:t>CONGENITAL    80-90%</a:t>
            </a:r>
          </a:p>
          <a:p>
            <a:endParaRPr lang="en-US" b="1">
              <a:solidFill>
                <a:srgbClr val="66FF66"/>
              </a:solidFill>
            </a:endParaRPr>
          </a:p>
          <a:p>
            <a:r>
              <a:rPr lang="en-US" b="1">
                <a:solidFill>
                  <a:srgbClr val="66FF66"/>
                </a:solidFill>
              </a:rPr>
              <a:t>TRAUMATIC      10-20%</a:t>
            </a:r>
          </a:p>
          <a:p>
            <a:pPr>
              <a:buFont typeface="Wingdings" pitchFamily="2" charset="2"/>
              <a:buNone/>
            </a:pPr>
            <a:endParaRPr lang="en-US" b="1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19400"/>
            <a:ext cx="2971800" cy="2209800"/>
          </a:xfrm>
        </p:spPr>
        <p:txBody>
          <a:bodyPr/>
          <a:lstStyle/>
          <a:p>
            <a:r>
              <a:rPr lang="en-US" b="1" u="sng">
                <a:solidFill>
                  <a:srgbClr val="66FF33"/>
                </a:solidFill>
              </a:rPr>
              <a:t>SURGICAL  ANATOMY</a:t>
            </a:r>
          </a:p>
          <a:p>
            <a:pPr lvl="1">
              <a:buFontTx/>
              <a:buNone/>
            </a:pPr>
            <a:endParaRPr lang="en-US" sz="2000" b="1">
              <a:solidFill>
                <a:srgbClr val="66FF33"/>
              </a:solidFill>
            </a:endParaRPr>
          </a:p>
          <a:p>
            <a:endParaRPr lang="en-US" b="1" u="sng">
              <a:solidFill>
                <a:srgbClr val="66FF33"/>
              </a:solidFill>
            </a:endParaRPr>
          </a:p>
          <a:p>
            <a:endParaRPr lang="en-US" b="1" u="sng"/>
          </a:p>
          <a:p>
            <a:endParaRPr lang="en-US" b="1" u="sng"/>
          </a:p>
          <a:p>
            <a:pPr>
              <a:buFont typeface="Wingdings" pitchFamily="2" charset="2"/>
              <a:buNone/>
            </a:pPr>
            <a:endParaRPr lang="en-US" b="1" u="sng"/>
          </a:p>
        </p:txBody>
      </p:sp>
      <p:pic>
        <p:nvPicPr>
          <p:cNvPr id="28678" name="Picture 6" descr="1young_lens_labl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57200"/>
            <a:ext cx="6367463" cy="5410200"/>
          </a:xfrm>
          <a:noFill/>
          <a:ln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352800" y="60960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Clear Healthy Young Crystalline Lens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4724400" y="3657600"/>
            <a:ext cx="2286000" cy="76200"/>
          </a:xfrm>
          <a:prstGeom prst="line">
            <a:avLst/>
          </a:prstGeom>
          <a:noFill/>
          <a:ln w="57150">
            <a:solidFill>
              <a:srgbClr val="66FF66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257800" y="3581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4-5mm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858000" y="1219200"/>
            <a:ext cx="228600" cy="472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7086600" y="3048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9-10mm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9" grpId="0"/>
      <p:bldP spid="28681" grpId="0" animBg="1"/>
      <p:bldP spid="28682" grpId="0"/>
      <p:bldP spid="28683" grpId="0" animBg="1"/>
      <p:bldP spid="286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INCIDENCE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87625"/>
            <a:ext cx="7543800" cy="3508375"/>
          </a:xfrm>
        </p:spPr>
        <p:txBody>
          <a:bodyPr/>
          <a:lstStyle/>
          <a:p>
            <a:pPr marL="609600" indent="-609600"/>
            <a:r>
              <a:rPr lang="en-US" b="1">
                <a:solidFill>
                  <a:srgbClr val="66FF66"/>
                </a:solidFill>
              </a:rPr>
              <a:t>Constitutes 20% of treatable blindness in the world</a:t>
            </a:r>
          </a:p>
          <a:p>
            <a:pPr marL="609600" indent="-609600"/>
            <a:r>
              <a:rPr lang="en-US" b="1">
                <a:solidFill>
                  <a:srgbClr val="66FF66"/>
                </a:solidFill>
              </a:rPr>
              <a:t>Occurs in 1 in 250 live births</a:t>
            </a:r>
          </a:p>
          <a:p>
            <a:pPr marL="609600" indent="-609600"/>
            <a:r>
              <a:rPr lang="en-US" b="1">
                <a:solidFill>
                  <a:srgbClr val="66FF66"/>
                </a:solidFill>
              </a:rPr>
              <a:t>Maybe unilateral or bilateral</a:t>
            </a:r>
          </a:p>
          <a:p>
            <a:pPr marL="609600" indent="-609600">
              <a:buFont typeface="Wingdings" pitchFamily="2" charset="2"/>
              <a:buNone/>
            </a:pP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42900"/>
            <a:ext cx="7543800" cy="1236663"/>
          </a:xfrm>
        </p:spPr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AETIOLOGY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6625"/>
            <a:ext cx="7543800" cy="3889375"/>
          </a:xfrm>
        </p:spPr>
        <p:txBody>
          <a:bodyPr/>
          <a:lstStyle/>
          <a:p>
            <a:r>
              <a:rPr lang="en-US" b="1">
                <a:solidFill>
                  <a:srgbClr val="66FF66"/>
                </a:solidFill>
              </a:rPr>
              <a:t>IDIOPATHIC			       </a:t>
            </a:r>
            <a:r>
              <a:rPr lang="en-US" b="1">
                <a:solidFill>
                  <a:srgbClr val="FFFF00"/>
                </a:solidFill>
              </a:rPr>
              <a:t>35%</a:t>
            </a:r>
          </a:p>
          <a:p>
            <a:r>
              <a:rPr lang="en-US" b="1">
                <a:solidFill>
                  <a:srgbClr val="66FF66"/>
                </a:solidFill>
              </a:rPr>
              <a:t>HEREDITARY			       </a:t>
            </a:r>
            <a:r>
              <a:rPr lang="en-US" b="1">
                <a:solidFill>
                  <a:srgbClr val="FFFF00"/>
                </a:solidFill>
              </a:rPr>
              <a:t>25%</a:t>
            </a:r>
          </a:p>
          <a:p>
            <a:r>
              <a:rPr lang="en-US" b="1">
                <a:solidFill>
                  <a:srgbClr val="66FF66"/>
                </a:solidFill>
              </a:rPr>
              <a:t>INTRA-UTERINE CAUSES	       </a:t>
            </a:r>
            <a:r>
              <a:rPr lang="en-US" b="1">
                <a:solidFill>
                  <a:srgbClr val="FFFF00"/>
                </a:solidFill>
              </a:rPr>
              <a:t>20%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MATERNAL INFECTIONS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MALNUTRITION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PREMATURITY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DRUG INDUCED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AETIOLOGY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FF66"/>
                </a:solidFill>
              </a:rPr>
              <a:t>INBORN ERRORS OF METABOLISM	       </a:t>
            </a:r>
            <a:r>
              <a:rPr lang="en-US" sz="2800" b="1">
                <a:solidFill>
                  <a:srgbClr val="FFFF00"/>
                </a:solidFill>
              </a:rPr>
              <a:t>10%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GALACTOSEMIA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MANNOSIDOSIS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FABRY’S DISEASE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66FF66"/>
                </a:solidFill>
              </a:rPr>
              <a:t>ASSOCIATED WITH OCULAR ANOMALIES    </a:t>
            </a:r>
            <a:r>
              <a:rPr lang="en-US" sz="2800" b="1">
                <a:solidFill>
                  <a:srgbClr val="FFFF00"/>
                </a:solidFill>
              </a:rPr>
              <a:t>05%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MICROPHTHALMIA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ANIRIDIA</a:t>
            </a:r>
          </a:p>
          <a:p>
            <a:pPr lvl="2">
              <a:lnSpc>
                <a:spcPct val="90000"/>
              </a:lnSpc>
            </a:pPr>
            <a:r>
              <a:rPr lang="en-US" b="1">
                <a:solidFill>
                  <a:srgbClr val="FFFF00"/>
                </a:solidFill>
              </a:rPr>
              <a:t>COLOBOMA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b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AETIOLOGY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9144000" cy="4114800"/>
          </a:xfrm>
        </p:spPr>
        <p:txBody>
          <a:bodyPr/>
          <a:lstStyle/>
          <a:p>
            <a:r>
              <a:rPr lang="en-US" sz="2800" b="1">
                <a:solidFill>
                  <a:srgbClr val="66FF66"/>
                </a:solidFill>
              </a:rPr>
              <a:t>CHROMOSOMAL ABNORMALITIES	       </a:t>
            </a:r>
            <a:r>
              <a:rPr lang="en-US" sz="2800" b="1">
                <a:solidFill>
                  <a:srgbClr val="FFFF00"/>
                </a:solidFill>
              </a:rPr>
              <a:t>03%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DOWN’S SYNDROME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TURNER SYNDROME</a:t>
            </a:r>
          </a:p>
          <a:p>
            <a:pPr lvl="2"/>
            <a:r>
              <a:rPr lang="en-US" b="1">
                <a:solidFill>
                  <a:srgbClr val="FFFF00"/>
                </a:solidFill>
              </a:rPr>
              <a:t>TRISOMY 13 &amp; 18</a:t>
            </a:r>
          </a:p>
          <a:p>
            <a:pPr lvl="2"/>
            <a:endParaRPr lang="en-US" b="1">
              <a:solidFill>
                <a:srgbClr val="FFFF00"/>
              </a:solidFill>
            </a:endParaRPr>
          </a:p>
          <a:p>
            <a:r>
              <a:rPr lang="en-US" sz="2800" b="1">
                <a:solidFill>
                  <a:srgbClr val="66FF66"/>
                </a:solidFill>
              </a:rPr>
              <a:t>BIRTH TRAUMA				                </a:t>
            </a:r>
            <a:r>
              <a:rPr lang="en-US" sz="2800" b="1">
                <a:solidFill>
                  <a:srgbClr val="FFFF00"/>
                </a:solidFill>
              </a:rPr>
              <a:t>02%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/>
          <a:lstStyle/>
          <a:p>
            <a:r>
              <a:rPr lang="en-US" sz="4000" b="0" u="sng">
                <a:solidFill>
                  <a:schemeClr val="folHlink"/>
                </a:solidFill>
              </a:rPr>
              <a:t>STRUCTURE OF AN INFANT LENS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038600" cy="4114800"/>
          </a:xfrm>
        </p:spPr>
        <p:txBody>
          <a:bodyPr/>
          <a:lstStyle/>
          <a:p>
            <a:pPr marL="609600" indent="-609600"/>
            <a:r>
              <a:rPr lang="en-US" sz="2800" b="1">
                <a:solidFill>
                  <a:schemeClr val="hlink"/>
                </a:solidFill>
              </a:rPr>
              <a:t>Embryonic Nucleus</a:t>
            </a:r>
          </a:p>
          <a:p>
            <a:pPr marL="609600" indent="-609600"/>
            <a:r>
              <a:rPr lang="en-US" sz="2800" b="1">
                <a:solidFill>
                  <a:schemeClr val="hlink"/>
                </a:solidFill>
              </a:rPr>
              <a:t>Foetal Nucleus</a:t>
            </a:r>
          </a:p>
          <a:p>
            <a:pPr marL="609600" indent="-609600"/>
            <a:r>
              <a:rPr lang="en-US" sz="2800" b="1">
                <a:solidFill>
                  <a:schemeClr val="hlink"/>
                </a:solidFill>
              </a:rPr>
              <a:t>Infantile Nucleus</a:t>
            </a:r>
          </a:p>
          <a:p>
            <a:pPr marL="609600" indent="-609600"/>
            <a:r>
              <a:rPr lang="en-US" sz="2800" b="1">
                <a:solidFill>
                  <a:schemeClr val="hlink"/>
                </a:solidFill>
              </a:rPr>
              <a:t>Cortex</a:t>
            </a:r>
          </a:p>
          <a:p>
            <a:pPr marL="609600" indent="-609600"/>
            <a:r>
              <a:rPr lang="en-US" sz="2800" b="1">
                <a:solidFill>
                  <a:schemeClr val="hlink"/>
                </a:solidFill>
              </a:rPr>
              <a:t>Capsule</a:t>
            </a:r>
          </a:p>
        </p:txBody>
      </p:sp>
      <p:pic>
        <p:nvPicPr>
          <p:cNvPr id="32772" name="Picture 4" descr="2post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524000"/>
            <a:ext cx="5105400" cy="50292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0">
                <a:solidFill>
                  <a:schemeClr val="folHlink"/>
                </a:solidFill>
              </a:rPr>
              <a:t>EMBRYONAL NUCLEAR CATARACT</a:t>
            </a:r>
          </a:p>
        </p:txBody>
      </p:sp>
      <p:pic>
        <p:nvPicPr>
          <p:cNvPr id="34820" name="Picture 4" descr="W2566_low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371600"/>
            <a:ext cx="8153400" cy="5181600"/>
          </a:xfrm>
          <a:noFill/>
          <a:ln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7200" y="1371600"/>
            <a:ext cx="8153400" cy="30480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457200" y="1371600"/>
            <a:ext cx="914400" cy="53340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22" grpId="0" animBg="1"/>
      <p:bldP spid="348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NUCLEAR CATARACT</a:t>
            </a:r>
          </a:p>
        </p:txBody>
      </p:sp>
      <p:pic>
        <p:nvPicPr>
          <p:cNvPr id="35844" name="Picture 4" descr="RM865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4000" contrast="-18000"/>
          </a:blip>
          <a:srcRect/>
          <a:stretch>
            <a:fillRect/>
          </a:stretch>
        </p:blipFill>
        <p:spPr>
          <a:xfrm>
            <a:off x="533400" y="1981200"/>
            <a:ext cx="8305800" cy="4557713"/>
          </a:xfrm>
          <a:noFill/>
          <a:ln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33400" y="1981200"/>
            <a:ext cx="8305800" cy="304800"/>
          </a:xfrm>
          <a:prstGeom prst="rect">
            <a:avLst/>
          </a:prstGeom>
          <a:solidFill>
            <a:srgbClr val="3A74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4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913" y="304800"/>
            <a:ext cx="7294562" cy="1319213"/>
          </a:xfrm>
        </p:spPr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CORTICAL CATARACT</a:t>
            </a:r>
          </a:p>
        </p:txBody>
      </p:sp>
      <p:pic>
        <p:nvPicPr>
          <p:cNvPr id="36868" name="Picture 4" descr="7zonular_retro_ca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524000"/>
            <a:ext cx="7391400" cy="50419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8956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0" dirty="0" smtClean="0">
                <a:solidFill>
                  <a:schemeClr val="folHlink"/>
                </a:solidFill>
                <a:latin typeface="Rockwell" pitchFamily="18" charset="0"/>
              </a:rPr>
              <a:t>LEUKOCORIA</a:t>
            </a:r>
            <a:endParaRPr lang="en-US" sz="6600" b="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CORONARY CATARACT</a:t>
            </a:r>
          </a:p>
        </p:txBody>
      </p:sp>
      <p:pic>
        <p:nvPicPr>
          <p:cNvPr id="37892" name="Picture 4" descr="RM65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76400"/>
            <a:ext cx="7620000" cy="4876800"/>
          </a:xfrm>
          <a:noFill/>
          <a:ln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762000" y="1676400"/>
            <a:ext cx="7620000" cy="304800"/>
          </a:xfrm>
          <a:prstGeom prst="rect">
            <a:avLst/>
          </a:prstGeom>
          <a:solidFill>
            <a:srgbClr val="3A74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19088"/>
            <a:ext cx="7543800" cy="1417637"/>
          </a:xfrm>
        </p:spPr>
        <p:txBody>
          <a:bodyPr/>
          <a:lstStyle/>
          <a:p>
            <a:r>
              <a:rPr lang="en-US" sz="4000" b="0">
                <a:solidFill>
                  <a:schemeClr val="folHlink"/>
                </a:solidFill>
              </a:rPr>
              <a:t>LAMELLAR (ZONULAR) CATARACT</a:t>
            </a:r>
          </a:p>
        </p:txBody>
      </p:sp>
      <p:pic>
        <p:nvPicPr>
          <p:cNvPr id="38916" name="Picture 4" descr="7Zonular_2retro_ca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524000"/>
            <a:ext cx="7086600" cy="49530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>
                <a:solidFill>
                  <a:schemeClr val="folHlink"/>
                </a:solidFill>
              </a:rPr>
              <a:t>SUTURAL (STELLATE) CATARACT </a:t>
            </a:r>
            <a:br>
              <a:rPr lang="en-US" sz="4000" b="0">
                <a:solidFill>
                  <a:schemeClr val="folHlink"/>
                </a:solidFill>
              </a:rPr>
            </a:br>
            <a:endParaRPr lang="en-US" sz="4000" b="0">
              <a:solidFill>
                <a:schemeClr val="folHlink"/>
              </a:solidFill>
            </a:endParaRPr>
          </a:p>
        </p:txBody>
      </p:sp>
      <p:pic>
        <p:nvPicPr>
          <p:cNvPr id="39940" name="Picture 4" descr="RM41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70088"/>
            <a:ext cx="7391400" cy="4583112"/>
          </a:xfrm>
          <a:noFill/>
          <a:ln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38200" y="1981200"/>
            <a:ext cx="7391400" cy="381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3048000" y="4724400"/>
            <a:ext cx="1600200" cy="1219200"/>
          </a:xfrm>
          <a:prstGeom prst="line">
            <a:avLst/>
          </a:prstGeom>
          <a:noFill/>
          <a:ln w="4127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 animBg="1"/>
      <p:bldP spid="399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ANTERIOR CAPSULAR CATARACT</a:t>
            </a:r>
          </a:p>
        </p:txBody>
      </p:sp>
      <p:pic>
        <p:nvPicPr>
          <p:cNvPr id="40964" name="Picture 4" descr="12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133600"/>
            <a:ext cx="7391400" cy="4267200"/>
          </a:xfrm>
          <a:noFill/>
          <a:ln/>
        </p:spPr>
      </p:pic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1219200" y="5410200"/>
            <a:ext cx="457200" cy="7620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6172200" y="5562600"/>
            <a:ext cx="457200" cy="685800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 animBg="1"/>
      <p:bldP spid="409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 ANTERIOR POLAR CATARACT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43012" name="Picture 4" descr="1Ant_polar_diffuse_ca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76400"/>
            <a:ext cx="6477000" cy="44958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POSTERIOR POLAR CATARACT</a:t>
            </a:r>
          </a:p>
        </p:txBody>
      </p:sp>
      <p:pic>
        <p:nvPicPr>
          <p:cNvPr id="55301" name="Picture 5" descr="4Post_polar_optsec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7315200" cy="4800600"/>
          </a:xfrm>
          <a:noFill/>
          <a:ln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781800" y="4191000"/>
            <a:ext cx="963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cornea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648200" y="4267200"/>
            <a:ext cx="70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lens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6629400" y="4572000"/>
            <a:ext cx="457200" cy="76200"/>
          </a:xfrm>
          <a:prstGeom prst="line">
            <a:avLst/>
          </a:prstGeom>
          <a:noFill/>
          <a:ln w="4445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689725" y="3003550"/>
            <a:ext cx="1173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Aqueous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019800" y="3429000"/>
            <a:ext cx="762000" cy="457200"/>
          </a:xfrm>
          <a:prstGeom prst="line">
            <a:avLst/>
          </a:prstGeom>
          <a:noFill/>
          <a:ln w="476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2" grpId="0"/>
      <p:bldP spid="55303" grpId="0"/>
      <p:bldP spid="55304" grpId="0" animBg="1"/>
      <p:bldP spid="55305" grpId="0"/>
      <p:bldP spid="5530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 b="0" u="sng">
                <a:solidFill>
                  <a:schemeClr val="folHlink"/>
                </a:solidFill>
              </a:rPr>
              <a:t>CLINICAL FEATURES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3125788"/>
            <a:ext cx="5588000" cy="2514600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rgbClr val="66FF66"/>
                </a:solidFill>
              </a:rPr>
              <a:t>White pupillary reflex</a:t>
            </a:r>
          </a:p>
          <a:p>
            <a:pPr marL="609600" indent="-609600"/>
            <a:r>
              <a:rPr lang="en-US">
                <a:solidFill>
                  <a:srgbClr val="66FF66"/>
                </a:solidFill>
              </a:rPr>
              <a:t>Poor Visual Acuity </a:t>
            </a:r>
          </a:p>
          <a:p>
            <a:pPr marL="609600" indent="-609600"/>
            <a:r>
              <a:rPr lang="en-US">
                <a:solidFill>
                  <a:srgbClr val="66FF66"/>
                </a:solidFill>
              </a:rPr>
              <a:t>Nystagmus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4000" b="0" u="sng">
                <a:solidFill>
                  <a:schemeClr val="folHlink"/>
                </a:solidFill>
              </a:rPr>
              <a:t>CLINICAL EVALUATION</a:t>
            </a:r>
            <a:r>
              <a:rPr lang="en-US" sz="4000" b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en-US" sz="1400"/>
          </a:p>
          <a:p>
            <a:pPr marL="457200" indent="-457200">
              <a:lnSpc>
                <a:spcPct val="90000"/>
              </a:lnSpc>
            </a:pPr>
            <a:r>
              <a:rPr lang="en-US" sz="2400" b="1" u="sng">
                <a:solidFill>
                  <a:schemeClr val="folHlink"/>
                </a:solidFill>
              </a:rPr>
              <a:t>Purpose:    To know: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66FF66"/>
                </a:solidFill>
              </a:rPr>
              <a:t>Cataract density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66FF66"/>
                </a:solidFill>
              </a:rPr>
              <a:t>Type of cataract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66FF66"/>
                </a:solidFill>
              </a:rPr>
              <a:t>Condition of retina and optic nerve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b="1">
                <a:solidFill>
                  <a:srgbClr val="66FF66"/>
                </a:solidFill>
              </a:rPr>
              <a:t>Any associated ocular anomaly</a:t>
            </a:r>
          </a:p>
          <a:p>
            <a:pPr marL="457200" indent="-457200">
              <a:lnSpc>
                <a:spcPct val="90000"/>
              </a:lnSpc>
            </a:pPr>
            <a:endParaRPr lang="en-US" sz="2400" b="1"/>
          </a:p>
          <a:p>
            <a:pPr marL="457200" indent="-457200">
              <a:lnSpc>
                <a:spcPct val="90000"/>
              </a:lnSpc>
            </a:pPr>
            <a:r>
              <a:rPr lang="en-US" sz="2400" b="1"/>
              <a:t> </a:t>
            </a:r>
            <a:r>
              <a:rPr lang="en-US" sz="2400" b="1" u="sng">
                <a:solidFill>
                  <a:schemeClr val="folHlink"/>
                </a:solidFill>
              </a:rPr>
              <a:t>Steps:</a:t>
            </a:r>
            <a:r>
              <a:rPr lang="en-US" sz="2400" b="1"/>
              <a:t>        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	 </a:t>
            </a:r>
            <a:r>
              <a:rPr lang="en-US" sz="2400" b="1">
                <a:solidFill>
                  <a:srgbClr val="66FF66"/>
                </a:solidFill>
              </a:rPr>
              <a:t>1.    Torch examination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>
                <a:solidFill>
                  <a:srgbClr val="66FF66"/>
                </a:solidFill>
              </a:rPr>
              <a:t>	 2.	    Examination under Anesthesia</a:t>
            </a:r>
          </a:p>
          <a:p>
            <a:pPr marL="1676400" lvl="3" indent="-304800">
              <a:lnSpc>
                <a:spcPct val="90000"/>
              </a:lnSpc>
            </a:pPr>
            <a:r>
              <a:rPr lang="en-US" sz="2400" b="1">
                <a:solidFill>
                  <a:srgbClr val="66FF66"/>
                </a:solidFill>
              </a:rPr>
              <a:t>Ophthalmoscopy direct / indirect</a:t>
            </a:r>
          </a:p>
          <a:p>
            <a:pPr marL="838200" lvl="1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en-US" sz="2400" b="1">
              <a:solidFill>
                <a:srgbClr val="66FF66"/>
              </a:solidFill>
            </a:endParaRPr>
          </a:p>
          <a:p>
            <a:pPr marL="1676400" lvl="3" indent="-304800">
              <a:lnSpc>
                <a:spcPct val="90000"/>
              </a:lnSpc>
              <a:buFontTx/>
              <a:buNone/>
            </a:pPr>
            <a:endParaRPr lang="en-US" b="1"/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1400">
                <a:solidFill>
                  <a:schemeClr val="folHlink"/>
                </a:solidFill>
              </a:rPr>
              <a:t>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u="sng">
                <a:solidFill>
                  <a:schemeClr val="folHlink"/>
                </a:solidFill>
              </a:rPr>
              <a:t>PAEDIATRIC CONSULTATION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4788"/>
            <a:ext cx="7334250" cy="3351212"/>
          </a:xfrm>
        </p:spPr>
        <p:txBody>
          <a:bodyPr/>
          <a:lstStyle/>
          <a:p>
            <a:pPr lvl="1" algn="just"/>
            <a:endParaRPr lang="en-US" b="1">
              <a:solidFill>
                <a:srgbClr val="66FF66"/>
              </a:solidFill>
            </a:endParaRPr>
          </a:p>
          <a:p>
            <a:pPr lvl="1" algn="just"/>
            <a:r>
              <a:rPr lang="en-US" b="1">
                <a:solidFill>
                  <a:srgbClr val="66FF66"/>
                </a:solidFill>
              </a:rPr>
              <a:t>Dysmorphic features or suspicion of associated systemic diseases</a:t>
            </a:r>
            <a:r>
              <a:rPr lang="en-US">
                <a:solidFill>
                  <a:srgbClr val="66FF66"/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u="sng">
                <a:solidFill>
                  <a:schemeClr val="folHlink"/>
                </a:solidFill>
              </a:rPr>
              <a:t>LABORATORY INVESTIGATIONS</a:t>
            </a:r>
            <a:r>
              <a:rPr lang="en-US" sz="3600" b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r>
              <a:rPr lang="en-US" sz="2800" b="1">
                <a:solidFill>
                  <a:srgbClr val="66FF66"/>
                </a:solidFill>
              </a:rPr>
              <a:t> </a:t>
            </a:r>
            <a:r>
              <a:rPr lang="en-US" sz="2800">
                <a:solidFill>
                  <a:srgbClr val="66FF66"/>
                </a:solidFill>
              </a:rPr>
              <a:t>TORCH screening </a:t>
            </a:r>
          </a:p>
          <a:p>
            <a:r>
              <a:rPr lang="en-US" sz="2800">
                <a:solidFill>
                  <a:srgbClr val="66FF66"/>
                </a:solidFill>
              </a:rPr>
              <a:t> Blood Complete picture</a:t>
            </a:r>
          </a:p>
          <a:p>
            <a:r>
              <a:rPr lang="en-US" sz="2800">
                <a:solidFill>
                  <a:srgbClr val="66FF66"/>
                </a:solidFill>
              </a:rPr>
              <a:t> Blood Glucose levels</a:t>
            </a:r>
          </a:p>
          <a:p>
            <a:r>
              <a:rPr lang="en-US" sz="2800">
                <a:solidFill>
                  <a:srgbClr val="66FF66"/>
                </a:solidFill>
              </a:rPr>
              <a:t> Urine:</a:t>
            </a:r>
          </a:p>
          <a:p>
            <a:pPr lvl="2"/>
            <a:r>
              <a:rPr lang="en-US" b="1">
                <a:solidFill>
                  <a:srgbClr val="66FF66"/>
                </a:solidFill>
              </a:rPr>
              <a:t>Routine examination</a:t>
            </a:r>
            <a:endParaRPr lang="en-US">
              <a:solidFill>
                <a:srgbClr val="66FF66"/>
              </a:solidFill>
            </a:endParaRPr>
          </a:p>
          <a:p>
            <a:pPr lvl="2"/>
            <a:r>
              <a:rPr lang="en-US" b="1">
                <a:solidFill>
                  <a:srgbClr val="66FF66"/>
                </a:solidFill>
              </a:rPr>
              <a:t>Reducing substances </a:t>
            </a:r>
            <a:r>
              <a:rPr lang="en-US">
                <a:solidFill>
                  <a:srgbClr val="66FF66"/>
                </a:solidFill>
              </a:rPr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 b="0" u="sng">
                <a:solidFill>
                  <a:schemeClr val="folHlink"/>
                </a:solidFill>
              </a:rPr>
              <a:t>DIFFERENTIAL DIAGNOSIS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 sz="4000" b="0" u="sng">
                <a:solidFill>
                  <a:schemeClr val="folHlink"/>
                </a:solidFill>
              </a:rPr>
              <a:t>VISUAL FUNCTION EVALUATION</a:t>
            </a:r>
            <a:r>
              <a:rPr lang="en-US" sz="400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b="1"/>
              <a:t> </a:t>
            </a:r>
            <a:r>
              <a:rPr lang="en-US" b="1">
                <a:solidFill>
                  <a:srgbClr val="66FF66"/>
                </a:solidFill>
              </a:rPr>
              <a:t>Visual Acuity</a:t>
            </a:r>
          </a:p>
          <a:p>
            <a:pPr lvl="1"/>
            <a:r>
              <a:rPr lang="en-US"/>
              <a:t> </a:t>
            </a:r>
            <a:r>
              <a:rPr lang="en-US" b="1">
                <a:solidFill>
                  <a:srgbClr val="FFFF00"/>
                </a:solidFill>
              </a:rPr>
              <a:t>Follows light or not</a:t>
            </a:r>
          </a:p>
          <a:p>
            <a:pPr lvl="1"/>
            <a:r>
              <a:rPr lang="en-US" b="1">
                <a:solidFill>
                  <a:srgbClr val="FFFF00"/>
                </a:solidFill>
              </a:rPr>
              <a:t> Colour targets</a:t>
            </a:r>
          </a:p>
          <a:p>
            <a:pPr lvl="1"/>
            <a:r>
              <a:rPr lang="en-US" b="1">
                <a:solidFill>
                  <a:srgbClr val="FFFF00"/>
                </a:solidFill>
              </a:rPr>
              <a:t> Reaction to occlusion</a:t>
            </a:r>
          </a:p>
          <a:p>
            <a:r>
              <a:rPr lang="en-US" b="1"/>
              <a:t> </a:t>
            </a:r>
            <a:r>
              <a:rPr lang="en-US" b="1">
                <a:solidFill>
                  <a:srgbClr val="66FF66"/>
                </a:solidFill>
              </a:rPr>
              <a:t>Pupillary Reflexes </a:t>
            </a:r>
          </a:p>
          <a:p>
            <a:r>
              <a:rPr lang="en-US" b="1">
                <a:solidFill>
                  <a:srgbClr val="66FF66"/>
                </a:solidFill>
              </a:rPr>
              <a:t> Fixation Reflex  </a:t>
            </a:r>
          </a:p>
          <a:p>
            <a:r>
              <a:rPr lang="en-US" b="1">
                <a:solidFill>
                  <a:srgbClr val="66FF66"/>
                </a:solidFill>
              </a:rPr>
              <a:t> Visual Evoked Responses (VER)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371600"/>
          </a:xfrm>
        </p:spPr>
        <p:txBody>
          <a:bodyPr/>
          <a:lstStyle/>
          <a:p>
            <a:r>
              <a:rPr lang="en-US" sz="4000" b="0">
                <a:solidFill>
                  <a:schemeClr val="folHlink"/>
                </a:solidFill>
              </a:rPr>
              <a:t>RETINOBLASTOMA</a:t>
            </a:r>
            <a:r>
              <a:rPr lang="en-US" sz="4000" b="0"/>
              <a:t/>
            </a:r>
            <a:br>
              <a:rPr lang="en-US" sz="4000" b="0"/>
            </a:br>
            <a:endParaRPr lang="en-US" sz="4000" b="0"/>
          </a:p>
        </p:txBody>
      </p:sp>
      <p:pic>
        <p:nvPicPr>
          <p:cNvPr id="52228" name="Picture 4" descr="oihj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3883" t="9334" r="2913" b="26668"/>
          <a:stretch>
            <a:fillRect/>
          </a:stretch>
        </p:blipFill>
        <p:spPr>
          <a:xfrm>
            <a:off x="1625600" y="2436813"/>
            <a:ext cx="6705600" cy="3659187"/>
          </a:xfrm>
          <a:noFill/>
          <a:ln/>
        </p:spPr>
      </p:pic>
      <p:sp>
        <p:nvSpPr>
          <p:cNvPr id="52234" name="Line 10"/>
          <p:cNvSpPr>
            <a:spLocks noChangeShapeType="1"/>
          </p:cNvSpPr>
          <p:nvPr/>
        </p:nvSpPr>
        <p:spPr bwMode="auto">
          <a:xfrm rot="4620000">
            <a:off x="4986338" y="2689225"/>
            <a:ext cx="236220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MANAGEMENT</a:t>
            </a:r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6868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rgbClr val="66FF66"/>
                </a:solidFill>
              </a:rPr>
              <a:t>SURGERY is the only solution whenever indicated</a:t>
            </a:r>
          </a:p>
          <a:p>
            <a:pPr>
              <a:buFont typeface="Wingdings" pitchFamily="2" charset="2"/>
              <a:buNone/>
            </a:pPr>
            <a:endParaRPr lang="en-US" sz="2800">
              <a:solidFill>
                <a:srgbClr val="66FF66"/>
              </a:solidFill>
            </a:endParaRPr>
          </a:p>
          <a:p>
            <a:r>
              <a:rPr lang="en-US" b="1" u="sng">
                <a:solidFill>
                  <a:schemeClr val="folHlink"/>
                </a:solidFill>
              </a:rPr>
              <a:t>INDICATIONS OF SURGERY</a:t>
            </a:r>
          </a:p>
          <a:p>
            <a:pPr>
              <a:buFont typeface="Wingdings" pitchFamily="2" charset="2"/>
              <a:buNone/>
            </a:pPr>
            <a:endParaRPr lang="en-US" b="1" u="sng">
              <a:solidFill>
                <a:schemeClr val="folHlink"/>
              </a:solidFill>
            </a:endParaRPr>
          </a:p>
          <a:p>
            <a:pPr lvl="1"/>
            <a:r>
              <a:rPr lang="en-US" b="1">
                <a:solidFill>
                  <a:srgbClr val="66FF66"/>
                </a:solidFill>
              </a:rPr>
              <a:t>Very Dense Cataract </a:t>
            </a:r>
          </a:p>
          <a:p>
            <a:pPr lvl="1"/>
            <a:r>
              <a:rPr lang="en-US" b="1">
                <a:solidFill>
                  <a:srgbClr val="66FF66"/>
                </a:solidFill>
              </a:rPr>
              <a:t>Moderately Dense Cataract </a:t>
            </a:r>
          </a:p>
          <a:p>
            <a:pPr lvl="1"/>
            <a:r>
              <a:rPr lang="en-US" b="1">
                <a:solidFill>
                  <a:srgbClr val="66FF66"/>
                </a:solidFill>
              </a:rPr>
              <a:t>Mild Cataract</a:t>
            </a:r>
            <a:r>
              <a:rPr lang="en-US"/>
              <a:t> </a:t>
            </a:r>
            <a:r>
              <a:rPr lang="en-US" b="1">
                <a:solidFill>
                  <a:srgbClr val="66FF66"/>
                </a:solidFill>
              </a:rPr>
              <a:t>(Central)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SURGICAL TECHNIQUES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r>
              <a:rPr lang="en-US">
                <a:solidFill>
                  <a:srgbClr val="66FF66"/>
                </a:solidFill>
              </a:rPr>
              <a:t>BEFORE 18 MONTHS</a:t>
            </a:r>
          </a:p>
          <a:p>
            <a:pPr lvl="1"/>
            <a:r>
              <a:rPr lang="en-US" sz="3200" b="1">
                <a:solidFill>
                  <a:srgbClr val="FFFF00"/>
                </a:solidFill>
              </a:rPr>
              <a:t>Lensectomy with Anterior Vitrectomy</a:t>
            </a:r>
          </a:p>
          <a:p>
            <a:pPr lvl="1"/>
            <a:r>
              <a:rPr lang="en-US" sz="2400" b="1">
                <a:solidFill>
                  <a:srgbClr val="FFFF00"/>
                </a:solidFill>
              </a:rPr>
              <a:t>Simple Lens Aspiration</a:t>
            </a:r>
            <a:r>
              <a:rPr lang="en-US">
                <a:solidFill>
                  <a:srgbClr val="66FF66"/>
                </a:solidFill>
              </a:rPr>
              <a:t> </a:t>
            </a:r>
          </a:p>
          <a:p>
            <a:r>
              <a:rPr lang="en-US">
                <a:solidFill>
                  <a:srgbClr val="66FF66"/>
                </a:solidFill>
              </a:rPr>
              <a:t>AFTER 18 MONTHS</a:t>
            </a:r>
          </a:p>
          <a:p>
            <a:pPr lvl="1"/>
            <a:r>
              <a:rPr lang="en-US" sz="2400" b="1">
                <a:solidFill>
                  <a:srgbClr val="FFFF00"/>
                </a:solidFill>
              </a:rPr>
              <a:t>Extracapsular Cataract Extraction with Posterior Chamber IOL</a:t>
            </a:r>
          </a:p>
          <a:p>
            <a:pPr lvl="1"/>
            <a:r>
              <a:rPr lang="en-US" sz="2400" b="1">
                <a:solidFill>
                  <a:srgbClr val="FFFF00"/>
                </a:solidFill>
              </a:rPr>
              <a:t>Phacoemulsification with Posterior Chamber IOL</a:t>
            </a:r>
          </a:p>
          <a:p>
            <a:pPr lvl="1"/>
            <a:r>
              <a:rPr lang="en-US" sz="2400" b="1">
                <a:solidFill>
                  <a:srgbClr val="FFFF00"/>
                </a:solidFill>
              </a:rPr>
              <a:t>Secondary IOL</a:t>
            </a:r>
          </a:p>
          <a:p>
            <a:pPr lvl="1"/>
            <a:endParaRPr 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LID SPECULUM INSERTED</a:t>
            </a:r>
          </a:p>
        </p:txBody>
      </p:sp>
      <p:pic>
        <p:nvPicPr>
          <p:cNvPr id="175107" name="Picture 3" descr="DSCI001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7620000" cy="53530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BRIDLE SUTURE</a:t>
            </a:r>
          </a:p>
        </p:txBody>
      </p:sp>
      <p:pic>
        <p:nvPicPr>
          <p:cNvPr id="176131" name="Picture 3" descr="DSCI001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219200"/>
            <a:ext cx="7467600" cy="5357813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INCISION</a:t>
            </a:r>
          </a:p>
        </p:txBody>
      </p:sp>
      <p:pic>
        <p:nvPicPr>
          <p:cNvPr id="177155" name="Picture 3" descr="DSCI0016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219200"/>
            <a:ext cx="7467600" cy="52578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METICULOUS DRAPPING</a:t>
            </a:r>
          </a:p>
        </p:txBody>
      </p:sp>
      <p:pic>
        <p:nvPicPr>
          <p:cNvPr id="178179" name="Picture 3" descr="DSCI000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524000"/>
            <a:ext cx="6477000" cy="49530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ANTERIOR CAPSULOTOMY</a:t>
            </a:r>
          </a:p>
        </p:txBody>
      </p:sp>
      <p:pic>
        <p:nvPicPr>
          <p:cNvPr id="179203" name="Picture 3" descr="DSCI002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143000"/>
            <a:ext cx="7315200" cy="54673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LENS ASPIRATION</a:t>
            </a:r>
          </a:p>
        </p:txBody>
      </p:sp>
      <p:pic>
        <p:nvPicPr>
          <p:cNvPr id="180227" name="CUT PHO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1219200"/>
            <a:ext cx="7086600" cy="50863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1802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022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990600"/>
          </a:xfrm>
        </p:spPr>
        <p:txBody>
          <a:bodyPr/>
          <a:lstStyle/>
          <a:p>
            <a:r>
              <a:rPr lang="en-US" b="0" u="sng" dirty="0">
                <a:solidFill>
                  <a:schemeClr val="folHlink"/>
                </a:solidFill>
              </a:rPr>
              <a:t>LEUKOCORIA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</a:rPr>
              <a:t>Congenital Cataract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66FF66"/>
                </a:solidFill>
              </a:rPr>
              <a:t>Retinoblastoma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FF66"/>
                </a:solidFill>
              </a:rPr>
              <a:t>Retinopathy of Prematurity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FF66"/>
                </a:solidFill>
              </a:rPr>
              <a:t>Persistent </a:t>
            </a:r>
            <a:r>
              <a:rPr lang="en-US" b="1" dirty="0" err="1">
                <a:solidFill>
                  <a:srgbClr val="66FF66"/>
                </a:solidFill>
              </a:rPr>
              <a:t>Hyperplastic</a:t>
            </a:r>
            <a:r>
              <a:rPr lang="en-US" b="1" dirty="0">
                <a:solidFill>
                  <a:srgbClr val="66FF66"/>
                </a:solidFill>
              </a:rPr>
              <a:t> Primary Vitreous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FF66"/>
                </a:solidFill>
              </a:rPr>
              <a:t>Retrolental</a:t>
            </a:r>
            <a:r>
              <a:rPr lang="en-US" b="1" dirty="0">
                <a:solidFill>
                  <a:srgbClr val="66FF66"/>
                </a:solidFill>
              </a:rPr>
              <a:t> </a:t>
            </a:r>
            <a:r>
              <a:rPr lang="en-US" b="1" dirty="0" err="1">
                <a:solidFill>
                  <a:srgbClr val="66FF66"/>
                </a:solidFill>
              </a:rPr>
              <a:t>Fibroplasia</a:t>
            </a:r>
            <a:endParaRPr lang="en-US" b="1" dirty="0">
              <a:solidFill>
                <a:srgbClr val="66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FF66"/>
                </a:solidFill>
              </a:rPr>
              <a:t>Toxocariasis</a:t>
            </a:r>
            <a:endParaRPr lang="en-US" b="1" dirty="0">
              <a:solidFill>
                <a:srgbClr val="66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FF66"/>
                </a:solidFill>
              </a:rPr>
              <a:t>Toxoplasmosis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66FF66"/>
                </a:solidFill>
              </a:rPr>
              <a:t>Incontinentia</a:t>
            </a:r>
            <a:r>
              <a:rPr lang="en-US" b="1" dirty="0">
                <a:solidFill>
                  <a:srgbClr val="66FF66"/>
                </a:solidFill>
              </a:rPr>
              <a:t> </a:t>
            </a:r>
            <a:r>
              <a:rPr lang="en-US" b="1" dirty="0" err="1">
                <a:solidFill>
                  <a:srgbClr val="66FF66"/>
                </a:solidFill>
              </a:rPr>
              <a:t>pigmenti</a:t>
            </a:r>
            <a:endParaRPr lang="en-US" b="1" dirty="0">
              <a:solidFill>
                <a:srgbClr val="66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FF66"/>
                </a:solidFill>
              </a:rPr>
              <a:t>Retinal Detachment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66FF66"/>
                </a:solidFill>
              </a:rPr>
              <a:t>Cytomegalovirus Retinitis</a:t>
            </a:r>
            <a:r>
              <a:rPr lang="en-US" b="1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ANTERIOR VITRECTOMY</a:t>
            </a:r>
          </a:p>
        </p:txBody>
      </p:sp>
      <p:pic>
        <p:nvPicPr>
          <p:cNvPr id="181251" name="Picture 3" descr="DSCI002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295400"/>
            <a:ext cx="7162800" cy="52387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WOUND CLOSURE</a:t>
            </a:r>
          </a:p>
        </p:txBody>
      </p:sp>
      <p:pic>
        <p:nvPicPr>
          <p:cNvPr id="182275" name="Picture 3" descr="DSCI002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295400"/>
            <a:ext cx="7010400" cy="51816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STITCHES APPLIED</a:t>
            </a:r>
          </a:p>
        </p:txBody>
      </p:sp>
      <p:pic>
        <p:nvPicPr>
          <p:cNvPr id="183299" name="Picture 3" descr="DSCI002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24000"/>
            <a:ext cx="6781800" cy="4857750"/>
          </a:xfrm>
          <a:noFill/>
          <a:ln/>
        </p:spPr>
      </p:pic>
      <p:sp>
        <p:nvSpPr>
          <p:cNvPr id="183300" name="Line 4"/>
          <p:cNvSpPr>
            <a:spLocks noChangeShapeType="1"/>
          </p:cNvSpPr>
          <p:nvPr/>
        </p:nvSpPr>
        <p:spPr bwMode="auto">
          <a:xfrm flipV="1">
            <a:off x="2895600" y="3886200"/>
            <a:ext cx="685800" cy="1676400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H="1">
            <a:off x="4343400" y="1981200"/>
            <a:ext cx="1447800" cy="609600"/>
          </a:xfrm>
          <a:prstGeom prst="line">
            <a:avLst/>
          </a:prstGeom>
          <a:noFill/>
          <a:ln w="4445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4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300" grpId="0" animBg="1"/>
      <p:bldP spid="18330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MANAGEMENT OF APHAKIA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4788"/>
            <a:ext cx="7543800" cy="3351212"/>
          </a:xfrm>
        </p:spPr>
        <p:txBody>
          <a:bodyPr/>
          <a:lstStyle/>
          <a:p>
            <a:pPr marL="609600" indent="-609600"/>
            <a:r>
              <a:rPr lang="en-US">
                <a:solidFill>
                  <a:srgbClr val="66FF66"/>
                </a:solidFill>
              </a:rPr>
              <a:t>SPECTACLES  </a:t>
            </a:r>
            <a:r>
              <a:rPr lang="en-US">
                <a:solidFill>
                  <a:schemeClr val="tx2"/>
                </a:solidFill>
              </a:rPr>
              <a:t>(Bilateral Aphakia)</a:t>
            </a:r>
          </a:p>
          <a:p>
            <a:pPr marL="609600" indent="-609600"/>
            <a:r>
              <a:rPr lang="en-US">
                <a:solidFill>
                  <a:srgbClr val="66FF66"/>
                </a:solidFill>
              </a:rPr>
              <a:t>CONTACT LENSES  </a:t>
            </a:r>
            <a:r>
              <a:rPr lang="en-US">
                <a:solidFill>
                  <a:schemeClr val="tx2"/>
                </a:solidFill>
              </a:rPr>
              <a:t>(Before 2 years / Unilateral aphakia)</a:t>
            </a:r>
          </a:p>
          <a:p>
            <a:pPr marL="609600" indent="-609600"/>
            <a:r>
              <a:rPr lang="en-US">
                <a:solidFill>
                  <a:srgbClr val="66FF66"/>
                </a:solidFill>
              </a:rPr>
              <a:t>INTRAOCULAR LENS IMPLANTATION     </a:t>
            </a:r>
            <a:r>
              <a:rPr lang="en-US">
                <a:solidFill>
                  <a:schemeClr val="tx2"/>
                </a:solidFill>
              </a:rPr>
              <a:t>(18 months onwards)</a:t>
            </a:r>
            <a:endParaRPr lang="en-US">
              <a:solidFill>
                <a:srgbClr val="66FF66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US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0833 0.222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PROGNOSIS</a:t>
            </a:r>
            <a:r>
              <a:rPr lang="en-US" b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8988"/>
            <a:ext cx="7543800" cy="4037012"/>
          </a:xfrm>
        </p:spPr>
        <p:txBody>
          <a:bodyPr/>
          <a:lstStyle/>
          <a:p>
            <a:pPr marL="609600" indent="-609600" algn="just"/>
            <a:r>
              <a:rPr lang="en-US">
                <a:solidFill>
                  <a:srgbClr val="66FF66"/>
                </a:solidFill>
              </a:rPr>
              <a:t>Encouraging results in bilateral cases (before 03 months)</a:t>
            </a:r>
          </a:p>
          <a:p>
            <a:pPr marL="609600" indent="-609600" algn="just"/>
            <a:endParaRPr lang="en-US">
              <a:solidFill>
                <a:srgbClr val="66FF66"/>
              </a:solidFill>
            </a:endParaRPr>
          </a:p>
          <a:p>
            <a:pPr marL="609600" indent="-609600" algn="just"/>
            <a:r>
              <a:rPr lang="en-US">
                <a:solidFill>
                  <a:srgbClr val="66FF66"/>
                </a:solidFill>
              </a:rPr>
              <a:t>Not very encouraging results in unilateral cases unless the cataract is removed very early, with in first few weeks of life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PROGNOSIS</a:t>
            </a:r>
            <a:r>
              <a:rPr lang="en-US" b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89163"/>
            <a:ext cx="7543800" cy="38782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sz="2400">
              <a:solidFill>
                <a:srgbClr val="66FF66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rgbClr val="66FF66"/>
                </a:solidFill>
              </a:rPr>
              <a:t>Visual morbidity may result from deprivation amblyopia, refractive amblyopia, glaucoma        (10% post surgical removal), squint, secondary cataract and retinal detachment</a:t>
            </a:r>
          </a:p>
          <a:p>
            <a:pPr marL="609600" indent="-609600">
              <a:lnSpc>
                <a:spcPct val="90000"/>
              </a:lnSpc>
            </a:pPr>
            <a:endParaRPr lang="en-US" sz="2400">
              <a:solidFill>
                <a:srgbClr val="66FF66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2400">
              <a:solidFill>
                <a:srgbClr val="66FF66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400">
                <a:solidFill>
                  <a:srgbClr val="66FF66"/>
                </a:solidFill>
              </a:rPr>
              <a:t>Mental retardation, deafness, kidney disease, heart disease, and metabolic disorders may be part of the presentation</a:t>
            </a:r>
            <a:r>
              <a:rPr lang="en-US"/>
              <a:t> </a:t>
            </a:r>
          </a:p>
          <a:p>
            <a:pPr marL="609600" indent="-609600" algn="just">
              <a:lnSpc>
                <a:spcPct val="90000"/>
              </a:lnSpc>
            </a:pPr>
            <a:endParaRPr lang="en-US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sz="7200" b="0" i="1">
                <a:solidFill>
                  <a:schemeClr val="folHlink"/>
                </a:solidFill>
                <a:latin typeface="Unicorn" pitchFamily="2" charset="0"/>
              </a:rPr>
              <a:t>THANK YOU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6121 L -0.00833 0.406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RETINAL DETACHMENT WITH A MITTENDORF SPOT</a:t>
            </a:r>
          </a:p>
        </p:txBody>
      </p:sp>
      <p:pic>
        <p:nvPicPr>
          <p:cNvPr id="87044" name="Picture 4" descr="1q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2409" r="1205" b="18079"/>
          <a:stretch>
            <a:fillRect/>
          </a:stretch>
        </p:blipFill>
        <p:spPr>
          <a:xfrm>
            <a:off x="1676400" y="1905000"/>
            <a:ext cx="6096000" cy="44958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r>
              <a:rPr lang="en-US" sz="3200" b="0">
                <a:solidFill>
                  <a:schemeClr val="folHlink"/>
                </a:solidFill>
              </a:rPr>
              <a:t>PERSISTENT HYPERPLASTIC PRIMARY VITREOUS</a:t>
            </a:r>
          </a:p>
        </p:txBody>
      </p:sp>
      <p:pic>
        <p:nvPicPr>
          <p:cNvPr id="91140" name="Picture 4" descr="sdf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2562" r="2174" b="19487"/>
          <a:stretch>
            <a:fillRect/>
          </a:stretch>
        </p:blipFill>
        <p:spPr>
          <a:xfrm>
            <a:off x="914400" y="1524000"/>
            <a:ext cx="6858000" cy="48768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3505200" cy="3657600"/>
          </a:xfrm>
        </p:spPr>
        <p:txBody>
          <a:bodyPr/>
          <a:lstStyle/>
          <a:p>
            <a:r>
              <a:rPr lang="en-US" sz="2800" b="0">
                <a:solidFill>
                  <a:schemeClr val="folHlink"/>
                </a:solidFill>
              </a:rPr>
              <a:t>TOXOPLASMOSIS</a:t>
            </a:r>
            <a:r>
              <a:rPr lang="en-US" sz="3200" b="0">
                <a:solidFill>
                  <a:srgbClr val="66FF66"/>
                </a:solidFill>
              </a:rPr>
              <a:t/>
            </a:r>
            <a:br>
              <a:rPr lang="en-US" sz="3200" b="0">
                <a:solidFill>
                  <a:srgbClr val="66FF66"/>
                </a:solidFill>
              </a:rPr>
            </a:br>
            <a:endParaRPr lang="en-US" sz="3200" b="0">
              <a:solidFill>
                <a:srgbClr val="66FF66"/>
              </a:solidFill>
            </a:endParaRPr>
          </a:p>
        </p:txBody>
      </p:sp>
      <p:pic>
        <p:nvPicPr>
          <p:cNvPr id="93188" name="Picture 4" descr="q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676" t="1447" r="52040" b="3046"/>
          <a:stretch>
            <a:fillRect/>
          </a:stretch>
        </p:blipFill>
        <p:spPr>
          <a:xfrm>
            <a:off x="3810000" y="1371600"/>
            <a:ext cx="5334000" cy="502920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folHlink"/>
                </a:solidFill>
              </a:rPr>
              <a:t>RETROLENTAL FIBROPLASIA</a:t>
            </a:r>
            <a:br>
              <a:rPr lang="en-US" b="0">
                <a:solidFill>
                  <a:schemeClr val="folHlink"/>
                </a:solidFill>
              </a:rPr>
            </a:br>
            <a:endParaRPr lang="en-US" b="0">
              <a:solidFill>
                <a:schemeClr val="folHlink"/>
              </a:solidFill>
            </a:endParaRPr>
          </a:p>
        </p:txBody>
      </p:sp>
      <p:pic>
        <p:nvPicPr>
          <p:cNvPr id="129028" name="Picture 4" descr="dd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b="49049"/>
          <a:stretch>
            <a:fillRect/>
          </a:stretch>
        </p:blipFill>
        <p:spPr>
          <a:xfrm>
            <a:off x="2393950" y="2058988"/>
            <a:ext cx="4897438" cy="4037012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r>
              <a:rPr lang="en-US" b="0" u="sng">
                <a:solidFill>
                  <a:schemeClr val="folHlink"/>
                </a:solidFill>
              </a:rPr>
              <a:t>CONGENITAL CATARACT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315200" cy="4114800"/>
          </a:xfrm>
        </p:spPr>
        <p:txBody>
          <a:bodyPr/>
          <a:lstStyle/>
          <a:p>
            <a:pPr algn="just"/>
            <a:r>
              <a:rPr lang="en-US">
                <a:solidFill>
                  <a:srgbClr val="66FF66"/>
                </a:solidFill>
              </a:rPr>
              <a:t>An opacity in the crystalline lens, present at the time of birth or appears with in first three months of life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nicor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nicorn" pitchFamily="2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nicor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Unicorn" pitchFamily="2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431</Words>
  <Application>Microsoft PowerPoint</Application>
  <PresentationFormat>On-screen Show (4:3)</PresentationFormat>
  <Paragraphs>155</Paragraphs>
  <Slides>46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Tahoma</vt:lpstr>
      <vt:lpstr>Wingdings</vt:lpstr>
      <vt:lpstr>Times New Roman</vt:lpstr>
      <vt:lpstr>Unicorn</vt:lpstr>
      <vt:lpstr>Rockwell</vt:lpstr>
      <vt:lpstr>Textured</vt:lpstr>
      <vt:lpstr>Shimmer</vt:lpstr>
      <vt:lpstr>Harvard Graphics Slide(s)</vt:lpstr>
      <vt:lpstr>Slide 1</vt:lpstr>
      <vt:lpstr>Slide 2</vt:lpstr>
      <vt:lpstr> DIFFERENTIAL DIAGNOSIS</vt:lpstr>
      <vt:lpstr>LEUKOCORIA</vt:lpstr>
      <vt:lpstr>RETINAL DETACHMENT WITH A MITTENDORF SPOT</vt:lpstr>
      <vt:lpstr>PERSISTENT HYPERPLASTIC PRIMARY VITREOUS</vt:lpstr>
      <vt:lpstr>TOXOPLASMOSIS </vt:lpstr>
      <vt:lpstr>RETROLENTAL FIBROPLASIA </vt:lpstr>
      <vt:lpstr>CONGENITAL CATARACT</vt:lpstr>
      <vt:lpstr>TYPES OF CATARACT</vt:lpstr>
      <vt:lpstr>Slide 11</vt:lpstr>
      <vt:lpstr>INCIDENCE</vt:lpstr>
      <vt:lpstr>AETIOLOGY</vt:lpstr>
      <vt:lpstr>AETIOLOGY</vt:lpstr>
      <vt:lpstr>AETIOLOGY</vt:lpstr>
      <vt:lpstr>STRUCTURE OF AN INFANT LENS</vt:lpstr>
      <vt:lpstr>EMBRYONAL NUCLEAR CATARACT</vt:lpstr>
      <vt:lpstr>NUCLEAR CATARACT</vt:lpstr>
      <vt:lpstr>CORTICAL CATARACT</vt:lpstr>
      <vt:lpstr>CORONARY CATARACT</vt:lpstr>
      <vt:lpstr>LAMELLAR (ZONULAR) CATARACT</vt:lpstr>
      <vt:lpstr>SUTURAL (STELLATE) CATARACT  </vt:lpstr>
      <vt:lpstr>ANTERIOR CAPSULAR CATARACT</vt:lpstr>
      <vt:lpstr> ANTERIOR POLAR CATARACT </vt:lpstr>
      <vt:lpstr>POSTERIOR POLAR CATARACT</vt:lpstr>
      <vt:lpstr> CLINICAL FEATURES</vt:lpstr>
      <vt:lpstr>CLINICAL EVALUATION </vt:lpstr>
      <vt:lpstr>PAEDIATRIC CONSULTATION</vt:lpstr>
      <vt:lpstr>LABORATORY INVESTIGATIONS </vt:lpstr>
      <vt:lpstr>VISUAL FUNCTION EVALUATION </vt:lpstr>
      <vt:lpstr>RETINOBLASTOMA </vt:lpstr>
      <vt:lpstr>MANAGEMENT </vt:lpstr>
      <vt:lpstr>SURGICAL TECHNIQUES</vt:lpstr>
      <vt:lpstr>LID SPECULUM INSERTED</vt:lpstr>
      <vt:lpstr>BRIDLE SUTURE</vt:lpstr>
      <vt:lpstr>INCISION</vt:lpstr>
      <vt:lpstr>METICULOUS DRAPPING</vt:lpstr>
      <vt:lpstr>ANTERIOR CAPSULOTOMY</vt:lpstr>
      <vt:lpstr>LENS ASPIRATION</vt:lpstr>
      <vt:lpstr>ANTERIOR VITRECTOMY</vt:lpstr>
      <vt:lpstr>WOUND CLOSURE</vt:lpstr>
      <vt:lpstr>STITCHES APPLIED</vt:lpstr>
      <vt:lpstr>MANAGEMENT OF APHAKIA</vt:lpstr>
      <vt:lpstr>PROGNOSIS </vt:lpstr>
      <vt:lpstr>PROGNOSIS </vt:lpstr>
      <vt:lpstr>THANK YOU</vt:lpstr>
    </vt:vector>
  </TitlesOfParts>
  <Company>WebLinks 5522053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CATARACT   By MAJ. M. SHAHEER JAMAL Resident in Ophthalmology</dc:title>
  <dc:creator>Mazhar Ishaq</dc:creator>
  <cp:lastModifiedBy>Xtra</cp:lastModifiedBy>
  <cp:revision>158</cp:revision>
  <dcterms:created xsi:type="dcterms:W3CDTF">2004-07-06T08:45:40Z</dcterms:created>
  <dcterms:modified xsi:type="dcterms:W3CDTF">2012-11-21T19:36:25Z</dcterms:modified>
</cp:coreProperties>
</file>