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451" r:id="rId2"/>
    <p:sldId id="288" r:id="rId3"/>
    <p:sldId id="412" r:id="rId4"/>
    <p:sldId id="437" r:id="rId5"/>
    <p:sldId id="431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479" r:id="rId27"/>
    <p:sldId id="480" r:id="rId28"/>
    <p:sldId id="481" r:id="rId29"/>
    <p:sldId id="482" r:id="rId30"/>
    <p:sldId id="483" r:id="rId31"/>
    <p:sldId id="484" r:id="rId3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99"/>
    <a:srgbClr val="A50021"/>
    <a:srgbClr val="3333FF"/>
    <a:srgbClr val="F2F808"/>
    <a:srgbClr val="472400"/>
    <a:srgbClr val="7B91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63" autoAdjust="0"/>
    <p:restoredTop sz="58983" autoAdjust="0"/>
  </p:normalViewPr>
  <p:slideViewPr>
    <p:cSldViewPr>
      <p:cViewPr>
        <p:scale>
          <a:sx n="46" d="100"/>
          <a:sy n="46" d="100"/>
        </p:scale>
        <p:origin x="-219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18"/>
    </p:cViewPr>
  </p:sorterViewPr>
  <p:notesViewPr>
    <p:cSldViewPr>
      <p:cViewPr varScale="1">
        <p:scale>
          <a:sx n="111" d="100"/>
          <a:sy n="111" d="100"/>
        </p:scale>
        <p:origin x="-258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239FB7-0516-4683-96DE-B92D43D32CBB}">
      <dsp:nvSpPr>
        <dsp:cNvPr id="0" name=""/>
        <dsp:cNvSpPr/>
      </dsp:nvSpPr>
      <dsp:spPr>
        <a:xfrm rot="5400000">
          <a:off x="3972886" y="-1693879"/>
          <a:ext cx="448419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Maiandra GD" pitchFamily="34" charset="0"/>
            </a:rPr>
            <a:t>XYZ</a:t>
          </a:r>
          <a:endParaRPr lang="en-US" sz="2300" kern="1200" dirty="0">
            <a:latin typeface="Maiandra GD" pitchFamily="34" charset="0"/>
          </a:endParaRPr>
        </a:p>
      </dsp:txBody>
      <dsp:txXfrm rot="5400000">
        <a:off x="3972886" y="-1693879"/>
        <a:ext cx="448419" cy="3950208"/>
      </dsp:txXfrm>
    </dsp:sp>
    <dsp:sp modelId="{27F893A5-F2FB-4C50-AD0D-92D0AB2FC20B}">
      <dsp:nvSpPr>
        <dsp:cNvPr id="0" name=""/>
        <dsp:cNvSpPr/>
      </dsp:nvSpPr>
      <dsp:spPr>
        <a:xfrm>
          <a:off x="0" y="962"/>
          <a:ext cx="2221992" cy="5605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Maiandra GD" pitchFamily="34" charset="0"/>
            </a:rPr>
            <a:t>NAME</a:t>
          </a:r>
          <a:endParaRPr lang="en-US" sz="2100" kern="1200" dirty="0">
            <a:latin typeface="Maiandra GD" pitchFamily="34" charset="0"/>
          </a:endParaRPr>
        </a:p>
      </dsp:txBody>
      <dsp:txXfrm>
        <a:off x="0" y="962"/>
        <a:ext cx="2221992" cy="560523"/>
      </dsp:txXfrm>
    </dsp:sp>
    <dsp:sp modelId="{C25C4970-A4FE-4F33-8AD9-F90544D0CC01}">
      <dsp:nvSpPr>
        <dsp:cNvPr id="0" name=""/>
        <dsp:cNvSpPr/>
      </dsp:nvSpPr>
      <dsp:spPr>
        <a:xfrm rot="5400000">
          <a:off x="3972886" y="-1105329"/>
          <a:ext cx="448419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Maiandra GD" pitchFamily="34" charset="0"/>
            </a:rPr>
            <a:t>33 years</a:t>
          </a:r>
          <a:endParaRPr lang="en-US" sz="2300" kern="1200" dirty="0">
            <a:latin typeface="Maiandra GD" pitchFamily="34" charset="0"/>
          </a:endParaRPr>
        </a:p>
      </dsp:txBody>
      <dsp:txXfrm rot="5400000">
        <a:off x="3972886" y="-1105329"/>
        <a:ext cx="448419" cy="3950208"/>
      </dsp:txXfrm>
    </dsp:sp>
    <dsp:sp modelId="{71EB67AE-2A44-40B9-A66C-970163BAD46A}">
      <dsp:nvSpPr>
        <dsp:cNvPr id="0" name=""/>
        <dsp:cNvSpPr/>
      </dsp:nvSpPr>
      <dsp:spPr>
        <a:xfrm>
          <a:off x="0" y="589512"/>
          <a:ext cx="2221992" cy="5605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Maiandra GD" pitchFamily="34" charset="0"/>
            </a:rPr>
            <a:t>AGE</a:t>
          </a:r>
          <a:endParaRPr lang="en-US" sz="2100" kern="1200" dirty="0">
            <a:latin typeface="Maiandra GD" pitchFamily="34" charset="0"/>
          </a:endParaRPr>
        </a:p>
      </dsp:txBody>
      <dsp:txXfrm>
        <a:off x="0" y="589512"/>
        <a:ext cx="2221992" cy="560523"/>
      </dsp:txXfrm>
    </dsp:sp>
    <dsp:sp modelId="{F208F3AB-1A39-4EEE-A878-E9E1126411F7}">
      <dsp:nvSpPr>
        <dsp:cNvPr id="0" name=""/>
        <dsp:cNvSpPr/>
      </dsp:nvSpPr>
      <dsp:spPr>
        <a:xfrm rot="5400000">
          <a:off x="3972886" y="-516779"/>
          <a:ext cx="448419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Maiandra GD" pitchFamily="34" charset="0"/>
            </a:rPr>
            <a:t>Male </a:t>
          </a:r>
          <a:endParaRPr lang="en-US" sz="2300" kern="1200" dirty="0">
            <a:latin typeface="Maiandra GD" pitchFamily="34" charset="0"/>
          </a:endParaRPr>
        </a:p>
      </dsp:txBody>
      <dsp:txXfrm rot="5400000">
        <a:off x="3972886" y="-516779"/>
        <a:ext cx="448419" cy="3950208"/>
      </dsp:txXfrm>
    </dsp:sp>
    <dsp:sp modelId="{8DD53694-FCDA-4731-8DC6-7E4B7C347456}">
      <dsp:nvSpPr>
        <dsp:cNvPr id="0" name=""/>
        <dsp:cNvSpPr/>
      </dsp:nvSpPr>
      <dsp:spPr>
        <a:xfrm>
          <a:off x="0" y="1178062"/>
          <a:ext cx="2221992" cy="5605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Maiandra GD" pitchFamily="34" charset="0"/>
            </a:rPr>
            <a:t>SEX</a:t>
          </a:r>
          <a:endParaRPr lang="en-US" sz="2100" kern="1200" dirty="0">
            <a:latin typeface="Maiandra GD" pitchFamily="34" charset="0"/>
          </a:endParaRPr>
        </a:p>
      </dsp:txBody>
      <dsp:txXfrm>
        <a:off x="0" y="1178062"/>
        <a:ext cx="2221992" cy="560523"/>
      </dsp:txXfrm>
    </dsp:sp>
    <dsp:sp modelId="{5D0A464F-A9A8-4A3E-AA50-D330F59281F4}">
      <dsp:nvSpPr>
        <dsp:cNvPr id="0" name=""/>
        <dsp:cNvSpPr/>
      </dsp:nvSpPr>
      <dsp:spPr>
        <a:xfrm rot="5400000">
          <a:off x="3972886" y="71771"/>
          <a:ext cx="448419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latin typeface="Maiandra GD" pitchFamily="34" charset="0"/>
            </a:rPr>
            <a:t>Bannu</a:t>
          </a:r>
          <a:r>
            <a:rPr lang="en-US" sz="2300" kern="1200" dirty="0" smtClean="0">
              <a:latin typeface="Maiandra GD" pitchFamily="34" charset="0"/>
            </a:rPr>
            <a:t> </a:t>
          </a:r>
          <a:endParaRPr lang="en-US" sz="2300" kern="1200" dirty="0">
            <a:latin typeface="Maiandra GD" pitchFamily="34" charset="0"/>
          </a:endParaRPr>
        </a:p>
      </dsp:txBody>
      <dsp:txXfrm rot="5400000">
        <a:off x="3972886" y="71771"/>
        <a:ext cx="448419" cy="3950208"/>
      </dsp:txXfrm>
    </dsp:sp>
    <dsp:sp modelId="{D1278C5B-8B66-4238-A4C2-2427067D31E9}">
      <dsp:nvSpPr>
        <dsp:cNvPr id="0" name=""/>
        <dsp:cNvSpPr/>
      </dsp:nvSpPr>
      <dsp:spPr>
        <a:xfrm>
          <a:off x="0" y="1766613"/>
          <a:ext cx="2221992" cy="5605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Maiandra GD" pitchFamily="34" charset="0"/>
            </a:rPr>
            <a:t>RESIDENCE</a:t>
          </a:r>
          <a:endParaRPr lang="en-US" sz="2100" kern="1200" dirty="0">
            <a:latin typeface="Maiandra GD" pitchFamily="34" charset="0"/>
          </a:endParaRPr>
        </a:p>
      </dsp:txBody>
      <dsp:txXfrm>
        <a:off x="0" y="1766613"/>
        <a:ext cx="2221992" cy="560523"/>
      </dsp:txXfrm>
    </dsp:sp>
    <dsp:sp modelId="{72A3E4D5-4BBC-4615-8B81-4BDB528D1141}">
      <dsp:nvSpPr>
        <dsp:cNvPr id="0" name=""/>
        <dsp:cNvSpPr/>
      </dsp:nvSpPr>
      <dsp:spPr>
        <a:xfrm rot="5400000">
          <a:off x="3972886" y="660321"/>
          <a:ext cx="448419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Maiandra GD" pitchFamily="34" charset="0"/>
            </a:rPr>
            <a:t>System analyst (</a:t>
          </a:r>
          <a:r>
            <a:rPr lang="en-US" sz="2300" kern="1200" dirty="0" err="1" smtClean="0">
              <a:latin typeface="Maiandra GD" pitchFamily="34" charset="0"/>
            </a:rPr>
            <a:t>QAU</a:t>
          </a:r>
          <a:r>
            <a:rPr lang="en-US" sz="2300" kern="1200" dirty="0" smtClean="0">
              <a:latin typeface="Maiandra GD" pitchFamily="34" charset="0"/>
            </a:rPr>
            <a:t>)</a:t>
          </a:r>
          <a:endParaRPr lang="en-US" sz="2300" kern="1200" dirty="0">
            <a:latin typeface="Maiandra GD" pitchFamily="34" charset="0"/>
          </a:endParaRPr>
        </a:p>
      </dsp:txBody>
      <dsp:txXfrm rot="5400000">
        <a:off x="3972886" y="660321"/>
        <a:ext cx="448419" cy="3950208"/>
      </dsp:txXfrm>
    </dsp:sp>
    <dsp:sp modelId="{20B18E35-3FB1-442A-BBF6-2F266E26B6DF}">
      <dsp:nvSpPr>
        <dsp:cNvPr id="0" name=""/>
        <dsp:cNvSpPr/>
      </dsp:nvSpPr>
      <dsp:spPr>
        <a:xfrm>
          <a:off x="0" y="2355163"/>
          <a:ext cx="2221992" cy="5605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Maiandra GD" pitchFamily="34" charset="0"/>
            </a:rPr>
            <a:t>PROFESSION</a:t>
          </a:r>
          <a:endParaRPr lang="en-US" sz="2100" kern="1200" dirty="0">
            <a:latin typeface="Maiandra GD" pitchFamily="34" charset="0"/>
          </a:endParaRPr>
        </a:p>
      </dsp:txBody>
      <dsp:txXfrm>
        <a:off x="0" y="2355163"/>
        <a:ext cx="2221992" cy="560523"/>
      </dsp:txXfrm>
    </dsp:sp>
    <dsp:sp modelId="{7692D19B-34AB-4CB0-AB28-DAF5754605F9}">
      <dsp:nvSpPr>
        <dsp:cNvPr id="0" name=""/>
        <dsp:cNvSpPr/>
      </dsp:nvSpPr>
      <dsp:spPr>
        <a:xfrm rot="5400000">
          <a:off x="3972886" y="1248871"/>
          <a:ext cx="448419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Maiandra GD" pitchFamily="34" charset="0"/>
            </a:rPr>
            <a:t>18</a:t>
          </a:r>
          <a:r>
            <a:rPr lang="en-US" sz="2300" kern="1200" baseline="30000" dirty="0" smtClean="0">
              <a:latin typeface="Maiandra GD" pitchFamily="34" charset="0"/>
            </a:rPr>
            <a:t>th</a:t>
          </a:r>
          <a:r>
            <a:rPr lang="en-US" sz="2300" kern="1200" dirty="0" smtClean="0">
              <a:latin typeface="Maiandra GD" pitchFamily="34" charset="0"/>
            </a:rPr>
            <a:t> FEB 2010</a:t>
          </a:r>
          <a:endParaRPr lang="en-US" sz="2300" kern="1200" dirty="0">
            <a:latin typeface="Maiandra GD" pitchFamily="34" charset="0"/>
          </a:endParaRPr>
        </a:p>
      </dsp:txBody>
      <dsp:txXfrm rot="5400000">
        <a:off x="3972886" y="1248871"/>
        <a:ext cx="448419" cy="3950208"/>
      </dsp:txXfrm>
    </dsp:sp>
    <dsp:sp modelId="{DF319FEF-DBDA-4D1D-96D1-209F36FD0D5D}">
      <dsp:nvSpPr>
        <dsp:cNvPr id="0" name=""/>
        <dsp:cNvSpPr/>
      </dsp:nvSpPr>
      <dsp:spPr>
        <a:xfrm>
          <a:off x="0" y="2943713"/>
          <a:ext cx="2221992" cy="5605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Maiandra GD" pitchFamily="34" charset="0"/>
            </a:rPr>
            <a:t>PRESENTED ON</a:t>
          </a:r>
          <a:endParaRPr lang="en-US" sz="2100" kern="1200" dirty="0">
            <a:latin typeface="Maiandra GD" pitchFamily="34" charset="0"/>
          </a:endParaRPr>
        </a:p>
      </dsp:txBody>
      <dsp:txXfrm>
        <a:off x="0" y="2943713"/>
        <a:ext cx="2221992" cy="5605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ECA99C-E717-4017-BF20-6FDF5A7027F5}">
      <dsp:nvSpPr>
        <dsp:cNvPr id="0" name=""/>
        <dsp:cNvSpPr/>
      </dsp:nvSpPr>
      <dsp:spPr>
        <a:xfrm rot="5400000">
          <a:off x="-270104" y="270740"/>
          <a:ext cx="1800697" cy="12604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Arial Rounded MT Bold" pitchFamily="34" charset="0"/>
            </a:rPr>
            <a:t>Hemoptysis</a:t>
          </a:r>
          <a:endParaRPr lang="en-US" sz="16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 Rounded MT Bold" pitchFamily="34" charset="0"/>
            </a:rPr>
            <a:t>1</a:t>
          </a:r>
          <a:r>
            <a:rPr lang="en-US" sz="1600" b="1" kern="1200" baseline="30000" dirty="0" smtClean="0">
              <a:latin typeface="Arial Rounded MT Bold" pitchFamily="34" charset="0"/>
            </a:rPr>
            <a:t>st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30000" dirty="0" smtClean="0">
              <a:latin typeface="Arial Rounded MT Bold" pitchFamily="34" charset="0"/>
            </a:rPr>
            <a:t>(DEC 06)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baseline="30000" dirty="0" smtClean="0">
            <a:latin typeface="Arial Rounded MT Bold" pitchFamily="34" charset="0"/>
          </a:endParaRPr>
        </a:p>
      </dsp:txBody>
      <dsp:txXfrm rot="5400000">
        <a:off x="-270104" y="270740"/>
        <a:ext cx="1800697" cy="1260488"/>
      </dsp:txXfrm>
    </dsp:sp>
    <dsp:sp modelId="{9686CF21-CAC6-4CB8-812C-3FAAA7A7016D}">
      <dsp:nvSpPr>
        <dsp:cNvPr id="0" name=""/>
        <dsp:cNvSpPr/>
      </dsp:nvSpPr>
      <dsp:spPr>
        <a:xfrm rot="5400000">
          <a:off x="3549909" y="-2284068"/>
          <a:ext cx="1171068" cy="5749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latin typeface="Maiandra GD" pitchFamily="34" charset="0"/>
            </a:rPr>
            <a:t>Sudden onset, Bright red blood approx. “a cup”</a:t>
          </a:r>
          <a:endParaRPr lang="en-US" sz="1600" b="0" kern="1200" dirty="0">
            <a:latin typeface="Maiandra GD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rgbClr val="0070C0"/>
              </a:solidFill>
              <a:latin typeface="Maiandra GD" pitchFamily="34" charset="0"/>
            </a:rPr>
            <a:t>CT scan             Consolidation Right lower lobe</a:t>
          </a:r>
          <a:endParaRPr lang="en-US" sz="1600" b="0" kern="1200" dirty="0">
            <a:solidFill>
              <a:srgbClr val="0070C0"/>
            </a:solidFill>
            <a:latin typeface="Maiandra GD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err="1" smtClean="0">
              <a:latin typeface="Maiandra GD" pitchFamily="34" charset="0"/>
            </a:rPr>
            <a:t>Antituberculous</a:t>
          </a:r>
          <a:r>
            <a:rPr lang="en-US" sz="1600" b="0" kern="1200" dirty="0" smtClean="0">
              <a:latin typeface="Maiandra GD" pitchFamily="34" charset="0"/>
            </a:rPr>
            <a:t> Treatment x 09 months</a:t>
          </a:r>
          <a:endParaRPr lang="en-US" sz="1600" b="0" kern="1200" dirty="0">
            <a:latin typeface="Maiandra GD" pitchFamily="34" charset="0"/>
          </a:endParaRPr>
        </a:p>
      </dsp:txBody>
      <dsp:txXfrm rot="5400000">
        <a:off x="3549909" y="-2284068"/>
        <a:ext cx="1171068" cy="5749911"/>
      </dsp:txXfrm>
    </dsp:sp>
    <dsp:sp modelId="{35A93DC1-3A51-4294-BAA5-8E1C01951615}">
      <dsp:nvSpPr>
        <dsp:cNvPr id="0" name=""/>
        <dsp:cNvSpPr/>
      </dsp:nvSpPr>
      <dsp:spPr>
        <a:xfrm rot="5400000">
          <a:off x="-270104" y="1884355"/>
          <a:ext cx="1800697" cy="12604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Arial Rounded MT Bold" pitchFamily="34" charset="0"/>
            </a:rPr>
            <a:t>Hemoptysis</a:t>
          </a:r>
          <a:endParaRPr lang="en-US" sz="16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 Rounded MT Bold" pitchFamily="34" charset="0"/>
            </a:rPr>
            <a:t>2</a:t>
          </a:r>
          <a:r>
            <a:rPr lang="en-US" sz="1600" b="1" kern="1200" baseline="30000" dirty="0" smtClean="0">
              <a:latin typeface="Arial Rounded MT Bold" pitchFamily="34" charset="0"/>
            </a:rPr>
            <a:t>nd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30000" dirty="0" smtClean="0">
              <a:latin typeface="Arial Rounded MT Bold" pitchFamily="34" charset="0"/>
            </a:rPr>
            <a:t>(NOV  08)</a:t>
          </a:r>
          <a:r>
            <a:rPr lang="en-US" sz="1600" b="1" kern="1200" dirty="0" smtClean="0">
              <a:latin typeface="Arial Rounded MT Bold" pitchFamily="34" charset="0"/>
            </a:rPr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latin typeface="Arial Rounded MT Bold" pitchFamily="34" charset="0"/>
          </a:endParaRPr>
        </a:p>
      </dsp:txBody>
      <dsp:txXfrm rot="5400000">
        <a:off x="-270104" y="1884355"/>
        <a:ext cx="1800697" cy="1260488"/>
      </dsp:txXfrm>
    </dsp:sp>
    <dsp:sp modelId="{FC4127CE-A20A-48FB-BC13-B6BB950AB515}">
      <dsp:nvSpPr>
        <dsp:cNvPr id="0" name=""/>
        <dsp:cNvSpPr/>
      </dsp:nvSpPr>
      <dsp:spPr>
        <a:xfrm rot="5400000">
          <a:off x="3550217" y="-668736"/>
          <a:ext cx="1170453" cy="5749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latin typeface="Maiandra GD" pitchFamily="34" charset="0"/>
            </a:rPr>
            <a:t>Admitted and managed conservatively</a:t>
          </a:r>
          <a:endParaRPr lang="en-US" sz="1600" b="0" kern="1200" dirty="0">
            <a:latin typeface="Maiandra GD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latin typeface="Maiandra GD" pitchFamily="34" charset="0"/>
            </a:rPr>
            <a:t>All labs and CT scan            Normal</a:t>
          </a:r>
          <a:endParaRPr lang="en-US" sz="1600" b="0" kern="1200" dirty="0">
            <a:latin typeface="Maiandra GD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latin typeface="Maiandra GD" pitchFamily="34" charset="0"/>
            </a:rPr>
            <a:t>Autoimmune screen and Stool exam for Loffler’s syndrome unremarkable   </a:t>
          </a:r>
          <a:endParaRPr lang="en-US" sz="1600" b="0" kern="1200" dirty="0">
            <a:latin typeface="Maiandra GD" pitchFamily="34" charset="0"/>
          </a:endParaRPr>
        </a:p>
      </dsp:txBody>
      <dsp:txXfrm rot="5400000">
        <a:off x="3550217" y="-668736"/>
        <a:ext cx="1170453" cy="5749911"/>
      </dsp:txXfrm>
    </dsp:sp>
    <dsp:sp modelId="{157940B8-5DAF-4BC2-865B-60956E041852}">
      <dsp:nvSpPr>
        <dsp:cNvPr id="0" name=""/>
        <dsp:cNvSpPr/>
      </dsp:nvSpPr>
      <dsp:spPr>
        <a:xfrm rot="5400000">
          <a:off x="-270104" y="3493253"/>
          <a:ext cx="1800697" cy="12604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latin typeface="Arial Rounded MT Bold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Arial Rounded MT Bold" pitchFamily="34" charset="0"/>
            </a:rPr>
            <a:t>Hemoptysis</a:t>
          </a:r>
          <a:r>
            <a:rPr lang="en-US" sz="1600" b="1" kern="1200" dirty="0" smtClean="0">
              <a:latin typeface="Arial Rounded MT Bold" pitchFamily="34" charset="0"/>
            </a:rPr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 Rounded MT Bold" pitchFamily="34" charset="0"/>
            </a:rPr>
            <a:t>3</a:t>
          </a:r>
          <a:r>
            <a:rPr lang="en-US" sz="1600" b="1" kern="1200" baseline="30000" dirty="0" smtClean="0">
              <a:latin typeface="Arial Rounded MT Bold" pitchFamily="34" charset="0"/>
            </a:rPr>
            <a:t>rd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30000" dirty="0" smtClean="0">
              <a:latin typeface="Arial Rounded MT Bold" pitchFamily="34" charset="0"/>
            </a:rPr>
            <a:t>(SEP 09) </a:t>
          </a:r>
          <a:endParaRPr lang="en-US" sz="1600" b="1" kern="1200" dirty="0" smtClean="0">
            <a:latin typeface="Arial Rounded MT Bold" pitchFamily="34" charset="0"/>
          </a:endParaRPr>
        </a:p>
      </dsp:txBody>
      <dsp:txXfrm rot="5400000">
        <a:off x="-270104" y="3493253"/>
        <a:ext cx="1800697" cy="1260488"/>
      </dsp:txXfrm>
    </dsp:sp>
    <dsp:sp modelId="{BFEC2C62-DEBF-4097-8594-6D05C812865F}">
      <dsp:nvSpPr>
        <dsp:cNvPr id="0" name=""/>
        <dsp:cNvSpPr/>
      </dsp:nvSpPr>
      <dsp:spPr>
        <a:xfrm rot="5400000">
          <a:off x="3550217" y="933419"/>
          <a:ext cx="1170453" cy="5749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latin typeface="Maiandra GD" pitchFamily="34" charset="0"/>
            </a:rPr>
            <a:t>Thoracic </a:t>
          </a:r>
          <a:r>
            <a:rPr lang="en-US" sz="1600" b="0" kern="1200" dirty="0" err="1" smtClean="0">
              <a:latin typeface="Maiandra GD" pitchFamily="34" charset="0"/>
            </a:rPr>
            <a:t>Surg</a:t>
          </a:r>
          <a:r>
            <a:rPr lang="en-US" sz="1600" b="0" kern="1200" dirty="0" smtClean="0">
              <a:latin typeface="Maiandra GD" pitchFamily="34" charset="0"/>
            </a:rPr>
            <a:t> </a:t>
          </a:r>
          <a:r>
            <a:rPr lang="en-US" sz="1600" b="0" kern="1200" dirty="0" err="1" smtClean="0">
              <a:latin typeface="Maiandra GD" pitchFamily="34" charset="0"/>
            </a:rPr>
            <a:t>Deptt</a:t>
          </a:r>
          <a:r>
            <a:rPr lang="en-US" sz="1600" b="0" kern="1200" dirty="0" smtClean="0">
              <a:latin typeface="Maiandra GD" pitchFamily="34" charset="0"/>
            </a:rPr>
            <a:t> </a:t>
          </a:r>
          <a:r>
            <a:rPr lang="en-US" sz="1600" b="0" kern="1200" dirty="0" err="1" smtClean="0">
              <a:latin typeface="Maiandra GD" pitchFamily="34" charset="0"/>
            </a:rPr>
            <a:t>CMH</a:t>
          </a:r>
          <a:r>
            <a:rPr lang="en-US" sz="1600" b="0" kern="1200" dirty="0" smtClean="0">
              <a:latin typeface="Maiandra GD" pitchFamily="34" charset="0"/>
            </a:rPr>
            <a:t> </a:t>
          </a:r>
          <a:r>
            <a:rPr lang="en-US" sz="1600" b="0" kern="1200" dirty="0" err="1" smtClean="0">
              <a:latin typeface="Maiandra GD" pitchFamily="34" charset="0"/>
            </a:rPr>
            <a:t>Rwp</a:t>
          </a:r>
          <a:endParaRPr lang="en-US" sz="1600" b="0" kern="1200" dirty="0">
            <a:latin typeface="Maiandra GD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err="1" smtClean="0">
              <a:latin typeface="Maiandra GD" pitchFamily="34" charset="0"/>
            </a:rPr>
            <a:t>Bronchoscopy</a:t>
          </a:r>
          <a:r>
            <a:rPr lang="en-US" sz="1600" b="0" kern="1200" dirty="0" smtClean="0">
              <a:latin typeface="Maiandra GD" pitchFamily="34" charset="0"/>
            </a:rPr>
            <a:t>              Normal airways</a:t>
          </a:r>
          <a:endParaRPr lang="en-US" sz="1600" b="0" kern="1200" dirty="0">
            <a:latin typeface="Maiandra GD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rgbClr val="0070C0"/>
              </a:solidFill>
              <a:latin typeface="Maiandra GD" pitchFamily="34" charset="0"/>
            </a:rPr>
            <a:t>Advised </a:t>
          </a:r>
          <a:r>
            <a:rPr lang="en-US" sz="1600" b="0" kern="1200" dirty="0" err="1" smtClean="0">
              <a:solidFill>
                <a:srgbClr val="0070C0"/>
              </a:solidFill>
              <a:latin typeface="Maiandra GD" pitchFamily="34" charset="0"/>
            </a:rPr>
            <a:t>HRCT</a:t>
          </a:r>
          <a:r>
            <a:rPr lang="en-US" sz="1600" b="0" kern="1200" dirty="0" smtClean="0">
              <a:solidFill>
                <a:srgbClr val="0070C0"/>
              </a:solidFill>
              <a:latin typeface="Maiandra GD" pitchFamily="34" charset="0"/>
            </a:rPr>
            <a:t> scan Chest and Pulmonary Angiogram</a:t>
          </a:r>
          <a:endParaRPr lang="en-US" sz="1600" b="0" kern="1200" dirty="0">
            <a:solidFill>
              <a:srgbClr val="0070C0"/>
            </a:solidFill>
            <a:latin typeface="Maiandra GD" pitchFamily="34" charset="0"/>
          </a:endParaRPr>
        </a:p>
      </dsp:txBody>
      <dsp:txXfrm rot="5400000">
        <a:off x="3550217" y="933419"/>
        <a:ext cx="1170453" cy="5749911"/>
      </dsp:txXfrm>
    </dsp:sp>
  </dsp:spTree>
</dsp:drawing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F3C75-4086-468A-B577-8FCE08A59E7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440DB-F3ED-4740-A0F0-A7F5A3D1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69490B-E555-49D7-898B-9B4DA4BF08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9490B-E555-49D7-898B-9B4DA4BF08D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95600"/>
            <a:ext cx="73914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1"/>
            <a:ext cx="7391400" cy="7493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7DC214-0FF7-499D-9833-83A58859E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39504-3B18-4704-96C0-9C3C48B0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49" y="152400"/>
            <a:ext cx="1847851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1" y="152400"/>
            <a:ext cx="5391151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66B3A-897D-4126-A39B-BE19E1214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859F3-4A8E-4E4D-8EA3-E9C188714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44C36-70E5-4597-8C30-D6EC1D38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1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1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324AC-AED6-4C52-801F-7020E1D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E3490-D6BB-48B9-A190-2112CA6FE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3AE69-3391-4157-B7A9-C91A7F3B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D5CA9-4BC7-483E-9517-CEBF0031C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A5E48-EFA1-4E9B-A738-6852F4429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80B43-50ED-4E2F-A7F7-1FF220B9F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04FFB668-894C-404C-B892-F7E73B73E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6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966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CLASSIFICATION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Rhinological</a:t>
            </a:r>
            <a:r>
              <a:rPr lang="en-US" dirty="0" smtClean="0"/>
              <a:t> pain</a:t>
            </a:r>
          </a:p>
          <a:p>
            <a:pPr lvl="1"/>
            <a:r>
              <a:rPr lang="en-US" dirty="0" smtClean="0"/>
              <a:t>Sinusitis</a:t>
            </a:r>
          </a:p>
          <a:p>
            <a:pPr lvl="1"/>
            <a:r>
              <a:rPr lang="en-US" dirty="0" smtClean="0"/>
              <a:t>Post trauma or surgery</a:t>
            </a:r>
          </a:p>
          <a:p>
            <a:r>
              <a:rPr lang="en-US" dirty="0" smtClean="0"/>
              <a:t>Dental pain</a:t>
            </a:r>
          </a:p>
          <a:p>
            <a:pPr lvl="1"/>
            <a:r>
              <a:rPr lang="en-US" dirty="0" smtClean="0"/>
              <a:t>Painful teeth</a:t>
            </a:r>
          </a:p>
          <a:p>
            <a:pPr lvl="1"/>
            <a:r>
              <a:rPr lang="en-US" dirty="0" smtClean="0"/>
              <a:t>Phantom tooth pain</a:t>
            </a:r>
          </a:p>
          <a:p>
            <a:pPr lvl="1"/>
            <a:r>
              <a:rPr lang="en-US" dirty="0" smtClean="0"/>
              <a:t>TM joint dysfunction</a:t>
            </a:r>
          </a:p>
          <a:p>
            <a:pPr lvl="1"/>
            <a:r>
              <a:rPr lang="en-US" dirty="0" err="1" smtClean="0"/>
              <a:t>Myofascial</a:t>
            </a:r>
            <a:r>
              <a:rPr lang="en-US" dirty="0" smtClean="0"/>
              <a:t> pain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CLASSIFICATION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Vascular pain</a:t>
            </a:r>
          </a:p>
          <a:p>
            <a:pPr lvl="1"/>
            <a:r>
              <a:rPr lang="en-US" dirty="0" smtClean="0"/>
              <a:t>Migraine</a:t>
            </a:r>
          </a:p>
          <a:p>
            <a:pPr lvl="1"/>
            <a:r>
              <a:rPr lang="en-US" dirty="0" smtClean="0"/>
              <a:t>Cluster headache</a:t>
            </a:r>
          </a:p>
          <a:p>
            <a:pPr lvl="1"/>
            <a:r>
              <a:rPr lang="en-US" dirty="0" smtClean="0"/>
              <a:t>Paroxysmal </a:t>
            </a:r>
            <a:r>
              <a:rPr lang="en-US" dirty="0" err="1" smtClean="0"/>
              <a:t>hemicrania</a:t>
            </a:r>
            <a:endParaRPr lang="en-US" dirty="0" smtClean="0"/>
          </a:p>
          <a:p>
            <a:pPr lvl="1"/>
            <a:r>
              <a:rPr lang="en-US" dirty="0" smtClean="0"/>
              <a:t>Temporal </a:t>
            </a:r>
            <a:r>
              <a:rPr lang="en-US" dirty="0" err="1" smtClean="0"/>
              <a:t>arteritis</a:t>
            </a:r>
            <a:endParaRPr lang="en-US" dirty="0" smtClean="0"/>
          </a:p>
          <a:p>
            <a:pPr lvl="1"/>
            <a:r>
              <a:rPr lang="en-US" dirty="0" err="1" smtClean="0"/>
              <a:t>Sluder’s</a:t>
            </a:r>
            <a:r>
              <a:rPr lang="en-US" dirty="0" smtClean="0"/>
              <a:t> neuralgia</a:t>
            </a:r>
          </a:p>
          <a:p>
            <a:r>
              <a:rPr lang="en-US" dirty="0" smtClean="0"/>
              <a:t>Neuralgias</a:t>
            </a:r>
          </a:p>
          <a:p>
            <a:pPr lvl="1"/>
            <a:r>
              <a:rPr lang="en-US" dirty="0" smtClean="0"/>
              <a:t>Trigeminal neuralgia</a:t>
            </a:r>
          </a:p>
          <a:p>
            <a:pPr lvl="1"/>
            <a:r>
              <a:rPr lang="en-US" dirty="0" err="1" smtClean="0"/>
              <a:t>Glossopharyngeal</a:t>
            </a:r>
            <a:r>
              <a:rPr lang="en-US" dirty="0" smtClean="0"/>
              <a:t> neuralgia</a:t>
            </a:r>
          </a:p>
          <a:p>
            <a:pPr lvl="1"/>
            <a:r>
              <a:rPr lang="en-US" dirty="0" err="1" smtClean="0"/>
              <a:t>Postherpetic</a:t>
            </a:r>
            <a:r>
              <a:rPr lang="en-US" dirty="0" smtClean="0"/>
              <a:t> neuralgia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CLASSIFICATION 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</a:t>
            </a:r>
          </a:p>
          <a:p>
            <a:pPr lvl="1"/>
            <a:r>
              <a:rPr lang="en-US" dirty="0" smtClean="0"/>
              <a:t>Pain caused by </a:t>
            </a:r>
            <a:r>
              <a:rPr lang="en-US" dirty="0" err="1" smtClean="0"/>
              <a:t>tumours</a:t>
            </a:r>
            <a:endParaRPr lang="en-US" dirty="0" smtClean="0"/>
          </a:p>
          <a:p>
            <a:pPr lvl="1"/>
            <a:r>
              <a:rPr lang="en-US" dirty="0" smtClean="0"/>
              <a:t>Tension type headache</a:t>
            </a:r>
          </a:p>
          <a:p>
            <a:pPr lvl="1"/>
            <a:r>
              <a:rPr lang="en-US" dirty="0" err="1" smtClean="0"/>
              <a:t>Midfacial</a:t>
            </a:r>
            <a:r>
              <a:rPr lang="en-US" dirty="0" smtClean="0"/>
              <a:t> segmental pain</a:t>
            </a:r>
          </a:p>
          <a:p>
            <a:pPr lvl="1"/>
            <a:r>
              <a:rPr lang="en-US" dirty="0" smtClean="0"/>
              <a:t>Atypical facial pain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HISTORY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the pain and does it radiate?</a:t>
            </a:r>
          </a:p>
          <a:p>
            <a:r>
              <a:rPr lang="en-US" dirty="0" smtClean="0"/>
              <a:t>Is the pain continuous or intermittent?</a:t>
            </a:r>
          </a:p>
          <a:p>
            <a:r>
              <a:rPr lang="en-US" dirty="0" smtClean="0"/>
              <a:t>Character of the pain?</a:t>
            </a:r>
          </a:p>
          <a:p>
            <a:r>
              <a:rPr lang="en-US" dirty="0" smtClean="0"/>
              <a:t>Precipitating factors?</a:t>
            </a:r>
          </a:p>
          <a:p>
            <a:r>
              <a:rPr lang="en-US" dirty="0" smtClean="0"/>
              <a:t>Relieving factors?</a:t>
            </a:r>
          </a:p>
          <a:p>
            <a:r>
              <a:rPr lang="en-US" dirty="0" smtClean="0"/>
              <a:t>Effect on daily life?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PAST MEDICAL HISTORY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injuries, infections, surgeries?</a:t>
            </a:r>
          </a:p>
          <a:p>
            <a:r>
              <a:rPr lang="en-US" dirty="0" smtClean="0"/>
              <a:t>Psychiatric illness?</a:t>
            </a:r>
          </a:p>
          <a:p>
            <a:r>
              <a:rPr lang="en-US" dirty="0" smtClean="0"/>
              <a:t>Alcohol, tobacco use?</a:t>
            </a:r>
          </a:p>
          <a:p>
            <a:r>
              <a:rPr lang="en-US" dirty="0" smtClean="0"/>
              <a:t>Medications? </a:t>
            </a:r>
          </a:p>
          <a:p>
            <a:pPr lvl="1"/>
            <a:r>
              <a:rPr lang="en-US" dirty="0" smtClean="0"/>
              <a:t>Oral contraceptives</a:t>
            </a:r>
          </a:p>
          <a:p>
            <a:pPr lvl="1"/>
            <a:r>
              <a:rPr lang="en-US" dirty="0" smtClean="0"/>
              <a:t>Antihypertensive</a:t>
            </a:r>
          </a:p>
          <a:p>
            <a:pPr lvl="1"/>
            <a:r>
              <a:rPr lang="en-US" dirty="0" smtClean="0"/>
              <a:t>Herbal medications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EXAMINATION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physical examination</a:t>
            </a:r>
          </a:p>
          <a:p>
            <a:r>
              <a:rPr lang="en-US" dirty="0" smtClean="0"/>
              <a:t>Complete head and neck examination</a:t>
            </a:r>
          </a:p>
          <a:p>
            <a:pPr lvl="1"/>
            <a:r>
              <a:rPr lang="en-US" dirty="0" smtClean="0"/>
              <a:t>TMJ &amp; muscles of mastication</a:t>
            </a:r>
          </a:p>
          <a:p>
            <a:pPr lvl="1"/>
            <a:r>
              <a:rPr lang="en-US" dirty="0" smtClean="0"/>
              <a:t>Trigger points</a:t>
            </a:r>
          </a:p>
          <a:p>
            <a:r>
              <a:rPr lang="en-US" dirty="0" smtClean="0"/>
              <a:t>Neurological examination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SINUSITIS 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6705600" cy="4724400"/>
          </a:xfrm>
        </p:spPr>
        <p:txBody>
          <a:bodyPr/>
          <a:lstStyle/>
          <a:p>
            <a:r>
              <a:rPr lang="en-US" dirty="0" smtClean="0"/>
              <a:t>In acute sinusitis there is nasal obstruction, </a:t>
            </a:r>
            <a:r>
              <a:rPr lang="en-US" dirty="0" err="1" smtClean="0"/>
              <a:t>rhinorrhoea</a:t>
            </a:r>
            <a:r>
              <a:rPr lang="en-US" dirty="0" smtClean="0"/>
              <a:t>, facial pain in association with URTI</a:t>
            </a:r>
          </a:p>
          <a:p>
            <a:endParaRPr lang="en-US" dirty="0" smtClean="0"/>
          </a:p>
          <a:p>
            <a:r>
              <a:rPr lang="en-US" dirty="0" smtClean="0"/>
              <a:t>Chronic sinusitis often painless except during acute exacerbations</a:t>
            </a:r>
          </a:p>
          <a:p>
            <a:endParaRPr lang="en-US" dirty="0" smtClean="0"/>
          </a:p>
          <a:p>
            <a:r>
              <a:rPr lang="en-US" dirty="0" smtClean="0"/>
              <a:t>Pain often unilateral and dull and increases in intensity on bending forward</a:t>
            </a:r>
            <a:endParaRPr lang="en-US" dirty="0"/>
          </a:p>
        </p:txBody>
      </p:sp>
      <p:pic>
        <p:nvPicPr>
          <p:cNvPr id="197634" name="Picture 2" descr="http://www.allergypartners.com/chapelhill/Conditions%20Images/sinusiti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590800"/>
            <a:ext cx="2438400" cy="4267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PAINFUL TEETH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4495800" cy="4724400"/>
          </a:xfrm>
        </p:spPr>
        <p:txBody>
          <a:bodyPr/>
          <a:lstStyle/>
          <a:p>
            <a:r>
              <a:rPr lang="en-US" dirty="0" smtClean="0"/>
              <a:t>Offending tooth is painful to percussion</a:t>
            </a:r>
          </a:p>
          <a:p>
            <a:endParaRPr lang="en-US" dirty="0" smtClean="0"/>
          </a:p>
          <a:p>
            <a:r>
              <a:rPr lang="en-US" dirty="0" smtClean="0"/>
              <a:t>Can radiate to surrounding structures and opposite jaw</a:t>
            </a:r>
          </a:p>
          <a:p>
            <a:endParaRPr lang="en-US" dirty="0"/>
          </a:p>
        </p:txBody>
      </p:sp>
      <p:pic>
        <p:nvPicPr>
          <p:cNvPr id="210946" name="Picture 2" descr="http://www.curetoothdecay.com/Cure_Tooth_Decay_img/tooth_ach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3190874"/>
            <a:ext cx="4762500" cy="3667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TMJ DYSFUNCTION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localized to the joint or extend over the </a:t>
            </a:r>
            <a:r>
              <a:rPr lang="en-US" dirty="0" err="1" smtClean="0"/>
              <a:t>periauricular</a:t>
            </a:r>
            <a:r>
              <a:rPr lang="en-US" dirty="0" smtClean="0"/>
              <a:t> area extending to the </a:t>
            </a:r>
            <a:r>
              <a:rPr lang="en-US" dirty="0" err="1" smtClean="0"/>
              <a:t>temporoparietal</a:t>
            </a:r>
            <a:r>
              <a:rPr lang="en-US" dirty="0" smtClean="0"/>
              <a:t> and cervical regions</a:t>
            </a:r>
          </a:p>
          <a:p>
            <a:r>
              <a:rPr lang="en-US" dirty="0" smtClean="0"/>
              <a:t>May present with deep </a:t>
            </a:r>
            <a:r>
              <a:rPr lang="en-US" dirty="0" err="1" smtClean="0"/>
              <a:t>otalgia</a:t>
            </a:r>
            <a:endParaRPr lang="en-US" dirty="0" smtClean="0"/>
          </a:p>
          <a:p>
            <a:r>
              <a:rPr lang="en-US" dirty="0" smtClean="0"/>
              <a:t>Chewing exacerbates pain</a:t>
            </a:r>
          </a:p>
          <a:p>
            <a:r>
              <a:rPr lang="en-US" dirty="0" smtClean="0"/>
              <a:t>TMJ and surrounding muscles may be tender on direct palpation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MYOFASCIAL PAIN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times more common in post menopausal women and strong association with stress</a:t>
            </a:r>
          </a:p>
          <a:p>
            <a:r>
              <a:rPr lang="en-US" dirty="0" smtClean="0"/>
              <a:t>Poorly defined aching in the neck, jaw and ear</a:t>
            </a:r>
          </a:p>
          <a:p>
            <a:r>
              <a:rPr lang="en-US" dirty="0" smtClean="0"/>
              <a:t>Tender points in the </a:t>
            </a:r>
            <a:r>
              <a:rPr lang="en-US" dirty="0" err="1" smtClean="0"/>
              <a:t>sternocleidomastoid</a:t>
            </a:r>
            <a:r>
              <a:rPr lang="en-US" dirty="0" smtClean="0"/>
              <a:t> and </a:t>
            </a:r>
            <a:r>
              <a:rPr lang="en-US" dirty="0" err="1" smtClean="0"/>
              <a:t>trapezius</a:t>
            </a:r>
            <a:r>
              <a:rPr lang="en-US" dirty="0" smtClean="0"/>
              <a:t> muscles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391400" cy="9144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FACIAL PAIN AND HEADACHE</a:t>
            </a:r>
            <a:endParaRPr lang="en-US" sz="40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153602" name="Picture 2" descr="http://3.bp.blogspot.com/-6Ky9PYOTYqU/TZhm5cPYv4I/AAAAAAAACmc/DOMRAsa4_9Q/s1600/headach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76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</a:rPr>
              <a:t>MIGRAINE 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391400" cy="4724400"/>
          </a:xfrm>
        </p:spPr>
        <p:txBody>
          <a:bodyPr/>
          <a:lstStyle/>
          <a:p>
            <a:r>
              <a:rPr lang="en-US" dirty="0" smtClean="0"/>
              <a:t>Aura precedes onset of headache</a:t>
            </a:r>
          </a:p>
          <a:p>
            <a:pPr lvl="1"/>
            <a:r>
              <a:rPr lang="en-US" dirty="0" smtClean="0"/>
              <a:t>Visual disturbances</a:t>
            </a:r>
          </a:p>
          <a:p>
            <a:pPr lvl="1"/>
            <a:r>
              <a:rPr lang="en-US" dirty="0" smtClean="0"/>
              <a:t>Unusual tastes and aromas</a:t>
            </a:r>
          </a:p>
          <a:p>
            <a:r>
              <a:rPr lang="en-US" dirty="0" smtClean="0"/>
              <a:t>Throbbing unilateral pain</a:t>
            </a:r>
          </a:p>
          <a:p>
            <a:r>
              <a:rPr lang="en-US" dirty="0" smtClean="0"/>
              <a:t>Can last </a:t>
            </a:r>
            <a:r>
              <a:rPr lang="en-US" dirty="0" err="1" smtClean="0"/>
              <a:t>upto</a:t>
            </a:r>
            <a:r>
              <a:rPr lang="en-US" dirty="0" smtClean="0"/>
              <a:t> 72 hours</a:t>
            </a:r>
          </a:p>
          <a:p>
            <a:r>
              <a:rPr lang="en-US" dirty="0" smtClean="0"/>
              <a:t>Trigger factors</a:t>
            </a:r>
          </a:p>
          <a:p>
            <a:pPr lvl="1"/>
            <a:r>
              <a:rPr lang="en-US" dirty="0" smtClean="0"/>
              <a:t>Various foods</a:t>
            </a:r>
          </a:p>
          <a:p>
            <a:pPr lvl="1"/>
            <a:r>
              <a:rPr lang="en-US" dirty="0" smtClean="0"/>
              <a:t>Sleep disturbance </a:t>
            </a:r>
          </a:p>
          <a:p>
            <a:pPr lvl="1"/>
            <a:r>
              <a:rPr lang="en-US" dirty="0" smtClean="0"/>
              <a:t>Withdrawal of stress</a:t>
            </a:r>
          </a:p>
          <a:p>
            <a:pPr lvl="1"/>
            <a:r>
              <a:rPr lang="en-US" dirty="0" smtClean="0"/>
              <a:t>(Saturday morning headaches)</a:t>
            </a:r>
            <a:endParaRPr lang="en-US" dirty="0"/>
          </a:p>
        </p:txBody>
      </p:sp>
      <p:pic>
        <p:nvPicPr>
          <p:cNvPr id="207874" name="Picture 2" descr="http://www.whitetigernaturalmedicine.com/wp-content/uploads/2011/04/migra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352924"/>
            <a:ext cx="2495550" cy="2505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CLUSTER HEADACHE 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791200" cy="4724400"/>
          </a:xfrm>
        </p:spPr>
        <p:txBody>
          <a:bodyPr/>
          <a:lstStyle/>
          <a:p>
            <a:r>
              <a:rPr lang="en-US" sz="2400" dirty="0" smtClean="0"/>
              <a:t>Typically affects men 30-50 yrs old</a:t>
            </a:r>
          </a:p>
          <a:p>
            <a:r>
              <a:rPr lang="en-US" sz="2400" dirty="0" smtClean="0"/>
              <a:t>Pain is commonly frontal, </a:t>
            </a:r>
            <a:r>
              <a:rPr lang="en-US" sz="2400" dirty="0" err="1" smtClean="0"/>
              <a:t>temporal,extends</a:t>
            </a:r>
            <a:r>
              <a:rPr lang="en-US" sz="2400" dirty="0" smtClean="0"/>
              <a:t> over the </a:t>
            </a:r>
            <a:r>
              <a:rPr lang="en-US" sz="2400" dirty="0" err="1" smtClean="0"/>
              <a:t>cheeck</a:t>
            </a:r>
            <a:r>
              <a:rPr lang="en-US" sz="2400" dirty="0" smtClean="0"/>
              <a:t> or even into the teeth</a:t>
            </a:r>
          </a:p>
          <a:p>
            <a:r>
              <a:rPr lang="en-US" sz="2400" dirty="0" smtClean="0"/>
              <a:t>There may be </a:t>
            </a:r>
            <a:r>
              <a:rPr lang="en-US" sz="2400" dirty="0" err="1" smtClean="0"/>
              <a:t>lacrimation</a:t>
            </a:r>
            <a:r>
              <a:rPr lang="en-US" sz="2400" dirty="0" smtClean="0"/>
              <a:t>, </a:t>
            </a:r>
            <a:r>
              <a:rPr lang="en-US" sz="2400" dirty="0" err="1" smtClean="0"/>
              <a:t>rhinorrhoea</a:t>
            </a:r>
            <a:r>
              <a:rPr lang="en-US" sz="2400" dirty="0" smtClean="0"/>
              <a:t> and nasal obstruction</a:t>
            </a:r>
          </a:p>
          <a:p>
            <a:r>
              <a:rPr lang="en-US" sz="2400" dirty="0" smtClean="0"/>
              <a:t>Distressing throbbing pain that wakes patient up</a:t>
            </a:r>
          </a:p>
          <a:p>
            <a:r>
              <a:rPr lang="en-US" sz="2400" dirty="0" smtClean="0"/>
              <a:t>Feel like banging their head against a wall</a:t>
            </a:r>
          </a:p>
          <a:p>
            <a:r>
              <a:rPr lang="en-US" sz="2400" dirty="0" smtClean="0"/>
              <a:t>Lasts for 15 </a:t>
            </a:r>
            <a:r>
              <a:rPr lang="en-US" sz="2400" dirty="0" err="1" smtClean="0"/>
              <a:t>mins</a:t>
            </a:r>
            <a:r>
              <a:rPr lang="en-US" sz="2400" dirty="0" smtClean="0"/>
              <a:t> to 3 hours</a:t>
            </a:r>
            <a:endParaRPr lang="en-US" sz="2400" dirty="0"/>
          </a:p>
        </p:txBody>
      </p:sp>
      <p:pic>
        <p:nvPicPr>
          <p:cNvPr id="223234" name="Picture 2" descr="http://drugline.org/img/ail/312_314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371601"/>
            <a:ext cx="30480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SLUDER’S NEURALGIA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Vascular origin</a:t>
            </a:r>
          </a:p>
          <a:p>
            <a:r>
              <a:rPr lang="en-US" dirty="0" smtClean="0"/>
              <a:t>A collective group of neuralgic, </a:t>
            </a:r>
            <a:r>
              <a:rPr lang="en-US" dirty="0" err="1" smtClean="0"/>
              <a:t>motor,sensory</a:t>
            </a:r>
            <a:r>
              <a:rPr lang="en-US" dirty="0" smtClean="0"/>
              <a:t> and gustatory symptoms and signs including facial pain</a:t>
            </a:r>
          </a:p>
          <a:p>
            <a:r>
              <a:rPr lang="en-US" dirty="0" smtClean="0"/>
              <a:t>Caused by inflammation of </a:t>
            </a:r>
            <a:r>
              <a:rPr lang="en-US" dirty="0" err="1" smtClean="0"/>
              <a:t>sphenopalatine</a:t>
            </a:r>
            <a:r>
              <a:rPr lang="en-US" dirty="0" smtClean="0"/>
              <a:t> ganglion and mucosal contact with the lateral nasal wall causing facial pain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Trigeminal neuralgia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Paroxysms of severe </a:t>
            </a:r>
            <a:r>
              <a:rPr lang="en-US" dirty="0" err="1" smtClean="0"/>
              <a:t>lancinating</a:t>
            </a:r>
            <a:r>
              <a:rPr lang="en-US" dirty="0" smtClean="0"/>
              <a:t> pain induced by a specific trigger point</a:t>
            </a:r>
          </a:p>
          <a:p>
            <a:r>
              <a:rPr lang="en-US" dirty="0" smtClean="0"/>
              <a:t>In more than one third pain arises in both the maxillary and </a:t>
            </a:r>
            <a:r>
              <a:rPr lang="en-US" dirty="0" err="1" smtClean="0"/>
              <a:t>mandibular</a:t>
            </a:r>
            <a:r>
              <a:rPr lang="en-US" dirty="0" smtClean="0"/>
              <a:t> divisions</a:t>
            </a:r>
          </a:p>
          <a:p>
            <a:r>
              <a:rPr lang="en-US" dirty="0" smtClean="0"/>
              <a:t>One fifth is confined to the maxillary division</a:t>
            </a:r>
          </a:p>
          <a:p>
            <a:r>
              <a:rPr lang="en-US" dirty="0" smtClean="0"/>
              <a:t>In small number ophthalmic division affected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TRIGEMINAL NEURALGIA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trigger points are lips and </a:t>
            </a:r>
            <a:r>
              <a:rPr lang="en-US" dirty="0" err="1" smtClean="0"/>
              <a:t>nasolabial</a:t>
            </a:r>
            <a:r>
              <a:rPr lang="en-US" dirty="0" smtClean="0"/>
              <a:t> folds</a:t>
            </a:r>
          </a:p>
          <a:p>
            <a:r>
              <a:rPr lang="en-US" dirty="0" smtClean="0"/>
              <a:t>May also be triggered by touching the </a:t>
            </a:r>
            <a:r>
              <a:rPr lang="en-US" dirty="0" err="1" smtClean="0"/>
              <a:t>gingivae</a:t>
            </a:r>
            <a:endParaRPr lang="en-US" dirty="0" smtClean="0"/>
          </a:p>
          <a:p>
            <a:r>
              <a:rPr lang="en-US" dirty="0" smtClean="0"/>
              <a:t>Flush over the face</a:t>
            </a:r>
          </a:p>
          <a:p>
            <a:r>
              <a:rPr lang="en-US" dirty="0" smtClean="0"/>
              <a:t>Remissions are common</a:t>
            </a:r>
          </a:p>
          <a:p>
            <a:endParaRPr lang="en-US" dirty="0"/>
          </a:p>
        </p:txBody>
      </p:sp>
      <p:pic>
        <p:nvPicPr>
          <p:cNvPr id="220162" name="Picture 2" descr="http://www.lowback-pain.com/_borders/left.h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625273"/>
            <a:ext cx="3048000" cy="3232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TENSION TYPE HEADACHE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391400" cy="4724400"/>
          </a:xfrm>
        </p:spPr>
        <p:txBody>
          <a:bodyPr/>
          <a:lstStyle/>
          <a:p>
            <a:r>
              <a:rPr lang="en-US" dirty="0" smtClean="0"/>
              <a:t>Feeling of </a:t>
            </a:r>
            <a:r>
              <a:rPr lang="en-US" dirty="0" err="1" smtClean="0"/>
              <a:t>thightness</a:t>
            </a:r>
            <a:r>
              <a:rPr lang="en-US" dirty="0" smtClean="0"/>
              <a:t>, pressure or constriction which varies in intensity, frequency and duration</a:t>
            </a:r>
          </a:p>
          <a:p>
            <a:r>
              <a:rPr lang="en-US" dirty="0" smtClean="0"/>
              <a:t>May be at </a:t>
            </a:r>
            <a:r>
              <a:rPr lang="en-US" dirty="0" err="1" smtClean="0"/>
              <a:t>vertex,eyes</a:t>
            </a:r>
            <a:r>
              <a:rPr lang="en-US" dirty="0" smtClean="0"/>
              <a:t> or temple and often an occipital component</a:t>
            </a:r>
          </a:p>
          <a:p>
            <a:r>
              <a:rPr lang="en-US" dirty="0" smtClean="0"/>
              <a:t>Usually present on waking</a:t>
            </a:r>
          </a:p>
          <a:p>
            <a:r>
              <a:rPr lang="en-US" dirty="0" smtClean="0"/>
              <a:t>Does not worsen with routine physical activity</a:t>
            </a:r>
          </a:p>
          <a:p>
            <a:r>
              <a:rPr lang="en-US" dirty="0" smtClean="0"/>
              <a:t>Rarely interferes with patient getting to sleep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MIDFACIAL SEGMENT PAIN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391400" cy="4724400"/>
          </a:xfrm>
        </p:spPr>
        <p:txBody>
          <a:bodyPr/>
          <a:lstStyle/>
          <a:p>
            <a:r>
              <a:rPr lang="en-US" dirty="0" smtClean="0"/>
              <a:t>Similar to tension type headache except that symmetrical facial pain involves the </a:t>
            </a:r>
            <a:r>
              <a:rPr lang="en-US" dirty="0" err="1" smtClean="0"/>
              <a:t>midface</a:t>
            </a:r>
            <a:r>
              <a:rPr lang="en-US" dirty="0" smtClean="0"/>
              <a:t> and retro-orbital region</a:t>
            </a:r>
          </a:p>
          <a:p>
            <a:r>
              <a:rPr lang="en-US" dirty="0" err="1" smtClean="0"/>
              <a:t>Hyperaesthesia</a:t>
            </a:r>
            <a:r>
              <a:rPr lang="en-US" dirty="0" smtClean="0"/>
              <a:t> of the skin and soft tissues in the area affected</a:t>
            </a:r>
          </a:p>
          <a:p>
            <a:endParaRPr lang="en-US" dirty="0" smtClean="0"/>
          </a:p>
          <a:p>
            <a:r>
              <a:rPr lang="en-US" dirty="0" smtClean="0"/>
              <a:t>Pain lasts for hours on daily basis</a:t>
            </a:r>
          </a:p>
          <a:p>
            <a:r>
              <a:rPr lang="en-US" dirty="0" smtClean="0"/>
              <a:t>Pain reduces in stress free environment (weekends)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ATYPICAL FACIAL PAIN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391400" cy="4724400"/>
          </a:xfrm>
        </p:spPr>
        <p:txBody>
          <a:bodyPr/>
          <a:lstStyle/>
          <a:p>
            <a:r>
              <a:rPr lang="en-US" dirty="0" smtClean="0"/>
              <a:t>Diagnosis of exclusion</a:t>
            </a:r>
          </a:p>
          <a:p>
            <a:r>
              <a:rPr lang="en-US" dirty="0" smtClean="0"/>
              <a:t>History often vague and inconsistent</a:t>
            </a:r>
          </a:p>
          <a:p>
            <a:r>
              <a:rPr lang="en-US" dirty="0" smtClean="0"/>
              <a:t>Pain moves from one part of face to other between different consultations</a:t>
            </a:r>
          </a:p>
          <a:p>
            <a:r>
              <a:rPr lang="en-US" dirty="0" smtClean="0"/>
              <a:t>Feeling of “Mucus moving” in the sinuses</a:t>
            </a:r>
          </a:p>
          <a:p>
            <a:r>
              <a:rPr lang="en-US" dirty="0" smtClean="0"/>
              <a:t>Patients have completely fixed ideas about their condition</a:t>
            </a:r>
          </a:p>
          <a:p>
            <a:r>
              <a:rPr lang="en-US" dirty="0" smtClean="0"/>
              <a:t>History of depression and significant psychological disturbance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SUMMARY 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391400" cy="4724400"/>
          </a:xfrm>
        </p:spPr>
        <p:txBody>
          <a:bodyPr/>
          <a:lstStyle/>
          <a:p>
            <a:r>
              <a:rPr lang="en-US" sz="2800" dirty="0" smtClean="0"/>
              <a:t>History taking key to accurate diagnosis</a:t>
            </a:r>
          </a:p>
          <a:p>
            <a:endParaRPr lang="en-US" sz="2800" dirty="0" smtClean="0"/>
          </a:p>
          <a:p>
            <a:r>
              <a:rPr lang="en-US" sz="2800" dirty="0" smtClean="0"/>
              <a:t>Sinusitis is a rare cause of chronic facial pain and most patients with facial pain do not warrant surgery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Sinogenic</a:t>
            </a:r>
            <a:r>
              <a:rPr lang="en-US" sz="2800" dirty="0" smtClean="0"/>
              <a:t> pain is intermittent and associated with </a:t>
            </a:r>
            <a:r>
              <a:rPr lang="en-US" sz="2800" dirty="0" err="1" smtClean="0"/>
              <a:t>rhinological</a:t>
            </a:r>
            <a:r>
              <a:rPr lang="en-US" sz="2800" dirty="0" smtClean="0"/>
              <a:t> symptoms</a:t>
            </a:r>
          </a:p>
          <a:p>
            <a:endParaRPr lang="en-US" sz="2800" dirty="0" smtClean="0"/>
          </a:p>
          <a:p>
            <a:r>
              <a:rPr lang="en-US" sz="2800" dirty="0" smtClean="0"/>
              <a:t>Sinus mucosal thickening on a CT scan does not indicate that pain is </a:t>
            </a:r>
            <a:r>
              <a:rPr lang="en-US" sz="2800" dirty="0" err="1" smtClean="0"/>
              <a:t>sinogenic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SUMMARY 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Vascular pain such as migraine and cluster headaches can cause </a:t>
            </a:r>
            <a:r>
              <a:rPr lang="en-US" dirty="0" err="1" smtClean="0"/>
              <a:t>rhinorrhoea</a:t>
            </a:r>
            <a:r>
              <a:rPr lang="en-US" dirty="0" smtClean="0"/>
              <a:t> and nasal congestion</a:t>
            </a:r>
          </a:p>
          <a:p>
            <a:endParaRPr lang="en-US" dirty="0" smtClean="0"/>
          </a:p>
          <a:p>
            <a:r>
              <a:rPr lang="en-US" dirty="0" smtClean="0"/>
              <a:t>Many patients with chronic facial pain benefit from the appropriate ‘neurological’  medication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INTRODUCTION </a:t>
            </a:r>
            <a:endParaRPr lang="en-US" sz="3600" u="sng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with facial pain are frequently referred to ENT</a:t>
            </a:r>
          </a:p>
          <a:p>
            <a:endParaRPr lang="en-US" dirty="0" smtClean="0"/>
          </a:p>
          <a:p>
            <a:r>
              <a:rPr lang="en-US" dirty="0" smtClean="0"/>
              <a:t>Most have initial diagnosis of sinusitis</a:t>
            </a:r>
          </a:p>
          <a:p>
            <a:endParaRPr lang="en-US" dirty="0" smtClean="0"/>
          </a:p>
          <a:p>
            <a:r>
              <a:rPr lang="en-US" dirty="0" smtClean="0"/>
              <a:t>In reality few have </a:t>
            </a:r>
            <a:r>
              <a:rPr lang="en-US" dirty="0" err="1" smtClean="0"/>
              <a:t>sinogenic</a:t>
            </a:r>
            <a:r>
              <a:rPr lang="en-US" dirty="0" smtClean="0"/>
              <a:t> 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657600"/>
            <a:ext cx="7391400" cy="1066800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</a:rPr>
              <a:t>THANK YOU </a:t>
            </a:r>
            <a:endParaRPr lang="en-US" sz="7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iu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057400" y="19812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solidFill>
                <a:schemeClr val="accent1">
                  <a:lumMod val="1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en-US" sz="4800" b="1" spc="3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Questions??</a:t>
            </a:r>
            <a:endParaRPr lang="en-US" sz="4800" b="1" spc="3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1066800"/>
          </a:xfrm>
        </p:spPr>
        <p:txBody>
          <a:bodyPr/>
          <a:lstStyle/>
          <a:p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SINONASAL INNERVATION</a:t>
            </a:r>
            <a:endParaRPr lang="en-US" sz="3600" u="sng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Sinonasal</a:t>
            </a:r>
            <a:r>
              <a:rPr lang="en-US" dirty="0" smtClean="0"/>
              <a:t> mucosa innervated by ophthalmic and maxillary division of trigeminal nerve</a:t>
            </a:r>
          </a:p>
          <a:p>
            <a:r>
              <a:rPr lang="en-US" dirty="0" smtClean="0"/>
              <a:t>Minor contribution by greater superficial </a:t>
            </a:r>
            <a:r>
              <a:rPr lang="en-US" dirty="0" err="1" smtClean="0"/>
              <a:t>petrosal</a:t>
            </a:r>
            <a:r>
              <a:rPr lang="en-US" dirty="0" smtClean="0"/>
              <a:t> branch of facial nerve</a:t>
            </a:r>
          </a:p>
          <a:p>
            <a:r>
              <a:rPr lang="en-US" dirty="0" err="1" smtClean="0"/>
              <a:t>Ostiomeatal</a:t>
            </a:r>
            <a:r>
              <a:rPr lang="en-US" dirty="0" smtClean="0"/>
              <a:t> complex &gt; </a:t>
            </a:r>
            <a:r>
              <a:rPr lang="en-US" dirty="0" err="1" smtClean="0"/>
              <a:t>turbinates</a:t>
            </a:r>
            <a:r>
              <a:rPr lang="en-US" dirty="0" smtClean="0"/>
              <a:t> &gt; septum &gt; sinus </a:t>
            </a:r>
            <a:r>
              <a:rPr lang="en-US" dirty="0" smtClean="0"/>
              <a:t>mucosa (order of sensitivity to pain)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391400" cy="1066800"/>
          </a:xfrm>
        </p:spPr>
        <p:txBody>
          <a:bodyPr/>
          <a:lstStyle/>
          <a:p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FRONTAL SINUS</a:t>
            </a:r>
            <a:endParaRPr lang="en-US" sz="3600" b="1" u="sng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153400" cy="38862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905000"/>
            <a:ext cx="381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latin typeface="+mn-lt"/>
              </a:rPr>
              <a:t>Ophthalmic branch of trigeminal nerve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 Pain referred to forehead and anterior cranial </a:t>
            </a:r>
            <a:r>
              <a:rPr lang="en-US" sz="3200" dirty="0" err="1" smtClean="0">
                <a:latin typeface="+mn-lt"/>
              </a:rPr>
              <a:t>fossa</a:t>
            </a:r>
            <a:endParaRPr lang="en-US" sz="3200" dirty="0">
              <a:latin typeface="+mn-lt"/>
            </a:endParaRPr>
          </a:p>
        </p:txBody>
      </p:sp>
      <p:pic>
        <p:nvPicPr>
          <p:cNvPr id="148481" name="Picture 1" descr="frontalp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1" y="1447800"/>
            <a:ext cx="434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ANTERIOR ETHMOIDAL SINUS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572000" cy="4724400"/>
          </a:xfrm>
        </p:spPr>
        <p:txBody>
          <a:bodyPr/>
          <a:lstStyle/>
          <a:p>
            <a:r>
              <a:rPr lang="en-US" dirty="0" smtClean="0"/>
              <a:t>Innervated by </a:t>
            </a:r>
            <a:r>
              <a:rPr lang="en-US" dirty="0" err="1" smtClean="0"/>
              <a:t>ophtalmic</a:t>
            </a:r>
            <a:r>
              <a:rPr lang="en-US" dirty="0" smtClean="0"/>
              <a:t> division of trigeminal via anterior </a:t>
            </a:r>
            <a:r>
              <a:rPr lang="en-US" dirty="0" err="1" smtClean="0"/>
              <a:t>ethmoidal</a:t>
            </a:r>
            <a:r>
              <a:rPr lang="en-US" dirty="0" smtClean="0"/>
              <a:t> nerve (an offshoot of </a:t>
            </a:r>
            <a:r>
              <a:rPr lang="en-US" dirty="0" err="1" smtClean="0"/>
              <a:t>nasociliary</a:t>
            </a:r>
            <a:r>
              <a:rPr lang="en-US" dirty="0" smtClean="0"/>
              <a:t> nerve)</a:t>
            </a:r>
          </a:p>
          <a:p>
            <a:endParaRPr lang="en-US" dirty="0"/>
          </a:p>
        </p:txBody>
      </p:sp>
      <p:pic>
        <p:nvPicPr>
          <p:cNvPr id="194563" name="Picture 3" descr="ethmoidp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5713" y="1447801"/>
            <a:ext cx="407828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POSTERIOR ETHMOIDAL AND SPHENOID SINUS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648200" cy="4724400"/>
          </a:xfrm>
        </p:spPr>
        <p:txBody>
          <a:bodyPr/>
          <a:lstStyle/>
          <a:p>
            <a:r>
              <a:rPr lang="en-US" dirty="0" smtClean="0"/>
              <a:t>Maxillary division of trigeminal nerve through posterior </a:t>
            </a:r>
            <a:r>
              <a:rPr lang="en-US" dirty="0" err="1" smtClean="0"/>
              <a:t>ethmoidal</a:t>
            </a:r>
            <a:r>
              <a:rPr lang="en-US" dirty="0" smtClean="0"/>
              <a:t> nerve</a:t>
            </a:r>
          </a:p>
          <a:p>
            <a:r>
              <a:rPr lang="en-US" dirty="0" smtClean="0"/>
              <a:t>Ophthalmic division of trigeminal nerve</a:t>
            </a:r>
          </a:p>
          <a:p>
            <a:r>
              <a:rPr lang="en-US" dirty="0" smtClean="0"/>
              <a:t>Greater superficial </a:t>
            </a:r>
            <a:r>
              <a:rPr lang="en-US" dirty="0" err="1" smtClean="0"/>
              <a:t>petrosal</a:t>
            </a:r>
            <a:r>
              <a:rPr lang="en-US" dirty="0" smtClean="0"/>
              <a:t> nerve</a:t>
            </a:r>
            <a:endParaRPr lang="en-US" dirty="0"/>
          </a:p>
        </p:txBody>
      </p:sp>
      <p:pic>
        <p:nvPicPr>
          <p:cNvPr id="195586" name="Picture 2" descr="sphenoidp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5713" y="1447800"/>
            <a:ext cx="407828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MAXILLARY SINUS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4953000" cy="4724400"/>
          </a:xfrm>
        </p:spPr>
        <p:txBody>
          <a:bodyPr/>
          <a:lstStyle/>
          <a:p>
            <a:r>
              <a:rPr lang="en-US" dirty="0" smtClean="0"/>
              <a:t>Maxillary division of trigeminal nerve</a:t>
            </a:r>
          </a:p>
          <a:p>
            <a:pPr lvl="1"/>
            <a:r>
              <a:rPr lang="en-US" dirty="0" smtClean="0"/>
              <a:t>Posterior superior alveolar nerve</a:t>
            </a:r>
          </a:p>
          <a:p>
            <a:pPr lvl="1"/>
            <a:r>
              <a:rPr lang="en-US" dirty="0" err="1" smtClean="0"/>
              <a:t>Infraorbital</a:t>
            </a:r>
            <a:endParaRPr lang="en-US" dirty="0" smtClean="0"/>
          </a:p>
          <a:p>
            <a:pPr lvl="1"/>
            <a:r>
              <a:rPr lang="en-US" dirty="0" smtClean="0"/>
              <a:t>Anterior superior alveolar</a:t>
            </a:r>
            <a:endParaRPr lang="en-US" dirty="0"/>
          </a:p>
        </p:txBody>
      </p:sp>
      <p:pic>
        <p:nvPicPr>
          <p:cNvPr id="196610" name="Picture 2" descr="maxillaryp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419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Pain afferents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painful stimuli from face are transmitted via afferents in the trigeminal nerve</a:t>
            </a:r>
          </a:p>
          <a:p>
            <a:r>
              <a:rPr lang="en-US" dirty="0" smtClean="0"/>
              <a:t>Rest through 7, 8,9 and 10</a:t>
            </a:r>
            <a:r>
              <a:rPr lang="en-US" baseline="30000" dirty="0" smtClean="0"/>
              <a:t>th</a:t>
            </a:r>
            <a:r>
              <a:rPr lang="en-US" dirty="0" smtClean="0"/>
              <a:t> nerves</a:t>
            </a:r>
          </a:p>
          <a:p>
            <a:r>
              <a:rPr lang="en-US" dirty="0" smtClean="0"/>
              <a:t>Facial pain from deep structures dull due to </a:t>
            </a:r>
            <a:r>
              <a:rPr lang="en-US" dirty="0" err="1" smtClean="0"/>
              <a:t>unmyelinated</a:t>
            </a:r>
            <a:r>
              <a:rPr lang="en-US" dirty="0" smtClean="0"/>
              <a:t> afferent nerves</a:t>
            </a:r>
          </a:p>
          <a:p>
            <a:r>
              <a:rPr lang="en-US" dirty="0" smtClean="0"/>
              <a:t>From superficial structures, it is sharp due to </a:t>
            </a:r>
            <a:r>
              <a:rPr lang="en-US" dirty="0" err="1" smtClean="0"/>
              <a:t>myelinated</a:t>
            </a:r>
            <a:r>
              <a:rPr lang="en-US" dirty="0" smtClean="0"/>
              <a:t> fibers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dical design template(3)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14256</TotalTime>
  <Words>866</Words>
  <Application>Microsoft Office PowerPoint</Application>
  <PresentationFormat>On-screen Show (4:3)</PresentationFormat>
  <Paragraphs>178</Paragraphs>
  <Slides>31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Medical design template(3)</vt:lpstr>
      <vt:lpstr>Slide 1</vt:lpstr>
      <vt:lpstr>FACIAL PAIN AND HEADACHE</vt:lpstr>
      <vt:lpstr>INTRODUCTION </vt:lpstr>
      <vt:lpstr>SINONASAL INNERVATION</vt:lpstr>
      <vt:lpstr>FRONTAL SINUS</vt:lpstr>
      <vt:lpstr>ANTERIOR ETHMOIDAL SINUS</vt:lpstr>
      <vt:lpstr>POSTERIOR ETHMOIDAL AND SPHENOID SINUS</vt:lpstr>
      <vt:lpstr>MAXILLARY SINUS</vt:lpstr>
      <vt:lpstr>Pain afferents</vt:lpstr>
      <vt:lpstr>CLASSIFICATION </vt:lpstr>
      <vt:lpstr>CLASSIFICATION </vt:lpstr>
      <vt:lpstr>CLASSIFICATION </vt:lpstr>
      <vt:lpstr>HISTORY  </vt:lpstr>
      <vt:lpstr>PAST MEDICAL HISTORY</vt:lpstr>
      <vt:lpstr>EXAMINATION </vt:lpstr>
      <vt:lpstr>SINUSITIS </vt:lpstr>
      <vt:lpstr>PAINFUL TEETH</vt:lpstr>
      <vt:lpstr>TMJ DYSFUNCTION</vt:lpstr>
      <vt:lpstr>MYOFASCIAL PAIN</vt:lpstr>
      <vt:lpstr>MIGRAINE </vt:lpstr>
      <vt:lpstr>CLUSTER HEADACHE </vt:lpstr>
      <vt:lpstr>SLUDER’S NEURALGIA</vt:lpstr>
      <vt:lpstr>Trigeminal neuralgia</vt:lpstr>
      <vt:lpstr>TRIGEMINAL NEURALGIA</vt:lpstr>
      <vt:lpstr>TENSION TYPE HEADACHE</vt:lpstr>
      <vt:lpstr>MIDFACIAL SEGMENT PAIN</vt:lpstr>
      <vt:lpstr>ATYPICAL FACIAL PAIN</vt:lpstr>
      <vt:lpstr>SUMMARY </vt:lpstr>
      <vt:lpstr>SUMMARY </vt:lpstr>
      <vt:lpstr>THANK YOU 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Sohail</dc:creator>
  <cp:lastModifiedBy>bilal</cp:lastModifiedBy>
  <cp:revision>472</cp:revision>
  <cp:lastPrinted>2007-07-16T21:07:33Z</cp:lastPrinted>
  <dcterms:modified xsi:type="dcterms:W3CDTF">2012-11-16T12:37:01Z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TC103789681033</vt:lpwstr>
  </property>
</Properties>
</file>