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71" r:id="rId12"/>
    <p:sldId id="266" r:id="rId13"/>
    <p:sldId id="268" r:id="rId14"/>
    <p:sldId id="269" r:id="rId15"/>
    <p:sldId id="270" r:id="rId16"/>
    <p:sldId id="272" r:id="rId17"/>
    <p:sldId id="273" r:id="rId18"/>
    <p:sldId id="263" r:id="rId19"/>
    <p:sldId id="276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FEA7C-47E5-44C2-8846-3278A68C2470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9E0C3-668E-42EE-9DFE-407128CCD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E5AFF3-F0FE-43B7-8DA1-F3FB4D59A76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0FE63A-6F67-4C9E-B12F-AAE5FE0B2C7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87E2B3-0461-4B94-8280-548703A78EA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714195-67F9-4E3E-899F-0C4FC0F6C5E6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8FBAD5-3034-4A77-B44E-FB5D170AC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SAMPLING TECHNIQUES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SMART STUDENT.com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population into</a:t>
            </a:r>
          </a:p>
          <a:p>
            <a:pPr>
              <a:buNone/>
            </a:pPr>
            <a:r>
              <a:rPr lang="en-US" dirty="0" smtClean="0"/>
              <a:t>	groups </a:t>
            </a:r>
            <a:r>
              <a:rPr lang="en-US" dirty="0"/>
              <a:t>that differ </a:t>
            </a:r>
            <a:r>
              <a:rPr lang="en-US" dirty="0" smtClean="0"/>
              <a:t>in important </a:t>
            </a:r>
            <a:r>
              <a:rPr lang="en-US" dirty="0"/>
              <a:t>ways</a:t>
            </a:r>
          </a:p>
          <a:p>
            <a:r>
              <a:rPr lang="en-US" dirty="0" smtClean="0"/>
              <a:t>Basis </a:t>
            </a:r>
            <a:r>
              <a:rPr lang="en-US" dirty="0"/>
              <a:t>for </a:t>
            </a:r>
            <a:r>
              <a:rPr lang="en-US" dirty="0" smtClean="0"/>
              <a:t>grouping must </a:t>
            </a:r>
            <a:r>
              <a:rPr lang="en-US" dirty="0"/>
              <a:t>be known before</a:t>
            </a:r>
          </a:p>
          <a:p>
            <a:pPr>
              <a:buNone/>
            </a:pPr>
            <a:r>
              <a:rPr lang="en-US" dirty="0" smtClean="0"/>
              <a:t>    sampling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Select random sample</a:t>
            </a:r>
          </a:p>
          <a:p>
            <a:r>
              <a:rPr lang="en-US" dirty="0"/>
              <a:t>from within </a:t>
            </a:r>
            <a:r>
              <a:rPr lang="en-US" dirty="0" smtClean="0"/>
              <a:t>each group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Stratified Random Sampling-1</a:t>
            </a:r>
          </a:p>
        </p:txBody>
      </p:sp>
      <p:sp>
        <p:nvSpPr>
          <p:cNvPr id="4" name="Smiley Face 3"/>
          <p:cNvSpPr/>
          <p:nvPr/>
        </p:nvSpPr>
        <p:spPr>
          <a:xfrm>
            <a:off x="6019800" y="1371600"/>
            <a:ext cx="1905000" cy="990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6172200" y="3276600"/>
            <a:ext cx="19050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 flipV="1">
            <a:off x="6324600" y="4114800"/>
            <a:ext cx="1905000" cy="838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CC478E-E7E1-44BC-84E2-F169F039F75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609600" y="0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000000"/>
                </a:solidFill>
                <a:cs typeface="Times New Roman" pitchFamily="18" charset="0"/>
              </a:rPr>
              <a:t>Random Sampling Procedures</a:t>
            </a:r>
            <a:endParaRPr lang="en-US" sz="4000" dirty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458200" cy="5432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3225" indent="-403225">
              <a:spcBef>
                <a:spcPct val="50000"/>
              </a:spcBef>
            </a:pPr>
            <a:r>
              <a:rPr lang="en-US" dirty="0" smtClean="0"/>
              <a:t>  </a:t>
            </a:r>
            <a:r>
              <a:rPr lang="en-US" sz="3200" dirty="0"/>
              <a:t>Sample points are proportionally represented within population subgroups.  The subgroups are chosen with the needs of the study in mind.</a:t>
            </a:r>
          </a:p>
          <a:p>
            <a:pPr marL="403225" indent="-403225">
              <a:spcBef>
                <a:spcPct val="50000"/>
              </a:spcBef>
            </a:pPr>
            <a:r>
              <a:rPr lang="en-US" sz="3200" dirty="0"/>
              <a:t>e.g.,	N = 8000 and n = 200</a:t>
            </a:r>
          </a:p>
          <a:p>
            <a:pPr marL="403225" indent="-403225">
              <a:spcBef>
                <a:spcPct val="50000"/>
              </a:spcBef>
            </a:pPr>
            <a:r>
              <a:rPr lang="en-US" sz="3200" dirty="0"/>
              <a:t>		Male = 43% and Female = 57%</a:t>
            </a:r>
          </a:p>
          <a:p>
            <a:pPr marL="403225" indent="-403225">
              <a:lnSpc>
                <a:spcPct val="70000"/>
              </a:lnSpc>
              <a:spcBef>
                <a:spcPct val="50000"/>
              </a:spcBef>
            </a:pPr>
            <a:r>
              <a:rPr lang="en-US" sz="3200" dirty="0"/>
              <a:t>		</a:t>
            </a:r>
          </a:p>
          <a:p>
            <a:pPr marL="403225" indent="-403225">
              <a:lnSpc>
                <a:spcPct val="70000"/>
              </a:lnSpc>
              <a:spcBef>
                <a:spcPct val="50000"/>
              </a:spcBef>
            </a:pPr>
            <a:r>
              <a:rPr lang="en-US" sz="3200" dirty="0"/>
              <a:t>		.43 x n = .43 x 200 =  86 males</a:t>
            </a:r>
          </a:p>
          <a:p>
            <a:pPr marL="403225" indent="-403225">
              <a:lnSpc>
                <a:spcPct val="70000"/>
              </a:lnSpc>
              <a:spcBef>
                <a:spcPct val="50000"/>
              </a:spcBef>
            </a:pPr>
            <a:r>
              <a:rPr lang="en-US" sz="3200" dirty="0"/>
              <a:t>	+	</a:t>
            </a:r>
            <a:r>
              <a:rPr lang="en-US" sz="3200" u="sng" dirty="0"/>
              <a:t>.57 x n = .57 x 200 = 114 females</a:t>
            </a:r>
          </a:p>
          <a:p>
            <a:pPr marL="403225" indent="-403225">
              <a:lnSpc>
                <a:spcPct val="70000"/>
              </a:lnSpc>
              <a:spcBef>
                <a:spcPct val="50000"/>
              </a:spcBef>
            </a:pPr>
            <a:r>
              <a:rPr lang="en-US" sz="3200" dirty="0"/>
              <a:t>				    n = 200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reduces </a:t>
            </a:r>
            <a:r>
              <a:rPr lang="en-US" dirty="0" smtClean="0"/>
              <a:t>error compared </a:t>
            </a:r>
            <a:r>
              <a:rPr lang="en-US" dirty="0"/>
              <a:t>to simple random sampling </a:t>
            </a:r>
          </a:p>
          <a:p>
            <a:r>
              <a:rPr lang="en-US" dirty="0" smtClean="0"/>
              <a:t> </a:t>
            </a:r>
            <a:r>
              <a:rPr lang="en-US" dirty="0"/>
              <a:t>Tradeoff between the cost of doing </a:t>
            </a:r>
            <a:r>
              <a:rPr lang="en-US" dirty="0" smtClean="0"/>
              <a:t>the stratification </a:t>
            </a:r>
            <a:r>
              <a:rPr lang="en-US" dirty="0"/>
              <a:t>and smaller sample </a:t>
            </a:r>
            <a:r>
              <a:rPr lang="en-US" dirty="0" smtClean="0"/>
              <a:t>size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Probabilities of selection may be different for</a:t>
            </a:r>
          </a:p>
          <a:p>
            <a:pPr>
              <a:buNone/>
            </a:pPr>
            <a:r>
              <a:rPr lang="en-US" dirty="0" smtClean="0"/>
              <a:t>     different groups</a:t>
            </a:r>
            <a:endParaRPr lang="en-US" dirty="0"/>
          </a:p>
          <a:p>
            <a:r>
              <a:rPr lang="en-US" dirty="0" smtClean="0"/>
              <a:t>    comparisons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Stratified Random Sampling-2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Systematic Random Sampling</a:t>
            </a:r>
          </a:p>
        </p:txBody>
      </p:sp>
      <p:sp>
        <p:nvSpPr>
          <p:cNvPr id="902147" name="AutoShape 3"/>
          <p:cNvSpPr>
            <a:spLocks noChangeArrowheads="1"/>
          </p:cNvSpPr>
          <p:nvPr/>
        </p:nvSpPr>
        <p:spPr bwMode="auto">
          <a:xfrm>
            <a:off x="228600" y="1676400"/>
            <a:ext cx="7315200" cy="35052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4D4D4D"/>
              </a:buClr>
              <a:buFont typeface="Wingdings" pitchFamily="2" charset="2"/>
              <a:buNone/>
            </a:pPr>
            <a:r>
              <a:rPr lang="en-US" sz="2800" b="1">
                <a:solidFill>
                  <a:srgbClr val="000066"/>
                </a:solidFill>
              </a:rPr>
              <a:t>Systematic random sampling</a:t>
            </a:r>
            <a:r>
              <a:rPr lang="en-US" sz="2800">
                <a:solidFill>
                  <a:srgbClr val="000066"/>
                </a:solidFill>
              </a:rPr>
              <a:t> is a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4D4D4D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66"/>
                </a:solidFill>
              </a:rPr>
              <a:t>method of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4D4D4D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66"/>
                </a:solidFill>
              </a:rPr>
              <a:t>probability sampling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4D4D4D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66"/>
                </a:solidFill>
              </a:rPr>
              <a:t>in which the defined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4D4D4D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66"/>
                </a:solidFill>
              </a:rPr>
              <a:t>target population is ordered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4D4D4D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66"/>
                </a:solidFill>
              </a:rPr>
              <a:t>and the sample is selected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4D4D4D"/>
              </a:buClr>
              <a:buFont typeface="Wingdings" pitchFamily="2" charset="2"/>
              <a:buNone/>
            </a:pPr>
            <a:r>
              <a:rPr lang="en-US" sz="2800">
                <a:solidFill>
                  <a:srgbClr val="000066"/>
                </a:solidFill>
              </a:rPr>
              <a:t>according to position using a skip interval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21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-228600" y="1447800"/>
            <a:ext cx="9372600" cy="4724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419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1: Obtain a list of units that contains an acceptable frame of the target population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2: Determine the number of units in the list and the desired sample size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3: Compute the skip interval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4: Determine a random start point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5: Beginning at the start point, select the units by choosing each unit that corresponds to the skip interval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Steps in Drawing a Systematic Random Sample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4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4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4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4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4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06161E-E316-4DB1-9A76-943869968C9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cs typeface="Times New Roman" pitchFamily="18" charset="0"/>
              </a:rPr>
              <a:t>SYSTEMATIC Random Sampling</a:t>
            </a:r>
            <a:endParaRPr lang="en-US" sz="3200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86868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3225" indent="-403225"/>
            <a:r>
              <a:rPr lang="en-US" sz="2000" b="1" dirty="0" smtClean="0"/>
              <a:t> </a:t>
            </a:r>
            <a:r>
              <a:rPr lang="en-US" sz="2400" b="1" dirty="0"/>
              <a:t>Sample points are spread over entire sampling frame.</a:t>
            </a:r>
          </a:p>
          <a:p>
            <a:pPr marL="860425" lvl="1" indent="-342900">
              <a:buFontTx/>
              <a:buAutoNum type="arabicParenR"/>
            </a:pPr>
            <a:r>
              <a:rPr lang="en-US" sz="2400" b="1" dirty="0"/>
              <a:t>Determine the sampling interval N/n</a:t>
            </a:r>
          </a:p>
          <a:p>
            <a:pPr marL="860425" lvl="1" indent="-342900"/>
            <a:r>
              <a:rPr lang="en-US" sz="2400" b="1" dirty="0"/>
              <a:t>	where 	N = population </a:t>
            </a:r>
            <a:r>
              <a:rPr lang="en-US" sz="2400" b="1" dirty="0" err="1" smtClean="0"/>
              <a:t>size;n</a:t>
            </a:r>
            <a:r>
              <a:rPr lang="en-US" sz="2400" b="1" dirty="0" smtClean="0"/>
              <a:t> </a:t>
            </a:r>
            <a:r>
              <a:rPr lang="en-US" sz="2400" b="1" dirty="0"/>
              <a:t>= sample size</a:t>
            </a:r>
          </a:p>
          <a:p>
            <a:pPr marL="860425" lvl="1" indent="-342900"/>
            <a:r>
              <a:rPr lang="en-US" sz="2400" b="1" dirty="0"/>
              <a:t>e.g., N = 8000 and n = 200 </a:t>
            </a:r>
            <a:r>
              <a:rPr lang="en-US" sz="2400" b="1" dirty="0">
                <a:sym typeface="Wingdings" pitchFamily="2" charset="2"/>
              </a:rPr>
              <a:t> N/n = 8000/200 = 40</a:t>
            </a:r>
          </a:p>
          <a:p>
            <a:pPr marL="860425" lvl="1" indent="-342900"/>
            <a:endParaRPr lang="en-US" sz="2400" b="1" dirty="0"/>
          </a:p>
          <a:p>
            <a:pPr marL="860425" lvl="1" indent="-342900"/>
            <a:r>
              <a:rPr lang="en-US" sz="2400" b="1" dirty="0"/>
              <a:t>2) Determine one random number (k) in the first </a:t>
            </a:r>
            <a:r>
              <a:rPr lang="en-US" sz="2400" b="1" dirty="0" smtClean="0"/>
              <a:t>interval. e.g</a:t>
            </a:r>
            <a:r>
              <a:rPr lang="en-US" sz="2400" b="1" dirty="0"/>
              <a:t>.,	k = 12</a:t>
            </a:r>
          </a:p>
          <a:p>
            <a:pPr marL="860425" lvl="1" indent="-342900"/>
            <a:endParaRPr lang="en-US" sz="2400" b="1" dirty="0"/>
          </a:p>
          <a:p>
            <a:pPr marL="860425" lvl="1" indent="-342900"/>
            <a:r>
              <a:rPr lang="en-US" sz="2400" b="1" dirty="0"/>
              <a:t>3) The sample contains the </a:t>
            </a:r>
            <a:r>
              <a:rPr lang="en-US" sz="2400" b="1" dirty="0" err="1"/>
              <a:t>k</a:t>
            </a:r>
            <a:r>
              <a:rPr lang="en-US" sz="2400" b="1" baseline="30000" dirty="0" err="1"/>
              <a:t>th</a:t>
            </a:r>
            <a:r>
              <a:rPr lang="en-US" sz="2400" b="1" dirty="0"/>
              <a:t> element in each sampling interval.</a:t>
            </a:r>
          </a:p>
          <a:p>
            <a:pPr marL="860425" lvl="1" indent="-342900"/>
            <a:r>
              <a:rPr lang="en-US" sz="2400" b="1" dirty="0"/>
              <a:t>i.e.,	1</a:t>
            </a:r>
            <a:r>
              <a:rPr lang="en-US" sz="2400" b="1" baseline="30000" dirty="0"/>
              <a:t>st</a:t>
            </a:r>
            <a:r>
              <a:rPr lang="en-US" sz="2400" b="1" dirty="0"/>
              <a:t> interval </a:t>
            </a:r>
            <a:r>
              <a:rPr lang="en-US" sz="2400" b="1" dirty="0">
                <a:sym typeface="Wingdings" pitchFamily="2" charset="2"/>
              </a:rPr>
              <a:t></a:t>
            </a:r>
            <a:r>
              <a:rPr lang="en-US" sz="2400" b="1" dirty="0"/>
              <a:t>12</a:t>
            </a:r>
            <a:r>
              <a:rPr lang="en-US" sz="2400" b="1" baseline="30000" dirty="0"/>
              <a:t>th</a:t>
            </a:r>
            <a:r>
              <a:rPr lang="en-US" sz="2400" b="1" dirty="0"/>
              <a:t> element</a:t>
            </a:r>
          </a:p>
          <a:p>
            <a:pPr marL="860425" lvl="1" indent="-342900"/>
            <a:r>
              <a:rPr lang="en-US" sz="2400" b="1" dirty="0"/>
              <a:t>			2</a:t>
            </a:r>
            <a:r>
              <a:rPr lang="en-US" sz="2400" b="1" baseline="30000" dirty="0"/>
              <a:t>nd</a:t>
            </a:r>
            <a:r>
              <a:rPr lang="en-US" sz="2400" b="1" dirty="0"/>
              <a:t> interval </a:t>
            </a:r>
            <a:r>
              <a:rPr lang="en-US" sz="2400" b="1" dirty="0">
                <a:sym typeface="Wingdings" pitchFamily="2" charset="2"/>
              </a:rPr>
              <a:t></a:t>
            </a:r>
            <a:r>
              <a:rPr lang="en-US" sz="2400" b="1" dirty="0"/>
              <a:t>12 + 40 = 52</a:t>
            </a:r>
            <a:r>
              <a:rPr lang="en-US" sz="2400" b="1" baseline="30000" dirty="0"/>
              <a:t>nd</a:t>
            </a:r>
            <a:r>
              <a:rPr lang="en-US" sz="2400" b="1" dirty="0"/>
              <a:t> element</a:t>
            </a:r>
          </a:p>
          <a:p>
            <a:pPr marL="860425" lvl="1" indent="-342900"/>
            <a:r>
              <a:rPr lang="en-US" sz="2400" b="1" dirty="0"/>
              <a:t>			3</a:t>
            </a:r>
            <a:r>
              <a:rPr lang="en-US" sz="2400" b="1" baseline="30000" dirty="0"/>
              <a:t>rd</a:t>
            </a:r>
            <a:r>
              <a:rPr lang="en-US" sz="2400" b="1" dirty="0"/>
              <a:t> interval </a:t>
            </a:r>
            <a:r>
              <a:rPr lang="en-US" sz="2400" b="1" dirty="0">
                <a:sym typeface="Wingdings" pitchFamily="2" charset="2"/>
              </a:rPr>
              <a:t></a:t>
            </a:r>
            <a:r>
              <a:rPr lang="en-US" sz="2400" b="1" dirty="0"/>
              <a:t>12 + 80 = 92</a:t>
            </a:r>
            <a:r>
              <a:rPr lang="en-US" sz="2400" b="1" baseline="30000" dirty="0"/>
              <a:t>nd</a:t>
            </a:r>
            <a:r>
              <a:rPr lang="en-US" sz="2400" b="1" dirty="0"/>
              <a:t> element</a:t>
            </a:r>
          </a:p>
          <a:p>
            <a:pPr marL="860425" lvl="1" indent="-342900"/>
            <a:r>
              <a:rPr lang="en-US" sz="2400" b="1" dirty="0"/>
              <a:t>			4</a:t>
            </a:r>
            <a:r>
              <a:rPr lang="en-US" sz="2400" b="1" baseline="30000" dirty="0"/>
              <a:t>th</a:t>
            </a:r>
            <a:r>
              <a:rPr lang="en-US" sz="2400" b="1" dirty="0"/>
              <a:t> interval </a:t>
            </a:r>
            <a:r>
              <a:rPr lang="en-US" sz="2400" b="1" dirty="0">
                <a:sym typeface="Wingdings" pitchFamily="2" charset="2"/>
              </a:rPr>
              <a:t> 12 + 120 = 132</a:t>
            </a:r>
            <a:r>
              <a:rPr lang="en-US" sz="2400" b="1" baseline="30000" dirty="0">
                <a:sym typeface="Wingdings" pitchFamily="2" charset="2"/>
              </a:rPr>
              <a:t>nd</a:t>
            </a:r>
            <a:r>
              <a:rPr lang="en-US" sz="2400" b="1" dirty="0">
                <a:sym typeface="Wingdings" pitchFamily="2" charset="2"/>
              </a:rPr>
              <a:t> element …</a:t>
            </a:r>
          </a:p>
          <a:p>
            <a:pPr marL="860425" lvl="1" indent="-342900"/>
            <a:r>
              <a:rPr lang="en-US" sz="2400" b="1" dirty="0">
                <a:sym typeface="Wingdings" pitchFamily="2" charset="2"/>
              </a:rPr>
              <a:t>			200</a:t>
            </a:r>
            <a:r>
              <a:rPr lang="en-US" sz="2400" b="1" baseline="30000" dirty="0">
                <a:sym typeface="Wingdings" pitchFamily="2" charset="2"/>
              </a:rPr>
              <a:t>th</a:t>
            </a:r>
            <a:r>
              <a:rPr lang="en-US" sz="2400" b="1" dirty="0">
                <a:sym typeface="Wingdings" pitchFamily="2" charset="2"/>
              </a:rPr>
              <a:t> interval  12 + 7960 = 7072</a:t>
            </a:r>
            <a:r>
              <a:rPr lang="en-US" sz="2400" b="1" baseline="30000" dirty="0">
                <a:sym typeface="Wingdings" pitchFamily="2" charset="2"/>
              </a:rPr>
              <a:t>nd</a:t>
            </a:r>
            <a:r>
              <a:rPr lang="en-US" sz="2400" b="1" dirty="0">
                <a:sym typeface="Wingdings" pitchFamily="2" charset="2"/>
              </a:rPr>
              <a:t> element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1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31773CB-B424-4D98-9B87-7E625601B1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000000"/>
                </a:solidFill>
                <a:cs typeface="Times New Roman" pitchFamily="18" charset="0"/>
              </a:rPr>
              <a:t>CLUSTER Random Sampling</a:t>
            </a:r>
            <a:endParaRPr lang="en-US" sz="3600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555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3225" indent="-403225"/>
            <a:r>
              <a:rPr lang="en-US" sz="2400" dirty="0" smtClean="0"/>
              <a:t>	Sample </a:t>
            </a:r>
            <a:r>
              <a:rPr lang="en-US" sz="2400" dirty="0"/>
              <a:t>points are all the members of a naturally occurring unit (cluster).</a:t>
            </a:r>
          </a:p>
          <a:p>
            <a:pPr marL="403225" indent="-403225">
              <a:lnSpc>
                <a:spcPct val="120000"/>
              </a:lnSpc>
            </a:pPr>
            <a:r>
              <a:rPr lang="en-US" sz="2400" dirty="0"/>
              <a:t>	1)	The target population is divided into natural occurring 	subgroups (clusters).</a:t>
            </a:r>
          </a:p>
          <a:p>
            <a:pPr marL="403225" indent="-403225">
              <a:lnSpc>
                <a:spcPct val="120000"/>
              </a:lnSpc>
            </a:pPr>
            <a:r>
              <a:rPr lang="en-US" sz="2400" dirty="0"/>
              <a:t>			e.g., </a:t>
            </a:r>
            <a:r>
              <a:rPr lang="en-US" sz="2400" dirty="0" smtClean="0"/>
              <a:t> </a:t>
            </a:r>
            <a:r>
              <a:rPr lang="en-US" sz="2400" dirty="0"/>
              <a:t>sports clubs</a:t>
            </a:r>
          </a:p>
          <a:p>
            <a:pPr marL="403225" indent="-403225"/>
            <a:endParaRPr lang="en-US" sz="2400" dirty="0"/>
          </a:p>
          <a:p>
            <a:pPr marL="403225" indent="-403225">
              <a:lnSpc>
                <a:spcPct val="130000"/>
              </a:lnSpc>
            </a:pPr>
            <a:r>
              <a:rPr lang="en-US" sz="2400" dirty="0"/>
              <a:t>	2)	Subgroups are randomly chosen.</a:t>
            </a:r>
          </a:p>
          <a:p>
            <a:pPr marL="403225" indent="-403225">
              <a:lnSpc>
                <a:spcPct val="130000"/>
              </a:lnSpc>
            </a:pPr>
            <a:r>
              <a:rPr lang="en-US" sz="2400" dirty="0"/>
              <a:t>	e.g., </a:t>
            </a:r>
            <a:r>
              <a:rPr lang="en-US" sz="2400" b="1" dirty="0"/>
              <a:t>AM COLLEGE HOCKEY CLUB, CYCLING CLUB, PARA –GLIDING CLUB,  TABLE TENNIS CLUB (WOMEN'S)</a:t>
            </a:r>
            <a:r>
              <a:rPr lang="en-US" sz="2400" dirty="0"/>
              <a:t>, </a:t>
            </a:r>
            <a:r>
              <a:rPr lang="en-US" sz="2400" b="1" dirty="0"/>
              <a:t>VOLLEYBALL CLUB (MEN'S)</a:t>
            </a:r>
            <a:r>
              <a:rPr lang="en-US" sz="2400" dirty="0"/>
              <a:t>   </a:t>
            </a:r>
          </a:p>
          <a:p>
            <a:pPr marL="403225" indent="-403225"/>
            <a:r>
              <a:rPr lang="en-US" sz="2400" dirty="0"/>
              <a:t>	</a:t>
            </a:r>
          </a:p>
          <a:p>
            <a:pPr marL="403225" indent="-403225"/>
            <a:r>
              <a:rPr lang="en-US" sz="2400" dirty="0"/>
              <a:t>	3)	Sample points are all elements in chosen clusters.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>
                <a:solidFill>
                  <a:schemeClr val="bg2"/>
                </a:solidFill>
              </a:rPr>
              <a:t>Nonprobability</a:t>
            </a:r>
            <a:r>
              <a:rPr lang="en-US" sz="3600" dirty="0">
                <a:solidFill>
                  <a:schemeClr val="bg2"/>
                </a:solidFill>
              </a:rPr>
              <a:t> Sampling Methods</a:t>
            </a:r>
          </a:p>
        </p:txBody>
      </p:sp>
      <p:sp>
        <p:nvSpPr>
          <p:cNvPr id="912387" name="AutoShape 3"/>
          <p:cNvSpPr>
            <a:spLocks noChangeArrowheads="1"/>
          </p:cNvSpPr>
          <p:nvPr/>
        </p:nvSpPr>
        <p:spPr bwMode="auto">
          <a:xfrm>
            <a:off x="304800" y="1905000"/>
            <a:ext cx="7086600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Convenience sampling relies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upon convenience and access </a:t>
            </a:r>
          </a:p>
        </p:txBody>
      </p:sp>
      <p:sp>
        <p:nvSpPr>
          <p:cNvPr id="912388" name="AutoShape 4"/>
          <p:cNvSpPr>
            <a:spLocks noChangeArrowheads="1"/>
          </p:cNvSpPr>
          <p:nvPr/>
        </p:nvSpPr>
        <p:spPr bwMode="auto">
          <a:xfrm>
            <a:off x="685800" y="2895600"/>
            <a:ext cx="7086600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Judgment sampling relies upon belief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that participants fit characteristics</a:t>
            </a:r>
          </a:p>
        </p:txBody>
      </p:sp>
      <p:sp>
        <p:nvSpPr>
          <p:cNvPr id="912389" name="AutoShape 5"/>
          <p:cNvSpPr>
            <a:spLocks noChangeArrowheads="1"/>
          </p:cNvSpPr>
          <p:nvPr/>
        </p:nvSpPr>
        <p:spPr bwMode="auto">
          <a:xfrm>
            <a:off x="990600" y="3886200"/>
            <a:ext cx="7086600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Quota sampling emphasizes representation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of specific characteristics</a:t>
            </a:r>
          </a:p>
        </p:txBody>
      </p:sp>
      <p:sp>
        <p:nvSpPr>
          <p:cNvPr id="912390" name="AutoShape 6"/>
          <p:cNvSpPr>
            <a:spLocks noChangeArrowheads="1"/>
          </p:cNvSpPr>
          <p:nvPr/>
        </p:nvSpPr>
        <p:spPr bwMode="auto">
          <a:xfrm>
            <a:off x="1219200" y="4953000"/>
            <a:ext cx="7086600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Snowball sampling relies upon respondent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referrals  of others with like characteristics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animBg="1"/>
      <p:bldP spid="912388" grpId="0" animBg="1"/>
      <p:bldP spid="912389" grpId="0" animBg="1"/>
      <p:bldP spid="91239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sampling frame is a poor fit to the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population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interest, random sampling from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frame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 fix the problem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 the sampling frame have zero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probability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selection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Generalizations can be made ONLY to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population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defined by the sampling frame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Sampling Frame is Crucial in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Probability 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deviation from rules- </a:t>
            </a:r>
          </a:p>
          <a:p>
            <a:pPr>
              <a:buNone/>
            </a:pPr>
            <a:r>
              <a:rPr lang="en-US" dirty="0" smtClean="0"/>
              <a:t> self selection              volunteers</a:t>
            </a:r>
          </a:p>
          <a:p>
            <a:r>
              <a:rPr lang="en-US" dirty="0" smtClean="0"/>
              <a:t>Omission of hard to identify </a:t>
            </a:r>
            <a:r>
              <a:rPr lang="en-US" dirty="0" err="1" smtClean="0"/>
              <a:t>peolple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missing </a:t>
            </a:r>
            <a:r>
              <a:rPr lang="en-US" dirty="0" err="1" smtClean="0"/>
              <a:t>persistant</a:t>
            </a:r>
            <a:r>
              <a:rPr lang="en-US" dirty="0" smtClean="0"/>
              <a:t> absentees</a:t>
            </a:r>
          </a:p>
          <a:p>
            <a:r>
              <a:rPr lang="en-US" dirty="0" smtClean="0"/>
              <a:t>Replacement of previously selected individuals</a:t>
            </a:r>
          </a:p>
          <a:p>
            <a:pPr lvl="1"/>
            <a:r>
              <a:rPr lang="en-US" dirty="0" smtClean="0"/>
              <a:t>Difficult to trace after being included in frame/uncooperative</a:t>
            </a:r>
          </a:p>
          <a:p>
            <a:r>
              <a:rPr lang="en-US" dirty="0" smtClean="0"/>
              <a:t>Large scale refusal</a:t>
            </a:r>
          </a:p>
          <a:p>
            <a:r>
              <a:rPr lang="en-US" dirty="0" smtClean="0"/>
              <a:t>List/sampling frame goes out of date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IN SAMPLING-5 sources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24200" y="2133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the need for sampling in research</a:t>
            </a:r>
          </a:p>
          <a:p>
            <a:endParaRPr lang="en-US" dirty="0" smtClean="0"/>
          </a:p>
          <a:p>
            <a:r>
              <a:rPr lang="en-US" dirty="0" smtClean="0"/>
              <a:t>To appreciate the importance of technique of sampling in affecting the quality of research</a:t>
            </a:r>
          </a:p>
          <a:p>
            <a:endParaRPr lang="en-US" dirty="0" smtClean="0"/>
          </a:p>
          <a:p>
            <a:r>
              <a:rPr lang="en-US" dirty="0" smtClean="0"/>
              <a:t> to understand the different types of sampling techniques</a:t>
            </a:r>
          </a:p>
          <a:p>
            <a:endParaRPr lang="en-US" dirty="0" smtClean="0"/>
          </a:p>
          <a:p>
            <a:r>
              <a:rPr lang="en-US" dirty="0" smtClean="0"/>
              <a:t>To appreciate the possible issues in sampling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 QUESTIONS ??????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study everyone?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 about Census vs. sampling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What </a:t>
            </a:r>
            <a:r>
              <a:rPr lang="en-US" b="1" dirty="0"/>
              <a:t>problems do you know about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What </a:t>
            </a:r>
            <a:r>
              <a:rPr lang="en-US" b="1" dirty="0"/>
              <a:t>issues are you aware of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What questions do you have</a:t>
            </a:r>
            <a:r>
              <a:rPr lang="en-US" b="1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Problems in Sampling?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 to </a:t>
            </a:r>
            <a:r>
              <a:rPr lang="en-US" dirty="0" err="1" smtClean="0"/>
              <a:t>generalise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The theoretical population</a:t>
            </a:r>
          </a:p>
          <a:p>
            <a:r>
              <a:rPr lang="en-US" dirty="0" smtClean="0"/>
              <a:t>What population can we get access to?</a:t>
            </a:r>
          </a:p>
          <a:p>
            <a:pPr lvl="1"/>
            <a:r>
              <a:rPr lang="en-US" b="1" dirty="0" smtClean="0"/>
              <a:t>The study population</a:t>
            </a:r>
          </a:p>
          <a:p>
            <a:r>
              <a:rPr lang="en-US" dirty="0" smtClean="0"/>
              <a:t>How can we get access to them ?</a:t>
            </a:r>
          </a:p>
          <a:p>
            <a:pPr lvl="1"/>
            <a:r>
              <a:rPr lang="en-US" b="1" dirty="0" smtClean="0"/>
              <a:t>The sampling frame</a:t>
            </a:r>
          </a:p>
          <a:p>
            <a:r>
              <a:rPr lang="en-US" dirty="0" smtClean="0"/>
              <a:t>Who is in your study?</a:t>
            </a:r>
          </a:p>
          <a:p>
            <a:pPr lvl="1"/>
            <a:r>
              <a:rPr lang="en-US" b="1" dirty="0" smtClean="0"/>
              <a:t>The sample 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Sampling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5257800"/>
          </a:xfrm>
        </p:spPr>
        <p:txBody>
          <a:bodyPr/>
          <a:lstStyle/>
          <a:p>
            <a:r>
              <a:rPr lang="en-US" dirty="0" smtClean="0"/>
              <a:t>Units of analysis(people)          list or procedure</a:t>
            </a:r>
          </a:p>
          <a:p>
            <a:r>
              <a:rPr lang="en-US" dirty="0" smtClean="0"/>
              <a:t>                  </a:t>
            </a:r>
          </a:p>
          <a:p>
            <a:r>
              <a:rPr lang="en-US" dirty="0" smtClean="0"/>
              <a:t>                                                     </a:t>
            </a:r>
            <a:endParaRPr lang="en-US" dirty="0"/>
          </a:p>
          <a:p>
            <a:r>
              <a:rPr lang="en-US" dirty="0" smtClean="0"/>
              <a:t>                                                                              </a:t>
            </a:r>
            <a:endParaRPr lang="en-US" dirty="0"/>
          </a:p>
          <a:p>
            <a:pPr lvl="4">
              <a:buNone/>
            </a:pPr>
            <a:endParaRPr lang="en-US" dirty="0" smtClean="0"/>
          </a:p>
          <a:p>
            <a:r>
              <a:rPr lang="en-US" dirty="0" smtClean="0"/>
              <a:t>                                                         </a:t>
            </a:r>
            <a:endParaRPr lang="en-US" dirty="0"/>
          </a:p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Process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22098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population</a:t>
            </a:r>
          </a:p>
          <a:p>
            <a:pPr algn="ctr"/>
            <a:r>
              <a:rPr lang="en-US" dirty="0" smtClean="0"/>
              <a:t>Population of interest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3048000"/>
            <a:ext cx="16002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Actual population to which generalizations are made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46482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 sample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5715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Sample (people actually studied)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05400" y="2286000"/>
            <a:ext cx="259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Sampling frame</a:t>
            </a:r>
          </a:p>
          <a:p>
            <a:pPr algn="ctr"/>
            <a:r>
              <a:rPr lang="en-US" dirty="0" smtClean="0"/>
              <a:t>List /rule defining the population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96000" y="38100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List of target sample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962400" y="236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flipH="1">
            <a:off x="3124200" y="3124200"/>
            <a:ext cx="2514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239000" y="2514600"/>
            <a:ext cx="484632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flipH="1">
            <a:off x="3352800" y="4648200"/>
            <a:ext cx="2743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590800" y="54864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V="1">
            <a:off x="609600" y="3505200"/>
            <a:ext cx="685800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 list or procedure </a:t>
            </a:r>
            <a:r>
              <a:rPr lang="en-US" dirty="0"/>
              <a:t>defining the POPULATION.</a:t>
            </a:r>
          </a:p>
          <a:p>
            <a:pPr>
              <a:buNone/>
            </a:pPr>
            <a:r>
              <a:rPr lang="en-US" dirty="0" smtClean="0"/>
              <a:t>    (</a:t>
            </a:r>
            <a:r>
              <a:rPr lang="en-US" dirty="0"/>
              <a:t>From which the sample will be drawn.)</a:t>
            </a:r>
          </a:p>
          <a:p>
            <a:r>
              <a:rPr lang="en-US" dirty="0" smtClean="0"/>
              <a:t> </a:t>
            </a:r>
            <a:r>
              <a:rPr lang="en-US" b="1" dirty="0"/>
              <a:t>Distinguish</a:t>
            </a:r>
            <a:r>
              <a:rPr lang="en-US" dirty="0"/>
              <a:t> sampling frame from sample.</a:t>
            </a:r>
          </a:p>
          <a:p>
            <a:r>
              <a:rPr lang="en-US" dirty="0" smtClean="0"/>
              <a:t> </a:t>
            </a:r>
            <a:r>
              <a:rPr lang="en-US" dirty="0"/>
              <a:t>Examples: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Telephone book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Voter list</a:t>
            </a:r>
          </a:p>
          <a:p>
            <a:pPr>
              <a:buNone/>
            </a:pPr>
            <a:r>
              <a:rPr lang="en-US" dirty="0" smtClean="0"/>
              <a:t>	– </a:t>
            </a:r>
            <a:r>
              <a:rPr lang="en-US" dirty="0"/>
              <a:t>Random digit dialing</a:t>
            </a:r>
          </a:p>
          <a:p>
            <a:r>
              <a:rPr lang="en-US" b="1" dirty="0" smtClean="0"/>
              <a:t> </a:t>
            </a:r>
            <a:r>
              <a:rPr lang="en-US" b="1" dirty="0"/>
              <a:t>Essential for </a:t>
            </a:r>
            <a:r>
              <a:rPr lang="en-US" dirty="0"/>
              <a:t>probability sampling, but can be</a:t>
            </a:r>
          </a:p>
          <a:p>
            <a:pPr>
              <a:buNone/>
            </a:pPr>
            <a:r>
              <a:rPr lang="en-US" dirty="0" smtClean="0"/>
              <a:t>		defined </a:t>
            </a:r>
            <a:r>
              <a:rPr lang="en-US" dirty="0"/>
              <a:t>for </a:t>
            </a:r>
            <a:r>
              <a:rPr lang="en-US" dirty="0" smtClean="0"/>
              <a:t>non=probability </a:t>
            </a:r>
            <a:r>
              <a:rPr lang="en-US" dirty="0"/>
              <a:t>sampling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Sampling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 random						    								systematic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		     	random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Samples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1219200"/>
            <a:ext cx="3200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43200" y="13716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5600" y="1676400"/>
            <a:ext cx="1371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828800" y="1447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1600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981200" y="2133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86200" y="19812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791200" y="220980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381000" y="2133600"/>
            <a:ext cx="1600200" cy="1295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Stratified cluster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53000" y="1981200"/>
            <a:ext cx="76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2590800" y="3048000"/>
            <a:ext cx="19050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Complex multi stage random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5029200" y="3124200"/>
            <a:ext cx="1524000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Random cluster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7162800" y="3124200"/>
            <a:ext cx="13716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stratified random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057400" y="4343400"/>
            <a:ext cx="586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 PROBABILITY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743200" y="51816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096000" y="5105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676400" y="5867400"/>
            <a:ext cx="1752600" cy="533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qouta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334000" y="5791200"/>
            <a:ext cx="1752600" cy="533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purposive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419600" y="5181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3657600" y="5791200"/>
            <a:ext cx="16002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Convenience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Each element in the </a:t>
            </a:r>
            <a:r>
              <a:rPr lang="en-US" dirty="0" smtClean="0"/>
              <a:t>population has </a:t>
            </a:r>
            <a:r>
              <a:rPr lang="en-US" dirty="0"/>
              <a:t>an equal probability </a:t>
            </a:r>
            <a:r>
              <a:rPr lang="en-US" dirty="0" smtClean="0"/>
              <a:t>of selection </a:t>
            </a:r>
            <a:r>
              <a:rPr lang="en-US" dirty="0"/>
              <a:t>AND each combination</a:t>
            </a:r>
          </a:p>
          <a:p>
            <a:pPr>
              <a:buNone/>
            </a:pPr>
            <a:r>
              <a:rPr lang="en-US" dirty="0" smtClean="0"/>
              <a:t>    of </a:t>
            </a:r>
            <a:r>
              <a:rPr lang="en-US" dirty="0"/>
              <a:t>elements has an </a:t>
            </a:r>
            <a:r>
              <a:rPr lang="en-US" dirty="0" smtClean="0"/>
              <a:t>equal probability </a:t>
            </a:r>
            <a:r>
              <a:rPr lang="en-US" dirty="0"/>
              <a:t>of selection</a:t>
            </a:r>
          </a:p>
          <a:p>
            <a:r>
              <a:rPr lang="en-US" dirty="0" smtClean="0"/>
              <a:t> </a:t>
            </a:r>
            <a:r>
              <a:rPr lang="en-US" dirty="0"/>
              <a:t>Names drawn out of a hat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Random </a:t>
            </a:r>
            <a:r>
              <a:rPr lang="en-US" dirty="0"/>
              <a:t>numbers to </a:t>
            </a:r>
            <a:r>
              <a:rPr lang="en-US" dirty="0" smtClean="0"/>
              <a:t>select elements </a:t>
            </a:r>
            <a:r>
              <a:rPr lang="en-US" dirty="0"/>
              <a:t>from an ordered list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Random Sampling</a:t>
            </a:r>
          </a:p>
        </p:txBody>
      </p:sp>
      <p:sp>
        <p:nvSpPr>
          <p:cNvPr id="4" name="Smiley Face 3"/>
          <p:cNvSpPr/>
          <p:nvPr/>
        </p:nvSpPr>
        <p:spPr>
          <a:xfrm>
            <a:off x="5791200" y="3581400"/>
            <a:ext cx="914400" cy="533400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7086600" y="3352800"/>
            <a:ext cx="10668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6934200" y="3810000"/>
            <a:ext cx="914400" cy="914400"/>
          </a:xfrm>
          <a:prstGeom prst="smileyFac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5562600" y="4114800"/>
            <a:ext cx="914400" cy="304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5562600" y="4495800"/>
            <a:ext cx="1219200" cy="5334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6324600" y="3200400"/>
            <a:ext cx="9144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7772400" y="4267200"/>
            <a:ext cx="990600" cy="685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7696200" y="2895600"/>
            <a:ext cx="1219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587</Words>
  <Application>Microsoft Office PowerPoint</Application>
  <PresentationFormat>On-screen Show (4:3)</PresentationFormat>
  <Paragraphs>178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SAMPLING TECHNIQUES</vt:lpstr>
      <vt:lpstr>LEARNING OBJECTIVES</vt:lpstr>
      <vt:lpstr>Why Sample?</vt:lpstr>
      <vt:lpstr>Problems in Sampling?</vt:lpstr>
      <vt:lpstr>Key Sampling Concepts</vt:lpstr>
      <vt:lpstr>Sampling Process</vt:lpstr>
      <vt:lpstr>Sampling Frame</vt:lpstr>
      <vt:lpstr>Types of Samples </vt:lpstr>
      <vt:lpstr>Simple Random Sampling</vt:lpstr>
      <vt:lpstr>Stratified Random Sampling-1</vt:lpstr>
      <vt:lpstr>Slide 11</vt:lpstr>
      <vt:lpstr>Stratified Random Sampling-2</vt:lpstr>
      <vt:lpstr>Systematic Random Sampling</vt:lpstr>
      <vt:lpstr>Steps in Drawing a Systematic Random Sample</vt:lpstr>
      <vt:lpstr>Slide 15</vt:lpstr>
      <vt:lpstr>Slide 16</vt:lpstr>
      <vt:lpstr>Nonprobability Sampling Methods</vt:lpstr>
      <vt:lpstr>Sampling Frame is Crucial in Probability Sampling</vt:lpstr>
      <vt:lpstr>BIAS IN SAMPLING-5 sources</vt:lpstr>
      <vt:lpstr>Slide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TECHNIQUES</dc:title>
  <dc:creator>admin</dc:creator>
  <cp:lastModifiedBy>husnain</cp:lastModifiedBy>
  <cp:revision>35</cp:revision>
  <dcterms:created xsi:type="dcterms:W3CDTF">2012-11-22T14:26:04Z</dcterms:created>
  <dcterms:modified xsi:type="dcterms:W3CDTF">2012-11-23T03:21:02Z</dcterms:modified>
</cp:coreProperties>
</file>