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16" r:id="rId2"/>
    <p:sldId id="289" r:id="rId3"/>
    <p:sldId id="315" r:id="rId4"/>
    <p:sldId id="317" r:id="rId5"/>
    <p:sldId id="320" r:id="rId6"/>
    <p:sldId id="321" r:id="rId7"/>
    <p:sldId id="322" r:id="rId8"/>
    <p:sldId id="323" r:id="rId9"/>
    <p:sldId id="324" r:id="rId10"/>
    <p:sldId id="311" r:id="rId11"/>
    <p:sldId id="312" r:id="rId12"/>
    <p:sldId id="313" r:id="rId13"/>
    <p:sldId id="309" r:id="rId14"/>
    <p:sldId id="291" r:id="rId15"/>
    <p:sldId id="292" r:id="rId16"/>
    <p:sldId id="293" r:id="rId17"/>
    <p:sldId id="294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8" r:id="rId27"/>
    <p:sldId id="304" r:id="rId28"/>
    <p:sldId id="314" r:id="rId29"/>
    <p:sldId id="305" r:id="rId30"/>
    <p:sldId id="306" r:id="rId31"/>
    <p:sldId id="310" r:id="rId32"/>
    <p:sldId id="270" r:id="rId33"/>
    <p:sldId id="283" r:id="rId34"/>
    <p:sldId id="285" r:id="rId35"/>
    <p:sldId id="31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71318-AEF3-4AE7-BECB-148BCF47BBFB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24309-8041-443B-9958-4CE18A1EF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F4CB72-5554-4DD9-90A9-22DD65992005}" type="slidenum">
              <a:rPr lang="en-US"/>
              <a:pPr/>
              <a:t>9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DF2766-56A6-4123-93BB-87D5DA864FF2}" type="slidenum">
              <a:rPr lang="en-US"/>
              <a:pPr/>
              <a:t>25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15C320-2B23-4B6D-B432-ECE070AE0C70}" type="slidenum">
              <a:rPr lang="en-US"/>
              <a:pPr/>
              <a:t>27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6043E-0F08-4070-9001-8257582CDFD7}" type="slidenum">
              <a:rPr lang="en-US"/>
              <a:pPr/>
              <a:t>29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E472B-0E5C-4214-BF43-58888E3AF8A2}" type="slidenum">
              <a:rPr lang="en-US"/>
              <a:pPr/>
              <a:t>30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A47DD9-5C99-46D2-9101-84C9EC5025A7}" type="slidenum">
              <a:rPr lang="en-US"/>
              <a:pPr/>
              <a:t>17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AWKWARD POSTURE – what is this?</a:t>
            </a:r>
          </a:p>
          <a:p>
            <a:pPr lvl="1">
              <a:buFontTx/>
              <a:buChar char="•"/>
            </a:pPr>
            <a:r>
              <a:rPr lang="en-US" smtClean="0"/>
              <a:t>Sitting – standing ?</a:t>
            </a:r>
          </a:p>
          <a:p>
            <a:pPr lvl="1">
              <a:buFontTx/>
              <a:buChar char="•"/>
            </a:pPr>
            <a:r>
              <a:rPr lang="en-US" smtClean="0"/>
              <a:t>Compact</a:t>
            </a:r>
          </a:p>
          <a:p>
            <a:pPr lvl="1">
              <a:buFontTx/>
              <a:buChar char="•"/>
            </a:pPr>
            <a:r>
              <a:rPr lang="en-US" smtClean="0"/>
              <a:t>Fixed, sustained for long time </a:t>
            </a:r>
          </a:p>
          <a:p>
            <a:pPr lvl="1">
              <a:buFontTx/>
              <a:buChar char="•"/>
            </a:pPr>
            <a:r>
              <a:rPr lang="en-US" smtClean="0"/>
              <a:t>Flexibility</a:t>
            </a:r>
          </a:p>
          <a:p>
            <a:pPr lvl="1">
              <a:buFontTx/>
              <a:buChar char="•"/>
            </a:pPr>
            <a:endParaRPr lang="en-US" smtClean="0"/>
          </a:p>
          <a:p>
            <a:pPr>
              <a:buFontTx/>
              <a:buChar char="•"/>
            </a:pPr>
            <a:r>
              <a:rPr lang="en-US" smtClean="0"/>
              <a:t>FORCEFUL MOVEMENT</a:t>
            </a:r>
          </a:p>
          <a:p>
            <a:pPr lvl="1">
              <a:buFontTx/>
              <a:buChar char="•"/>
            </a:pPr>
            <a:r>
              <a:rPr lang="en-US" smtClean="0"/>
              <a:t>Difficoulty with quantifying </a:t>
            </a:r>
          </a:p>
          <a:p>
            <a:pPr lvl="1">
              <a:buFontTx/>
              <a:buChar char="•"/>
            </a:pPr>
            <a:r>
              <a:rPr lang="en-US" smtClean="0"/>
              <a:t>Position of force application</a:t>
            </a:r>
          </a:p>
          <a:p>
            <a:pPr lvl="1">
              <a:buFontTx/>
              <a:buChar char="•"/>
            </a:pPr>
            <a:endParaRPr lang="en-US" smtClean="0"/>
          </a:p>
          <a:p>
            <a:pPr lvl="1">
              <a:buFontTx/>
              <a:buChar char="•"/>
            </a:pPr>
            <a:endParaRPr lang="en-US" smtClean="0"/>
          </a:p>
          <a:p>
            <a:pPr>
              <a:buFontTx/>
              <a:buChar char="•"/>
            </a:pPr>
            <a:r>
              <a:rPr lang="en-US" smtClean="0"/>
              <a:t>REPETITIVE MOVEMENTS</a:t>
            </a:r>
          </a:p>
          <a:p>
            <a:pPr>
              <a:buFontTx/>
              <a:buChar char="•"/>
            </a:pPr>
            <a:endParaRPr lang="en-US" smtClean="0"/>
          </a:p>
          <a:p>
            <a:pPr>
              <a:buFontTx/>
              <a:buChar char="•"/>
            </a:pPr>
            <a:endParaRPr lang="en-US" smtClean="0"/>
          </a:p>
          <a:p>
            <a:pPr>
              <a:buFontTx/>
              <a:buChar char="•"/>
            </a:pPr>
            <a:r>
              <a:rPr lang="en-US" smtClean="0"/>
              <a:t>PACE OF WORK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962236-8068-4B4A-B2A0-A854C9EECE77}" type="slidenum">
              <a:rPr lang="en-US"/>
              <a:pPr/>
              <a:t>18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A47FD1-506D-435B-9419-FEF01868C8AA}" type="slidenum">
              <a:rPr lang="en-US"/>
              <a:pPr/>
              <a:t>19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5700C0-00EB-4CC5-8D3B-2A6FA5EA5C3E}" type="slidenum">
              <a:rPr lang="en-US"/>
              <a:pPr/>
              <a:t>20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227136-C39F-4132-A54B-4B1C6C93333B}" type="slidenum">
              <a:rPr lang="en-US"/>
              <a:pPr/>
              <a:t>21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5CFA4F-7C54-40FD-94E0-20540AA39354}" type="slidenum">
              <a:rPr lang="en-US"/>
              <a:pPr/>
              <a:t>22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8125BA-48EB-4E3D-85D8-291D307FA83B}" type="slidenum">
              <a:rPr lang="en-US"/>
              <a:pPr/>
              <a:t>23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CD79B8-FA4A-490E-9631-7B90EB5E6152}" type="slidenum">
              <a:rPr lang="en-US"/>
              <a:pPr/>
              <a:t>24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C7D-6500-4E2C-B30F-282AC28D6D54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7940-65F7-4646-8935-543B1725C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C7D-6500-4E2C-B30F-282AC28D6D54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7940-65F7-4646-8935-543B1725C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C7D-6500-4E2C-B30F-282AC28D6D54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7940-65F7-4646-8935-543B1725C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F300F-AD28-49AC-8739-B4CD7A1C4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C7D-6500-4E2C-B30F-282AC28D6D54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7940-65F7-4646-8935-543B1725C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C7D-6500-4E2C-B30F-282AC28D6D54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7940-65F7-4646-8935-543B1725C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C7D-6500-4E2C-B30F-282AC28D6D54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7940-65F7-4646-8935-543B1725C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C7D-6500-4E2C-B30F-282AC28D6D54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7940-65F7-4646-8935-543B1725C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C7D-6500-4E2C-B30F-282AC28D6D54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7940-65F7-4646-8935-543B1725C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C7D-6500-4E2C-B30F-282AC28D6D54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7940-65F7-4646-8935-543B1725C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C7D-6500-4E2C-B30F-282AC28D6D54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7940-65F7-4646-8935-543B1725C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C7D-6500-4E2C-B30F-282AC28D6D54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7940-65F7-4646-8935-543B1725C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96C7D-6500-4E2C-B30F-282AC28D6D54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27940-65F7-4646-8935-543B1725C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1.doc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828800"/>
            <a:ext cx="8610600" cy="177165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Occupational Health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7315200" cy="18288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Brig </a:t>
            </a:r>
            <a:r>
              <a:rPr lang="en-US" dirty="0" err="1" smtClean="0">
                <a:solidFill>
                  <a:schemeClr val="tx1"/>
                </a:solidFill>
              </a:rPr>
              <a:t>Mahmood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Rahman</a:t>
            </a:r>
            <a:endParaRPr lang="en-US" dirty="0" smtClean="0">
              <a:solidFill>
                <a:schemeClr val="tx1"/>
              </a:solidFill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Professor  and Head of Dept 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</a:rPr>
              <a:t>Community Medicine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Ergonomics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8229600" cy="28007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Clr>
                <a:srgbClr val="9933FF"/>
              </a:buClr>
              <a:buSzPct val="120000"/>
            </a:pPr>
            <a:r>
              <a:rPr lang="en-US" dirty="0" smtClean="0"/>
              <a:t>	The </a:t>
            </a:r>
            <a:r>
              <a:rPr lang="en-US" dirty="0"/>
              <a:t>term ergonomics is derived from two </a:t>
            </a:r>
            <a:r>
              <a:rPr lang="en-US" dirty="0" err="1"/>
              <a:t>greek</a:t>
            </a:r>
            <a:r>
              <a:rPr lang="en-US" dirty="0"/>
              <a:t> words </a:t>
            </a:r>
            <a:r>
              <a:rPr lang="en-US" u="sng" dirty="0" err="1">
                <a:solidFill>
                  <a:srgbClr val="784BDD"/>
                </a:solidFill>
              </a:rPr>
              <a:t>ergon</a:t>
            </a:r>
            <a:r>
              <a:rPr lang="en-US" dirty="0"/>
              <a:t>  meaning  work  and </a:t>
            </a:r>
            <a:r>
              <a:rPr lang="en-US" u="sng" dirty="0" err="1">
                <a:solidFill>
                  <a:srgbClr val="784BDD"/>
                </a:solidFill>
              </a:rPr>
              <a:t>nomoi</a:t>
            </a:r>
            <a:r>
              <a:rPr lang="en-US" dirty="0"/>
              <a:t>  meaning   natural  laws.</a:t>
            </a:r>
          </a:p>
          <a:p>
            <a:pPr>
              <a:spcBef>
                <a:spcPct val="50000"/>
              </a:spcBef>
              <a:buClr>
                <a:srgbClr val="9933FF"/>
              </a:buClr>
              <a:buSzPct val="120000"/>
            </a:pPr>
            <a:r>
              <a:rPr lang="en-US" dirty="0" smtClean="0"/>
              <a:t>	Ergonomists   </a:t>
            </a:r>
            <a:r>
              <a:rPr lang="en-US" dirty="0"/>
              <a:t>study   human capabilities in relationship  to  work   demands.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8897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Ergonomics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Text Box 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762000" y="1143000"/>
            <a:ext cx="7924800" cy="47705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Clr>
                <a:srgbClr val="9933FF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Ergonomics </a:t>
            </a:r>
            <a:r>
              <a:rPr lang="en-US" dirty="0">
                <a:solidFill>
                  <a:schemeClr val="tx1"/>
                </a:solidFill>
              </a:rPr>
              <a:t>is </a:t>
            </a:r>
            <a:r>
              <a:rPr lang="en-US" dirty="0" smtClean="0">
                <a:solidFill>
                  <a:schemeClr val="tx1"/>
                </a:solidFill>
              </a:rPr>
              <a:t>human </a:t>
            </a:r>
            <a:r>
              <a:rPr lang="en-US" dirty="0">
                <a:solidFill>
                  <a:schemeClr val="tx1"/>
                </a:solidFill>
              </a:rPr>
              <a:t>factors engineering.</a:t>
            </a:r>
          </a:p>
          <a:p>
            <a:pPr algn="just">
              <a:spcBef>
                <a:spcPct val="50000"/>
              </a:spcBef>
              <a:buClr>
                <a:srgbClr val="9933FF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Study of </a:t>
            </a: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 err="1">
                <a:solidFill>
                  <a:schemeClr val="tx1"/>
                </a:solidFill>
              </a:rPr>
              <a:t>behaviour</a:t>
            </a:r>
            <a:r>
              <a:rPr lang="en-US" dirty="0">
                <a:solidFill>
                  <a:schemeClr val="tx1"/>
                </a:solidFill>
              </a:rPr>
              <a:t> and activities of people working with Mechanical &amp; Electronic machines and tools.</a:t>
            </a:r>
          </a:p>
          <a:p>
            <a:pPr algn="just">
              <a:spcBef>
                <a:spcPct val="50000"/>
              </a:spcBef>
              <a:buClr>
                <a:srgbClr val="9933FF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All </a:t>
            </a:r>
            <a:r>
              <a:rPr lang="en-US" dirty="0">
                <a:solidFill>
                  <a:schemeClr val="tx1"/>
                </a:solidFill>
              </a:rPr>
              <a:t>work regardless of its nature places both physical and mental stress on workers. </a:t>
            </a:r>
            <a:endParaRPr lang="en-US" dirty="0" smtClean="0">
              <a:solidFill>
                <a:schemeClr val="tx1"/>
              </a:solidFill>
            </a:endParaRPr>
          </a:p>
          <a:p>
            <a:pPr algn="just">
              <a:spcBef>
                <a:spcPct val="50000"/>
              </a:spcBef>
              <a:buClr>
                <a:srgbClr val="9933FF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There is </a:t>
            </a:r>
            <a:r>
              <a:rPr lang="en-US" dirty="0">
                <a:solidFill>
                  <a:schemeClr val="tx1"/>
                </a:solidFill>
              </a:rPr>
              <a:t>a need to  keep these stresses within reasonable limits.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Functions of Ergonomic Specialist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228600" y="1066800"/>
            <a:ext cx="8686800" cy="501675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428750" indent="-1428750">
              <a:spcBef>
                <a:spcPct val="50000"/>
              </a:spcBef>
              <a:buClr>
                <a:srgbClr val="9933FF"/>
              </a:buClr>
              <a:buSzPct val="120000"/>
              <a:buFont typeface="Wingdings" pitchFamily="2" charset="2"/>
              <a:buChar char="ü"/>
            </a:pPr>
            <a:r>
              <a:rPr lang="en-US" dirty="0"/>
              <a:t>To design &amp; improve the workplace </a:t>
            </a:r>
            <a:r>
              <a:rPr lang="en-US" dirty="0">
                <a:solidFill>
                  <a:srgbClr val="FF0000"/>
                </a:solidFill>
              </a:rPr>
              <a:t>equipments</a:t>
            </a:r>
            <a:r>
              <a:rPr lang="en-US" dirty="0" smtClean="0"/>
              <a:t>.</a:t>
            </a:r>
          </a:p>
          <a:p>
            <a:pPr marL="1428750" indent="-1428750">
              <a:spcBef>
                <a:spcPct val="50000"/>
              </a:spcBef>
              <a:buClr>
                <a:srgbClr val="9933FF"/>
              </a:buClr>
              <a:buSzPct val="120000"/>
              <a:buFont typeface="Wingdings" pitchFamily="2" charset="2"/>
              <a:buChar char="ü"/>
            </a:pPr>
            <a:r>
              <a:rPr lang="en-US" dirty="0" smtClean="0"/>
              <a:t>To improve the </a:t>
            </a:r>
            <a:r>
              <a:rPr lang="en-US" dirty="0" smtClean="0">
                <a:solidFill>
                  <a:srgbClr val="FF0000"/>
                </a:solidFill>
              </a:rPr>
              <a:t>procedures of work </a:t>
            </a:r>
            <a:r>
              <a:rPr lang="en-US" dirty="0" smtClean="0"/>
              <a:t>to ensure safe, healthy &amp; efficient working environment.</a:t>
            </a:r>
          </a:p>
          <a:p>
            <a:pPr marL="1428750" indent="-1428750">
              <a:spcBef>
                <a:spcPct val="50000"/>
              </a:spcBef>
              <a:buClr>
                <a:srgbClr val="9933FF"/>
              </a:buClr>
              <a:buSzPct val="120000"/>
              <a:buFont typeface="Wingdings" pitchFamily="2" charset="2"/>
              <a:buChar char="ü"/>
            </a:pP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design facilities </a:t>
            </a:r>
            <a:r>
              <a:rPr lang="en-US" dirty="0" smtClean="0"/>
              <a:t>in factories/ offices, furniture, equipment, tool &amp; job demands compatible with human dimensions, capabilities &amp; expectations.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76200"/>
            <a:ext cx="7772400" cy="137477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Goal of Ergonomics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7467600" cy="4419600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ct val="50000"/>
              </a:spcBef>
              <a:buClr>
                <a:srgbClr val="9933FF"/>
              </a:buClr>
              <a:buSzPct val="120000"/>
              <a:buFont typeface="Arial" pitchFamily="34" charset="0"/>
              <a:buChar char="•"/>
              <a:tabLst>
                <a:tab pos="57626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To design jobs to </a:t>
            </a:r>
            <a:r>
              <a:rPr lang="en-US" dirty="0" smtClean="0">
                <a:solidFill>
                  <a:srgbClr val="FF0000"/>
                </a:solidFill>
              </a:rPr>
              <a:t>fit people</a:t>
            </a:r>
            <a:r>
              <a:rPr lang="en-US" dirty="0" smtClean="0">
                <a:solidFill>
                  <a:schemeClr val="tx1"/>
                </a:solidFill>
              </a:rPr>
              <a:t>, this means taking account of differences  such  as   </a:t>
            </a:r>
            <a:r>
              <a:rPr lang="en-US" dirty="0" smtClean="0">
                <a:solidFill>
                  <a:srgbClr val="FF0000"/>
                </a:solidFill>
              </a:rPr>
              <a:t>size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strength</a:t>
            </a:r>
            <a:r>
              <a:rPr lang="en-US" dirty="0" smtClean="0">
                <a:solidFill>
                  <a:schemeClr val="tx1"/>
                </a:solidFill>
              </a:rPr>
              <a:t>, and </a:t>
            </a:r>
            <a:r>
              <a:rPr lang="en-US" dirty="0" smtClean="0">
                <a:solidFill>
                  <a:srgbClr val="FF0000"/>
                </a:solidFill>
              </a:rPr>
              <a:t>ability</a:t>
            </a:r>
            <a:r>
              <a:rPr lang="en-US" dirty="0" smtClean="0">
                <a:solidFill>
                  <a:schemeClr val="tx1"/>
                </a:solidFill>
              </a:rPr>
              <a:t> to handle </a:t>
            </a:r>
            <a:r>
              <a:rPr lang="en-US" dirty="0" smtClean="0">
                <a:solidFill>
                  <a:srgbClr val="FF0000"/>
                </a:solidFill>
              </a:rPr>
              <a:t>instruments</a:t>
            </a:r>
            <a:r>
              <a:rPr lang="en-US" dirty="0" smtClean="0">
                <a:solidFill>
                  <a:schemeClr val="tx1"/>
                </a:solidFill>
              </a:rPr>
              <a:t> for a wide range of users</a:t>
            </a:r>
          </a:p>
          <a:p>
            <a:pPr algn="just">
              <a:spcBef>
                <a:spcPct val="50000"/>
              </a:spcBef>
              <a:buClr>
                <a:srgbClr val="9933FF"/>
              </a:buClr>
              <a:buSzPct val="120000"/>
              <a:buFont typeface="Arial" pitchFamily="34" charset="0"/>
              <a:buChar char="•"/>
              <a:tabLst>
                <a:tab pos="57626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Benefits</a:t>
            </a:r>
          </a:p>
          <a:p>
            <a:pPr algn="just">
              <a:spcBef>
                <a:spcPct val="50000"/>
              </a:spcBef>
              <a:buClr>
                <a:srgbClr val="9933FF"/>
              </a:buClr>
              <a:buSzPct val="120000"/>
              <a:buFont typeface="Arial" pitchFamily="34" charset="0"/>
              <a:buChar char="•"/>
              <a:tabLst>
                <a:tab pos="576263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Improved efficiency</a:t>
            </a:r>
          </a:p>
          <a:p>
            <a:pPr algn="just">
              <a:spcBef>
                <a:spcPct val="50000"/>
              </a:spcBef>
              <a:buClr>
                <a:srgbClr val="9933FF"/>
              </a:buClr>
              <a:buSzPct val="120000"/>
              <a:buFont typeface="Arial" pitchFamily="34" charset="0"/>
              <a:buChar char="•"/>
              <a:tabLst>
                <a:tab pos="57626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Improved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quality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spcBef>
                <a:spcPct val="50000"/>
              </a:spcBef>
              <a:buClr>
                <a:srgbClr val="9933FF"/>
              </a:buClr>
              <a:buSzPct val="120000"/>
              <a:buFont typeface="Arial" pitchFamily="34" charset="0"/>
              <a:buChar char="•"/>
              <a:tabLst>
                <a:tab pos="57626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job  satisfaction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solidFill>
                  <a:srgbClr val="FF0000"/>
                </a:solidFill>
              </a:rPr>
              <a:t>Multi-Disciplinary Nature of Ergonomics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3152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Anatomy and Physiology</a:t>
            </a:r>
          </a:p>
          <a:p>
            <a:pPr eaLnBrk="1" hangingPunct="1"/>
            <a:r>
              <a:rPr lang="en-US" dirty="0" smtClean="0"/>
              <a:t>Engineering Psychology</a:t>
            </a:r>
          </a:p>
          <a:p>
            <a:pPr eaLnBrk="1" hangingPunct="1"/>
            <a:r>
              <a:rPr lang="en-US" dirty="0" smtClean="0"/>
              <a:t>Engineering</a:t>
            </a:r>
          </a:p>
          <a:p>
            <a:pPr eaLnBrk="1" hangingPunct="1"/>
            <a:r>
              <a:rPr lang="en-US" dirty="0" smtClean="0"/>
              <a:t>Medicine</a:t>
            </a:r>
          </a:p>
          <a:p>
            <a:pPr eaLnBrk="1" hangingPunct="1"/>
            <a:r>
              <a:rPr lang="en-US" dirty="0" smtClean="0"/>
              <a:t>Anthropology</a:t>
            </a:r>
          </a:p>
          <a:p>
            <a:pPr eaLnBrk="1" hangingPunct="1"/>
            <a:r>
              <a:rPr lang="en-US" dirty="0" smtClean="0"/>
              <a:t>Biomechanics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Benefits of Ergonomics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en-US" dirty="0" smtClean="0"/>
              <a:t>Decreased risk of injury</a:t>
            </a:r>
          </a:p>
          <a:p>
            <a:pPr eaLnBrk="1" hangingPunct="1"/>
            <a:r>
              <a:rPr lang="en-US" dirty="0" smtClean="0"/>
              <a:t>Increased productivity</a:t>
            </a:r>
          </a:p>
          <a:p>
            <a:pPr eaLnBrk="1" hangingPunct="1"/>
            <a:r>
              <a:rPr lang="en-US" dirty="0" smtClean="0"/>
              <a:t>Increased quality and efficiency</a:t>
            </a:r>
          </a:p>
          <a:p>
            <a:pPr eaLnBrk="1" hangingPunct="1"/>
            <a:r>
              <a:rPr lang="en-US" dirty="0" smtClean="0"/>
              <a:t>Decrease lost work days</a:t>
            </a:r>
          </a:p>
          <a:p>
            <a:pPr eaLnBrk="1" hangingPunct="1"/>
            <a:r>
              <a:rPr lang="en-US" dirty="0" smtClean="0"/>
              <a:t>Decrease turnover</a:t>
            </a:r>
          </a:p>
          <a:p>
            <a:pPr eaLnBrk="1" hangingPunct="1"/>
            <a:r>
              <a:rPr lang="en-US" dirty="0" smtClean="0"/>
              <a:t>Improve morale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Workplace Indicators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Performance deterioration</a:t>
            </a:r>
          </a:p>
          <a:p>
            <a:pPr eaLnBrk="1" hangingPunct="1"/>
            <a:r>
              <a:rPr lang="en-US" dirty="0" smtClean="0"/>
              <a:t>Quality problems</a:t>
            </a:r>
          </a:p>
          <a:p>
            <a:pPr eaLnBrk="1" hangingPunct="1"/>
            <a:r>
              <a:rPr lang="en-US" dirty="0" smtClean="0"/>
              <a:t>Absenteeism/turnover</a:t>
            </a:r>
          </a:p>
          <a:p>
            <a:pPr eaLnBrk="1" hangingPunct="1"/>
            <a:r>
              <a:rPr lang="en-US" dirty="0" smtClean="0"/>
              <a:t>OSHA </a:t>
            </a:r>
            <a:r>
              <a:rPr lang="en-US" sz="2400" dirty="0" smtClean="0">
                <a:solidFill>
                  <a:srgbClr val="FF0000"/>
                </a:solidFill>
              </a:rPr>
              <a:t>(Occupational Safety &amp; Health Administration)</a:t>
            </a:r>
            <a:r>
              <a:rPr lang="en-US" dirty="0" smtClean="0"/>
              <a:t>Logs and Reports</a:t>
            </a:r>
          </a:p>
          <a:p>
            <a:pPr eaLnBrk="1" hangingPunct="1"/>
            <a:r>
              <a:rPr lang="en-US" dirty="0" smtClean="0"/>
              <a:t>Complaints of fatigue and discomfort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Ergonomic Hazards </a:t>
            </a:r>
            <a:r>
              <a:rPr lang="en-US" sz="2800" b="1" dirty="0" smtClean="0"/>
              <a:t>(Risk Factors)</a:t>
            </a:r>
            <a:endParaRPr lang="en-US" sz="3200" b="1" dirty="0" smtClean="0"/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/>
              <a:t>Awkward working postures</a:t>
            </a:r>
          </a:p>
          <a:p>
            <a:pPr eaLnBrk="1" hangingPunct="1"/>
            <a:r>
              <a:rPr lang="en-US" smtClean="0"/>
              <a:t>Static postures </a:t>
            </a:r>
          </a:p>
          <a:p>
            <a:pPr eaLnBrk="1" hangingPunct="1"/>
            <a:r>
              <a:rPr lang="en-US" smtClean="0"/>
              <a:t>Forceful exertions</a:t>
            </a:r>
          </a:p>
          <a:p>
            <a:pPr eaLnBrk="1" hangingPunct="1"/>
            <a:r>
              <a:rPr lang="en-US" smtClean="0"/>
              <a:t>Repetitive movements</a:t>
            </a:r>
          </a:p>
          <a:p>
            <a:pPr eaLnBrk="1" hangingPunct="1"/>
            <a:r>
              <a:rPr lang="en-US" smtClean="0"/>
              <a:t>Pace of work</a:t>
            </a:r>
          </a:p>
          <a:p>
            <a:pPr eaLnBrk="1" hangingPunct="1"/>
            <a:r>
              <a:rPr lang="en-US" smtClean="0"/>
              <a:t>Point pressures</a:t>
            </a:r>
          </a:p>
          <a:p>
            <a:pPr eaLnBrk="1" hangingPunct="1"/>
            <a:r>
              <a:rPr lang="en-US" smtClean="0"/>
              <a:t>Temperature extremes</a:t>
            </a:r>
          </a:p>
          <a:p>
            <a:pPr eaLnBrk="1" hangingPunct="1"/>
            <a:r>
              <a:rPr lang="en-US" smtClean="0"/>
              <a:t>Vibration</a:t>
            </a:r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6553200" y="4267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990600" y="6035675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Non-Work-Related Factors</a:t>
            </a:r>
          </a:p>
        </p:txBody>
      </p:sp>
      <p:sp>
        <p:nvSpPr>
          <p:cNvPr id="1638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Physical conditioning</a:t>
            </a:r>
          </a:p>
          <a:p>
            <a:pPr eaLnBrk="1" hangingPunct="1"/>
            <a:r>
              <a:rPr lang="en-US" smtClean="0"/>
              <a:t>Medical conditions (e.g. diabetes, arthritis)</a:t>
            </a:r>
          </a:p>
          <a:p>
            <a:pPr eaLnBrk="1" hangingPunct="1"/>
            <a:r>
              <a:rPr lang="en-US" smtClean="0"/>
              <a:t>Pregnancy</a:t>
            </a:r>
          </a:p>
          <a:p>
            <a:pPr eaLnBrk="1" hangingPunct="1"/>
            <a:r>
              <a:rPr lang="en-US" smtClean="0"/>
              <a:t>Hobbies (hand-intensive or manual handling)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06362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Ergonomics:  </a:t>
            </a:r>
            <a:r>
              <a:rPr lang="en-US" sz="3100" b="1" dirty="0" smtClean="0">
                <a:solidFill>
                  <a:srgbClr val="000066"/>
                </a:solidFill>
              </a:rPr>
              <a:t>Control Techniques</a:t>
            </a:r>
            <a:endParaRPr lang="en-US" b="1" u="sng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696200" cy="44196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Engineering Controls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Work Practices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Administrative Controls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Personal Protective Equipment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We Will Discuss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010400" cy="4602163"/>
          </a:xfrm>
        </p:spPr>
        <p:txBody>
          <a:bodyPr/>
          <a:lstStyle/>
          <a:p>
            <a:pPr eaLnBrk="1" hangingPunct="1"/>
            <a:r>
              <a:rPr lang="en-US" dirty="0" smtClean="0"/>
              <a:t>Concept of Occupational Health</a:t>
            </a:r>
          </a:p>
          <a:p>
            <a:pPr eaLnBrk="1" hangingPunct="1"/>
            <a:r>
              <a:rPr lang="en-US" dirty="0" smtClean="0"/>
              <a:t>Occupational Medicine &amp; Hygiene</a:t>
            </a:r>
          </a:p>
          <a:p>
            <a:pPr eaLnBrk="1" hangingPunct="1"/>
            <a:r>
              <a:rPr lang="en-US" dirty="0" smtClean="0"/>
              <a:t>Ergonomics Overview</a:t>
            </a:r>
          </a:p>
          <a:p>
            <a:pPr eaLnBrk="1" hangingPunct="1"/>
            <a:r>
              <a:rPr lang="en-US" dirty="0" smtClean="0"/>
              <a:t>Ergonomic Hazards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01000" cy="121602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Ergonomics </a:t>
            </a:r>
            <a:r>
              <a:rPr lang="en-US" sz="2800" b="1" dirty="0" smtClean="0"/>
              <a:t>(Control Techniques)</a:t>
            </a:r>
            <a:endParaRPr lang="en-US" b="1" dirty="0" smtClean="0"/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3733800" cy="41148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4000" u="sng" dirty="0" smtClean="0">
              <a:solidFill>
                <a:srgbClr val="000066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dirty="0" smtClean="0">
                <a:solidFill>
                  <a:srgbClr val="000066"/>
                </a:solidFill>
              </a:rPr>
              <a:t>   Engineering Controls  </a:t>
            </a:r>
            <a:endParaRPr lang="en-US" sz="4000" u="sng" dirty="0" smtClean="0">
              <a:solidFill>
                <a:srgbClr val="000066"/>
              </a:solidFill>
            </a:endParaRPr>
          </a:p>
        </p:txBody>
      </p:sp>
      <p:sp>
        <p:nvSpPr>
          <p:cNvPr id="1843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600200"/>
            <a:ext cx="4419600" cy="45259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Work station design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Work methods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Tool design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Reducing or spreading force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Obtaining better mechanical advantage</a:t>
            </a:r>
            <a:endParaRPr lang="en-US" sz="4000" dirty="0" smtClean="0"/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Workstation Design Guidelines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983163"/>
          </a:xfrm>
        </p:spPr>
        <p:txBody>
          <a:bodyPr>
            <a:no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 smtClean="0"/>
              <a:t>Reduce static component and allow worker to use </a:t>
            </a:r>
            <a:r>
              <a:rPr lang="en-US" altLang="en-US" sz="2800" dirty="0" smtClean="0">
                <a:solidFill>
                  <a:srgbClr val="FF0000"/>
                </a:solidFill>
              </a:rPr>
              <a:t>optimal posture </a:t>
            </a:r>
            <a:r>
              <a:rPr lang="en-US" altLang="en-US" sz="2800" dirty="0" smtClean="0"/>
              <a:t>(midpoint of limbs range of motion)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FF0000"/>
                </a:solidFill>
              </a:rPr>
              <a:t>Avoid forward reaches </a:t>
            </a:r>
            <a:r>
              <a:rPr lang="en-US" altLang="en-US" sz="2800" dirty="0" smtClean="0"/>
              <a:t>in excess of 16”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FF0000"/>
                </a:solidFill>
              </a:rPr>
              <a:t>Elbows down close to the body </a:t>
            </a:r>
            <a:r>
              <a:rPr lang="en-US" altLang="en-US" sz="2800" dirty="0" smtClean="0"/>
              <a:t>flexor angle around 90 degrees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FF0000"/>
                </a:solidFill>
              </a:rPr>
              <a:t>Sit-Stand preferred </a:t>
            </a:r>
            <a:r>
              <a:rPr lang="en-US" altLang="en-US" sz="2800" dirty="0" smtClean="0"/>
              <a:t>but rarely seen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smtClean="0"/>
              <a:t>Use gravity do </a:t>
            </a:r>
            <a:r>
              <a:rPr lang="en-US" altLang="en-US" sz="2800" dirty="0" smtClean="0">
                <a:solidFill>
                  <a:srgbClr val="FF0000"/>
                </a:solidFill>
              </a:rPr>
              <a:t>not work against </a:t>
            </a:r>
            <a:r>
              <a:rPr lang="en-US" altLang="en-US" sz="2800" dirty="0" smtClean="0"/>
              <a:t>it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FF0000"/>
                </a:solidFill>
              </a:rPr>
              <a:t>Avoid</a:t>
            </a:r>
            <a:r>
              <a:rPr lang="en-US" altLang="en-US" sz="2800" dirty="0" smtClean="0"/>
              <a:t> the need for excessive </a:t>
            </a:r>
            <a:r>
              <a:rPr lang="en-US" altLang="en-US" sz="2800" dirty="0" smtClean="0">
                <a:solidFill>
                  <a:srgbClr val="FF0000"/>
                </a:solidFill>
              </a:rPr>
              <a:t>head movement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FF0000"/>
                </a:solidFill>
              </a:rPr>
              <a:t>Avoid compression </a:t>
            </a:r>
            <a:r>
              <a:rPr lang="en-US" altLang="en-US" sz="2800" dirty="0" smtClean="0"/>
              <a:t>against hard/non-rounded edges</a:t>
            </a:r>
            <a:endParaRPr lang="en-US" altLang="en-US" sz="4000" dirty="0" smtClean="0"/>
          </a:p>
          <a:p>
            <a:pPr eaLnBrk="1" hangingPunct="1"/>
            <a:endParaRPr lang="en-US" sz="3600" dirty="0" smtClean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24800" cy="106362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Ergonomics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000066"/>
                </a:solidFill>
              </a:rPr>
              <a:t>Control Techniques</a:t>
            </a:r>
            <a:endParaRPr lang="en-US" b="1" u="sng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3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4038600" cy="41148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4000" u="sng" smtClean="0">
              <a:solidFill>
                <a:srgbClr val="000066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smtClean="0">
                <a:solidFill>
                  <a:srgbClr val="000066"/>
                </a:solidFill>
              </a:rPr>
              <a:t>Work Practices</a:t>
            </a:r>
            <a:endParaRPr lang="en-US" sz="4000" u="sng" smtClean="0">
              <a:solidFill>
                <a:srgbClr val="000066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smtClean="0">
                <a:solidFill>
                  <a:srgbClr val="000066"/>
                </a:solidFill>
              </a:rPr>
              <a:t>   </a:t>
            </a:r>
            <a:endParaRPr lang="en-US" sz="4000" u="sng" smtClean="0">
              <a:solidFill>
                <a:srgbClr val="000066"/>
              </a:solidFill>
            </a:endParaRPr>
          </a:p>
        </p:txBody>
      </p:sp>
      <p:sp>
        <p:nvSpPr>
          <p:cNvPr id="20484" name="Rectangle 1028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981200"/>
            <a:ext cx="4267200" cy="41449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solidFill>
                  <a:srgbClr val="000066"/>
                </a:solidFill>
              </a:rPr>
              <a:t>Task Enlargement</a:t>
            </a:r>
          </a:p>
          <a:p>
            <a:pPr eaLnBrk="1" hangingPunct="1"/>
            <a:r>
              <a:rPr lang="en-US" sz="3200" dirty="0" smtClean="0">
                <a:solidFill>
                  <a:srgbClr val="000066"/>
                </a:solidFill>
              </a:rPr>
              <a:t>Work techniques</a:t>
            </a:r>
          </a:p>
          <a:p>
            <a:pPr eaLnBrk="1" hangingPunct="1"/>
            <a:r>
              <a:rPr lang="en-US" sz="3200" dirty="0" smtClean="0">
                <a:solidFill>
                  <a:srgbClr val="000066"/>
                </a:solidFill>
              </a:rPr>
              <a:t>Conditioning</a:t>
            </a:r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1000" cy="106362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Ergonomics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000066"/>
                </a:solidFill>
              </a:rPr>
              <a:t>Control Techniques</a:t>
            </a:r>
            <a:endParaRPr lang="en-US" b="1" u="sng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3352800" cy="4191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4000" u="sng" dirty="0" smtClean="0">
              <a:solidFill>
                <a:srgbClr val="000066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dirty="0" smtClean="0">
                <a:solidFill>
                  <a:srgbClr val="000066"/>
                </a:solidFill>
              </a:rPr>
              <a:t>Administrative Controls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dirty="0" smtClean="0">
                <a:solidFill>
                  <a:srgbClr val="000066"/>
                </a:solidFill>
              </a:rPr>
              <a:t>   </a:t>
            </a:r>
            <a:endParaRPr lang="en-US" sz="4000" u="sng" dirty="0" smtClean="0">
              <a:solidFill>
                <a:srgbClr val="000066"/>
              </a:solidFill>
            </a:endParaRPr>
          </a:p>
        </p:txBody>
      </p:sp>
      <p:sp>
        <p:nvSpPr>
          <p:cNvPr id="2150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676400"/>
            <a:ext cx="4495800" cy="4267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Job rotation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Maintenance of equipment &amp; environment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Rest breaks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Increase number of employees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Physical conditioning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Relief personnel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Medical management</a:t>
            </a:r>
            <a:endParaRPr lang="en-US" altLang="en-US" dirty="0" smtClean="0"/>
          </a:p>
          <a:p>
            <a:pPr eaLnBrk="1" hangingPunct="1"/>
            <a:endParaRPr lang="en-US" dirty="0" smtClean="0">
              <a:solidFill>
                <a:srgbClr val="000066"/>
              </a:solidFill>
            </a:endParaRPr>
          </a:p>
          <a:p>
            <a:pPr eaLnBrk="1" hangingPunct="1"/>
            <a:endParaRPr lang="en-US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20000" cy="98583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Ergonomics</a:t>
            </a:r>
            <a:r>
              <a:rPr lang="en-US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b="1" dirty="0" smtClean="0">
                <a:solidFill>
                  <a:srgbClr val="000066"/>
                </a:solidFill>
              </a:rPr>
              <a:t>Medical Management</a:t>
            </a:r>
            <a:endParaRPr lang="en-US" b="1" u="sng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620000" cy="44196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0066"/>
                </a:solidFill>
              </a:rPr>
              <a:t>Accurate injury &amp; illness recording.</a:t>
            </a:r>
          </a:p>
          <a:p>
            <a:pPr eaLnBrk="1" hangingPunct="1"/>
            <a:r>
              <a:rPr lang="en-US" sz="2800" dirty="0" smtClean="0">
                <a:solidFill>
                  <a:srgbClr val="000066"/>
                </a:solidFill>
              </a:rPr>
              <a:t>Early recognition &amp; reporting.</a:t>
            </a:r>
          </a:p>
          <a:p>
            <a:pPr eaLnBrk="1" hangingPunct="1"/>
            <a:r>
              <a:rPr lang="en-US" sz="2800" dirty="0" smtClean="0">
                <a:solidFill>
                  <a:srgbClr val="000066"/>
                </a:solidFill>
              </a:rPr>
              <a:t>Conservative treatment.</a:t>
            </a:r>
          </a:p>
          <a:p>
            <a:pPr eaLnBrk="1" hangingPunct="1"/>
            <a:r>
              <a:rPr lang="en-US" sz="2800" dirty="0" smtClean="0">
                <a:solidFill>
                  <a:srgbClr val="000066"/>
                </a:solidFill>
              </a:rPr>
              <a:t>Medical treatment &amp; rehabilitation for disabling injuries.</a:t>
            </a:r>
          </a:p>
          <a:p>
            <a:pPr eaLnBrk="1" hangingPunct="1"/>
            <a:r>
              <a:rPr lang="en-US" sz="2800" dirty="0" smtClean="0">
                <a:solidFill>
                  <a:srgbClr val="000066"/>
                </a:solidFill>
              </a:rPr>
              <a:t>Baseline health and workplace assessments.</a:t>
            </a:r>
          </a:p>
          <a:p>
            <a:pPr eaLnBrk="1" hangingPunct="1"/>
            <a:r>
              <a:rPr lang="en-US" sz="2800" dirty="0" smtClean="0">
                <a:solidFill>
                  <a:srgbClr val="000066"/>
                </a:solidFill>
              </a:rPr>
              <a:t>Medical participation in workplace design.</a:t>
            </a:r>
          </a:p>
        </p:txBody>
      </p:sp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1000" cy="98583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Ergonomics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000066"/>
                </a:solidFill>
              </a:rPr>
              <a:t>Control Techniques</a:t>
            </a:r>
            <a:endParaRPr lang="en-US" b="1" u="sng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419600" cy="41148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4000" u="sng" dirty="0" smtClean="0">
              <a:solidFill>
                <a:srgbClr val="000066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dirty="0" smtClean="0">
                <a:solidFill>
                  <a:srgbClr val="000066"/>
                </a:solidFill>
              </a:rPr>
              <a:t>Personal Protective Equipment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Be</a:t>
            </a:r>
            <a:r>
              <a:rPr lang="en-US" sz="4000" dirty="0" smtClean="0">
                <a:solidFill>
                  <a:srgbClr val="000066"/>
                </a:solidFill>
              </a:rPr>
              <a:t> </a:t>
            </a:r>
            <a:r>
              <a:rPr lang="en-US" sz="4000" dirty="0" smtClean="0">
                <a:solidFill>
                  <a:srgbClr val="EA3814"/>
                </a:solidFill>
              </a:rPr>
              <a:t>Careful!</a:t>
            </a:r>
            <a:endParaRPr lang="en-US" sz="4000" dirty="0" smtClean="0">
              <a:solidFill>
                <a:srgbClr val="000066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dirty="0" smtClean="0">
                <a:solidFill>
                  <a:srgbClr val="000066"/>
                </a:solidFill>
              </a:rPr>
              <a:t>   </a:t>
            </a:r>
            <a:endParaRPr lang="en-US" sz="4000" u="sng" dirty="0" smtClean="0">
              <a:solidFill>
                <a:srgbClr val="000066"/>
              </a:solidFill>
            </a:endParaRPr>
          </a:p>
        </p:txBody>
      </p:sp>
      <p:sp>
        <p:nvSpPr>
          <p:cNvPr id="2355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905000"/>
            <a:ext cx="3503613" cy="40386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000066"/>
                </a:solidFill>
              </a:rPr>
              <a:t>Wrist supports</a:t>
            </a:r>
          </a:p>
          <a:p>
            <a:pPr eaLnBrk="1" hangingPunct="1"/>
            <a:r>
              <a:rPr lang="en-US" sz="3600" smtClean="0">
                <a:solidFill>
                  <a:srgbClr val="000066"/>
                </a:solidFill>
              </a:rPr>
              <a:t>Gloves</a:t>
            </a:r>
          </a:p>
          <a:p>
            <a:pPr eaLnBrk="1" hangingPunct="1"/>
            <a:r>
              <a:rPr lang="en-US" sz="3600" smtClean="0">
                <a:solidFill>
                  <a:srgbClr val="000066"/>
                </a:solidFill>
              </a:rPr>
              <a:t>Braces</a:t>
            </a:r>
          </a:p>
          <a:p>
            <a:pPr eaLnBrk="1" hangingPunct="1"/>
            <a:r>
              <a:rPr lang="en-US" sz="3600" smtClean="0">
                <a:solidFill>
                  <a:srgbClr val="000066"/>
                </a:solidFill>
              </a:rPr>
              <a:t>Splints</a:t>
            </a:r>
          </a:p>
          <a:p>
            <a:pPr eaLnBrk="1" hangingPunct="1"/>
            <a:r>
              <a:rPr lang="en-US" sz="3600" smtClean="0">
                <a:solidFill>
                  <a:srgbClr val="000066"/>
                </a:solidFill>
              </a:rPr>
              <a:t>Abdominal  belts</a:t>
            </a:r>
            <a:endParaRPr lang="en-US" sz="400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ul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0"/>
            <a:ext cx="6629399" cy="6858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Ideal Computer Workstation Posture</a:t>
            </a:r>
          </a:p>
        </p:txBody>
      </p:sp>
      <p:sp>
        <p:nvSpPr>
          <p:cNvPr id="10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0" y="685800"/>
          <a:ext cx="9144000" cy="6172200"/>
        </p:xfrm>
        <a:graphic>
          <a:graphicData uri="http://schemas.openxmlformats.org/presentationml/2006/ole">
            <p:oleObj spid="_x0000_s1026" name="Document" r:id="rId4" imgW="4420080" imgH="3454920" progId="Word.Document.8">
              <p:embed/>
            </p:oleObj>
          </a:graphicData>
        </a:graphic>
      </p:graphicFrame>
    </p:spTree>
  </p:cSld>
  <p:clrMapOvr>
    <a:masterClrMapping/>
  </p:clrMapOvr>
  <p:transition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"/>
            <a:ext cx="7772400" cy="169545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Fatigue Pain &amp; Circulation Problems due to Improper Seating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8229600" cy="38100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Proper Design of Chair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Too long seat pan (&gt;16’’) will cut off circulation to </a:t>
            </a:r>
            <a:r>
              <a:rPr lang="en-US" dirty="0" err="1" smtClean="0">
                <a:solidFill>
                  <a:schemeClr val="tx1"/>
                </a:solidFill>
              </a:rPr>
              <a:t>popliteous</a:t>
            </a:r>
            <a:r>
              <a:rPr lang="en-US" dirty="0" smtClean="0">
                <a:solidFill>
                  <a:schemeClr val="tx1"/>
                </a:solidFill>
              </a:rPr>
              <a:t> muscle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Sufficient lumbar support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Easily adjustable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Stable (5 legs) to reduce tipping over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Forward sloping seat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8583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Ergonomics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000066"/>
                </a:solidFill>
              </a:rPr>
              <a:t>Back Disorders</a:t>
            </a:r>
            <a:endParaRPr lang="en-US" b="1" u="sng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72400" cy="40386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0066"/>
                </a:solidFill>
              </a:rPr>
              <a:t>Approximately 20% of all work-related injuries.</a:t>
            </a:r>
          </a:p>
          <a:p>
            <a:pPr eaLnBrk="1" hangingPunct="1"/>
            <a:r>
              <a:rPr lang="en-US" sz="3600" dirty="0" smtClean="0">
                <a:solidFill>
                  <a:srgbClr val="000066"/>
                </a:solidFill>
              </a:rPr>
              <a:t>Approximately 25% of annual workers’ compensation payments.</a:t>
            </a:r>
          </a:p>
          <a:p>
            <a:pPr eaLnBrk="1" hangingPunct="1"/>
            <a:r>
              <a:rPr lang="en-US" sz="3600" dirty="0" smtClean="0">
                <a:solidFill>
                  <a:srgbClr val="000066"/>
                </a:solidFill>
              </a:rPr>
              <a:t>Most frequently injured body part.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 rtlCol="0">
            <a:noAutofit/>
          </a:bodyPr>
          <a:lstStyle/>
          <a:p>
            <a:pPr marL="577850" indent="-577850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 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Occupational Health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6772275" cy="15208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modern definition of Occupational Health (ILO and WHO) is: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533400" y="2362200"/>
            <a:ext cx="5791200" cy="28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0900" indent="-850900" algn="just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200" i="1" dirty="0" smtClean="0">
                <a:latin typeface="Calibri" pitchFamily="34" charset="0"/>
              </a:rPr>
              <a:t>“</a:t>
            </a:r>
            <a:r>
              <a:rPr lang="en-US" sz="3200" i="1" dirty="0">
                <a:latin typeface="Calibri" pitchFamily="34" charset="0"/>
              </a:rPr>
              <a:t>The </a:t>
            </a:r>
            <a:r>
              <a:rPr lang="en-US" sz="3200" i="1" dirty="0">
                <a:solidFill>
                  <a:srgbClr val="FF0000"/>
                </a:solidFill>
                <a:latin typeface="Calibri" pitchFamily="34" charset="0"/>
              </a:rPr>
              <a:t>promotion</a:t>
            </a:r>
            <a:r>
              <a:rPr lang="en-US" sz="3200" i="1" dirty="0">
                <a:latin typeface="Calibri" pitchFamily="34" charset="0"/>
              </a:rPr>
              <a:t> and </a:t>
            </a:r>
            <a:r>
              <a:rPr lang="en-US" sz="3200" i="1" dirty="0">
                <a:solidFill>
                  <a:srgbClr val="FF0000"/>
                </a:solidFill>
                <a:latin typeface="Calibri" pitchFamily="34" charset="0"/>
              </a:rPr>
              <a:t>maintenance</a:t>
            </a:r>
            <a:r>
              <a:rPr lang="en-US" sz="3200" i="1" dirty="0">
                <a:latin typeface="Calibri" pitchFamily="34" charset="0"/>
              </a:rPr>
              <a:t> of the highest degree of </a:t>
            </a:r>
            <a:r>
              <a:rPr lang="en-US" sz="3200" i="1" dirty="0">
                <a:solidFill>
                  <a:srgbClr val="FF0000"/>
                </a:solidFill>
                <a:latin typeface="Calibri" pitchFamily="34" charset="0"/>
              </a:rPr>
              <a:t>physical</a:t>
            </a:r>
            <a:r>
              <a:rPr lang="en-US" sz="3200" i="1" dirty="0">
                <a:latin typeface="Calibri" pitchFamily="34" charset="0"/>
              </a:rPr>
              <a:t>, </a:t>
            </a:r>
            <a:r>
              <a:rPr lang="en-US" sz="3200" i="1" dirty="0">
                <a:solidFill>
                  <a:srgbClr val="FF0000"/>
                </a:solidFill>
                <a:latin typeface="Calibri" pitchFamily="34" charset="0"/>
              </a:rPr>
              <a:t>mental</a:t>
            </a:r>
            <a:r>
              <a:rPr lang="en-US" sz="3200" i="1" dirty="0">
                <a:latin typeface="Calibri" pitchFamily="34" charset="0"/>
              </a:rPr>
              <a:t> and </a:t>
            </a:r>
            <a:r>
              <a:rPr lang="en-US" sz="3200" i="1" dirty="0">
                <a:solidFill>
                  <a:srgbClr val="FF0000"/>
                </a:solidFill>
                <a:latin typeface="Calibri" pitchFamily="34" charset="0"/>
              </a:rPr>
              <a:t>social</a:t>
            </a:r>
            <a:r>
              <a:rPr lang="en-US" sz="3200" i="1" dirty="0">
                <a:latin typeface="Calibri" pitchFamily="34" charset="0"/>
              </a:rPr>
              <a:t> 	well-being of workers in all occupations – total </a:t>
            </a:r>
            <a:r>
              <a:rPr lang="en-US" sz="3200" i="1" dirty="0">
                <a:solidFill>
                  <a:srgbClr val="FF0000"/>
                </a:solidFill>
                <a:latin typeface="Calibri" pitchFamily="34" charset="0"/>
              </a:rPr>
              <a:t>health of all at work</a:t>
            </a:r>
            <a:r>
              <a:rPr lang="en-US" sz="3200" i="1" dirty="0" smtClean="0">
                <a:solidFill>
                  <a:srgbClr val="FF0000"/>
                </a:solidFill>
                <a:latin typeface="Calibri" pitchFamily="34" charset="0"/>
              </a:rPr>
              <a:t>”</a:t>
            </a:r>
            <a:endParaRPr lang="en-US" sz="3200" i="1" dirty="0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858000" y="1600200"/>
          <a:ext cx="1905000" cy="1600200"/>
        </p:xfrm>
        <a:graphic>
          <a:graphicData uri="http://schemas.openxmlformats.org/presentationml/2006/ole">
            <p:oleObj spid="_x0000_s43010" name="Photo Editor Photo" r:id="rId3" imgW="1219370" imgH="809738" progId="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24800" cy="9906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Ergonomics </a:t>
            </a:r>
            <a:r>
              <a:rPr lang="en-US" sz="2800" b="1" dirty="0" smtClean="0"/>
              <a:t>(</a:t>
            </a:r>
            <a:r>
              <a:rPr lang="en-US" sz="2800" b="1" dirty="0" smtClean="0">
                <a:solidFill>
                  <a:srgbClr val="000066"/>
                </a:solidFill>
              </a:rPr>
              <a:t>Back Disorders)</a:t>
            </a:r>
            <a:endParaRPr lang="en-US" b="1" u="sng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5257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b="1" u="sng" dirty="0" smtClean="0">
                <a:solidFill>
                  <a:srgbClr val="000066"/>
                </a:solidFill>
              </a:rPr>
              <a:t>Manual Lifting Risk Factors</a:t>
            </a:r>
            <a:endParaRPr lang="en-US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rgbClr val="000066"/>
                </a:solidFill>
              </a:rPr>
              <a:t>Weight</a:t>
            </a:r>
          </a:p>
          <a:p>
            <a:pPr eaLnBrk="1" hangingPunct="1"/>
            <a:r>
              <a:rPr lang="en-US" sz="2400" dirty="0" smtClean="0">
                <a:solidFill>
                  <a:srgbClr val="000066"/>
                </a:solidFill>
              </a:rPr>
              <a:t>Location (center of gravity)</a:t>
            </a:r>
          </a:p>
          <a:p>
            <a:pPr eaLnBrk="1" hangingPunct="1"/>
            <a:r>
              <a:rPr lang="en-US" sz="2400" dirty="0" smtClean="0">
                <a:solidFill>
                  <a:srgbClr val="000066"/>
                </a:solidFill>
              </a:rPr>
              <a:t>Frequency, Duration, Pace</a:t>
            </a:r>
          </a:p>
          <a:p>
            <a:pPr eaLnBrk="1" hangingPunct="1"/>
            <a:r>
              <a:rPr lang="en-US" sz="2400" dirty="0" smtClean="0">
                <a:solidFill>
                  <a:srgbClr val="000066"/>
                </a:solidFill>
              </a:rPr>
              <a:t>Stability</a:t>
            </a:r>
          </a:p>
          <a:p>
            <a:pPr eaLnBrk="1" hangingPunct="1"/>
            <a:r>
              <a:rPr lang="en-US" sz="2400" dirty="0" smtClean="0">
                <a:solidFill>
                  <a:srgbClr val="000066"/>
                </a:solidFill>
              </a:rPr>
              <a:t>Hand holds (techniques)</a:t>
            </a:r>
          </a:p>
          <a:p>
            <a:pPr eaLnBrk="1" hangingPunct="1"/>
            <a:r>
              <a:rPr lang="en-US" sz="2400" dirty="0" smtClean="0">
                <a:solidFill>
                  <a:srgbClr val="000066"/>
                </a:solidFill>
              </a:rPr>
              <a:t>Workplace Layout (obstacles)</a:t>
            </a:r>
          </a:p>
          <a:p>
            <a:pPr eaLnBrk="1" hangingPunct="1"/>
            <a:r>
              <a:rPr lang="en-US" sz="2400" dirty="0" smtClean="0">
                <a:solidFill>
                  <a:srgbClr val="000066"/>
                </a:solidFill>
              </a:rPr>
              <a:t>Posture (Torso flex, twisting, arms extended)</a:t>
            </a:r>
          </a:p>
          <a:p>
            <a:pPr eaLnBrk="1" hangingPunct="1"/>
            <a:r>
              <a:rPr lang="en-US" sz="2400" dirty="0" smtClean="0">
                <a:solidFill>
                  <a:srgbClr val="000066"/>
                </a:solidFill>
              </a:rPr>
              <a:t>Environmental Factors (lighting, friction, temperature, humidity, vibration, PPE, personal risk factors)</a:t>
            </a:r>
          </a:p>
        </p:txBody>
      </p:sp>
    </p:spTree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76200"/>
            <a:ext cx="7772400" cy="1219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Bio-Mechanics of Lifting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848600" cy="5029200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To Prevent Lifting Injuries and back-ache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Have your personal strength limits tested </a:t>
            </a:r>
            <a:r>
              <a:rPr lang="en-US" sz="2600" dirty="0" smtClean="0">
                <a:solidFill>
                  <a:srgbClr val="C00000"/>
                </a:solidFill>
              </a:rPr>
              <a:t>(Load to be lifted below 50%)</a:t>
            </a:r>
            <a:endParaRPr lang="en-US" dirty="0" smtClean="0">
              <a:solidFill>
                <a:srgbClr val="C0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Avoid lifting loads exceeding limits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Minimize twisting with load, if required rotate      pelvis. Avoid lifting loads exceeding limits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Keep load close to body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General rule is lift with legs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Maximum object weight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25 Kg                       Men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15 Kg                       Women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16" descr="pe0183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9675" y="3581400"/>
            <a:ext cx="29305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1905000" y="5410200"/>
            <a:ext cx="15240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05000" y="5791200"/>
            <a:ext cx="15240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Prevention of Exertion Injuries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678363"/>
          </a:xfrm>
        </p:spPr>
        <p:txBody>
          <a:bodyPr/>
          <a:lstStyle/>
          <a:p>
            <a:r>
              <a:rPr lang="en-US" dirty="0" smtClean="0"/>
              <a:t>Farm worker backache due to awkward stooping posture.</a:t>
            </a:r>
          </a:p>
          <a:p>
            <a:r>
              <a:rPr lang="en-US" dirty="0" smtClean="0"/>
              <a:t>Fatigue of fire fighter due to heat exhaustion/ physical exercise.</a:t>
            </a:r>
          </a:p>
          <a:p>
            <a:r>
              <a:rPr lang="en-US" dirty="0" smtClean="0"/>
              <a:t>Nurse backache due to transferring patients from bed to wheel hair.</a:t>
            </a:r>
          </a:p>
          <a:p>
            <a:r>
              <a:rPr lang="en-US" dirty="0" smtClean="0"/>
              <a:t>Numbness/ tingling in hands of poultry worker due to repetitive hand motions.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Ergonomic Assessment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678363"/>
          </a:xfrm>
        </p:spPr>
        <p:txBody>
          <a:bodyPr/>
          <a:lstStyle/>
          <a:p>
            <a:r>
              <a:rPr lang="en-US" dirty="0" smtClean="0"/>
              <a:t>Following to be assessed</a:t>
            </a:r>
          </a:p>
          <a:p>
            <a:pPr lvl="1"/>
            <a:r>
              <a:rPr lang="en-US" dirty="0"/>
              <a:t>Repeated/ sustained </a:t>
            </a:r>
            <a:r>
              <a:rPr lang="en-US" dirty="0" smtClean="0"/>
              <a:t>exertions</a:t>
            </a:r>
          </a:p>
          <a:p>
            <a:pPr lvl="1"/>
            <a:r>
              <a:rPr lang="en-US" dirty="0"/>
              <a:t>Forceful </a:t>
            </a:r>
            <a:r>
              <a:rPr lang="en-US" dirty="0" smtClean="0"/>
              <a:t>exertions</a:t>
            </a:r>
          </a:p>
          <a:p>
            <a:pPr lvl="1"/>
            <a:r>
              <a:rPr lang="en-US" dirty="0"/>
              <a:t>Posture </a:t>
            </a:r>
            <a:r>
              <a:rPr lang="en-US" dirty="0" smtClean="0"/>
              <a:t>stresses</a:t>
            </a:r>
          </a:p>
          <a:p>
            <a:pPr lvl="1"/>
            <a:r>
              <a:rPr lang="en-US" dirty="0"/>
              <a:t>Localized mechanical </a:t>
            </a:r>
            <a:r>
              <a:rPr lang="en-US" dirty="0" smtClean="0"/>
              <a:t>stresses</a:t>
            </a:r>
          </a:p>
          <a:p>
            <a:pPr lvl="1"/>
            <a:r>
              <a:rPr lang="en-US" dirty="0"/>
              <a:t>Low </a:t>
            </a:r>
            <a:r>
              <a:rPr lang="en-US" dirty="0" smtClean="0"/>
              <a:t>temperature</a:t>
            </a:r>
          </a:p>
          <a:p>
            <a:pPr lvl="1"/>
            <a:r>
              <a:rPr lang="en-US" dirty="0"/>
              <a:t>Vibration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76200"/>
            <a:ext cx="7772400" cy="106997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Summary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8382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Failure to anticipate the capacity &amp; </a:t>
            </a:r>
            <a:r>
              <a:rPr lang="en-US" dirty="0" err="1" smtClean="0">
                <a:solidFill>
                  <a:schemeClr val="tx1"/>
                </a:solidFill>
              </a:rPr>
              <a:t>behaviour</a:t>
            </a:r>
            <a:r>
              <a:rPr lang="en-US" dirty="0" smtClean="0">
                <a:solidFill>
                  <a:schemeClr val="tx1"/>
                </a:solidFill>
              </a:rPr>
              <a:t> of work force can result  in health &amp; safety problems</a:t>
            </a:r>
          </a:p>
          <a:p>
            <a:pPr algn="l">
              <a:spcBef>
                <a:spcPct val="50000"/>
              </a:spcBef>
              <a:buClr>
                <a:srgbClr val="9933FF"/>
              </a:buClr>
              <a:buSzPct val="120000"/>
              <a:tabLst>
                <a:tab pos="57626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Ergonomics is the application of: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chemeClr val="tx2"/>
              </a:buClr>
              <a:buSzPct val="120000"/>
              <a:buFont typeface="Wingdings" pitchFamily="2" charset="2"/>
              <a:buChar char="ü"/>
              <a:tabLst>
                <a:tab pos="57626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   Epidemiology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chemeClr val="tx2"/>
              </a:buClr>
              <a:buSzPct val="120000"/>
              <a:buFont typeface="Wingdings" pitchFamily="2" charset="2"/>
              <a:buChar char="ü"/>
              <a:tabLst>
                <a:tab pos="57626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   Anthropometry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chemeClr val="tx2"/>
              </a:buClr>
              <a:buSzPct val="120000"/>
              <a:buFont typeface="Wingdings" pitchFamily="2" charset="2"/>
              <a:buChar char="ü"/>
              <a:tabLst>
                <a:tab pos="57626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   Engineering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chemeClr val="tx2"/>
              </a:buClr>
              <a:buSzPct val="120000"/>
              <a:buFont typeface="Wingdings" pitchFamily="2" charset="2"/>
              <a:buChar char="ü"/>
              <a:tabLst>
                <a:tab pos="57626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   Design of work for preventing injury/illness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chemeClr val="tx2"/>
              </a:buClr>
              <a:buSzPct val="120000"/>
              <a:buFont typeface="Wingdings" pitchFamily="2" charset="2"/>
              <a:buChar char="ü"/>
              <a:tabLst>
                <a:tab pos="57626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   To increase productivity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714F75-0AE0-4F95-8621-495F8C186D16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0000"/>
                </a:solidFill>
              </a:rPr>
              <a:t>In-Class Activity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Identify occupational health hazards at AM College </a:t>
            </a:r>
            <a:r>
              <a:rPr lang="en-US" dirty="0" err="1" smtClean="0"/>
              <a:t>Rwp</a:t>
            </a:r>
            <a:r>
              <a:rPr lang="en-US" dirty="0" smtClean="0"/>
              <a:t> for 4</a:t>
            </a:r>
            <a:r>
              <a:rPr lang="en-US" baseline="30000" dirty="0" smtClean="0"/>
              <a:t>th</a:t>
            </a:r>
            <a:r>
              <a:rPr lang="en-US" dirty="0" smtClean="0"/>
              <a:t> year MBBS students. Identify all possible factors that might influence health, then take one factor and analyze its potential health effects.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467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  <a:cs typeface="Times New Roman" pitchFamily="18" charset="0"/>
              </a:rPr>
              <a:t>       </a:t>
            </a:r>
            <a:r>
              <a:rPr lang="en-US" sz="4000" b="1" dirty="0" smtClean="0">
                <a:solidFill>
                  <a:srgbClr val="FF0000"/>
                </a:solidFill>
                <a:cs typeface="Times New Roman" pitchFamily="18" charset="0"/>
              </a:rPr>
              <a:t>Goals</a:t>
            </a:r>
            <a:br>
              <a:rPr lang="en-US" sz="4000" b="1" dirty="0" smtClean="0">
                <a:solidFill>
                  <a:srgbClr val="FF0000"/>
                </a:solidFill>
                <a:cs typeface="Times New Roman" pitchFamily="18" charset="0"/>
              </a:rPr>
            </a:br>
            <a:endParaRPr lang="en-US" sz="3600" b="1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543800" cy="4648200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 To reduce industrial accidents.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 To prevent occupational hazards/ diseases.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 To achieve maximum human efficiency and machine efficiency.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 To reduce sick absenteeism.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610600" cy="762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4000" b="1" dirty="0" smtClean="0">
                <a:solidFill>
                  <a:srgbClr val="FF0000"/>
                </a:solidFill>
              </a:rPr>
              <a:t>Aim &amp; Objectives 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3100" b="1" dirty="0" smtClean="0"/>
              <a:t>(</a:t>
            </a:r>
            <a:r>
              <a:rPr lang="en-US" sz="3100" b="1" dirty="0"/>
              <a:t>Defined by ILO &amp; WHO)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295400"/>
            <a:ext cx="8001000" cy="5029200"/>
          </a:xfrm>
        </p:spPr>
        <p:txBody>
          <a:bodyPr>
            <a:normAutofit/>
          </a:bodyPr>
          <a:lstStyle/>
          <a:p>
            <a:pPr marL="354013" indent="-354013" algn="just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Promotion and maintenance </a:t>
            </a:r>
            <a:r>
              <a:rPr lang="en-US" dirty="0">
                <a:solidFill>
                  <a:schemeClr val="tx1"/>
                </a:solidFill>
              </a:rPr>
              <a:t>of the highest degree of physical, mental and social well being of workers in all </a:t>
            </a:r>
            <a:r>
              <a:rPr lang="en-US" dirty="0" smtClean="0">
                <a:solidFill>
                  <a:schemeClr val="tx1"/>
                </a:solidFill>
              </a:rPr>
              <a:t>occupations</a:t>
            </a:r>
          </a:p>
          <a:p>
            <a:pPr marL="354013" indent="-354013" algn="just">
              <a:buClr>
                <a:schemeClr val="accent1"/>
              </a:buClr>
            </a:pPr>
            <a:endParaRPr lang="en-US" dirty="0">
              <a:solidFill>
                <a:schemeClr val="tx1"/>
              </a:solidFill>
            </a:endParaRPr>
          </a:p>
          <a:p>
            <a:pPr marL="354013" indent="-354013" algn="just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Prevention</a:t>
            </a:r>
            <a:r>
              <a:rPr lang="en-US" dirty="0">
                <a:solidFill>
                  <a:schemeClr val="tx1"/>
                </a:solidFill>
              </a:rPr>
              <a:t> among workers of departures from  health caused by their working conditions i.e. </a:t>
            </a:r>
            <a:r>
              <a:rPr lang="en-US" i="1" dirty="0">
                <a:solidFill>
                  <a:srgbClr val="FF0000"/>
                </a:solidFill>
              </a:rPr>
              <a:t>identification &amp; control of health hazards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772400" y="6324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609600"/>
            <a:ext cx="7467600" cy="5410200"/>
          </a:xfrm>
        </p:spPr>
        <p:txBody>
          <a:bodyPr>
            <a:normAutofit/>
          </a:bodyPr>
          <a:lstStyle/>
          <a:p>
            <a:pPr marL="354013" indent="-354013" algn="just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Protection of workers </a:t>
            </a:r>
            <a:r>
              <a:rPr lang="en-US" dirty="0">
                <a:solidFill>
                  <a:schemeClr val="tx1"/>
                </a:solidFill>
              </a:rPr>
              <a:t>in their employment from risks resulting from factors adverse to health</a:t>
            </a:r>
          </a:p>
          <a:p>
            <a:pPr marL="354013" indent="-354013" algn="just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Placing and maintenance </a:t>
            </a:r>
            <a:r>
              <a:rPr lang="en-US" dirty="0">
                <a:solidFill>
                  <a:schemeClr val="tx1"/>
                </a:solidFill>
              </a:rPr>
              <a:t>of the worker in an occupational environment adapted to his physiological &amp; psychological capability</a:t>
            </a:r>
          </a:p>
          <a:p>
            <a:pPr marL="354013" indent="-354013" algn="just"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Adaptation</a:t>
            </a:r>
            <a:r>
              <a:rPr lang="en-US" dirty="0">
                <a:solidFill>
                  <a:schemeClr val="tx1"/>
                </a:solidFill>
              </a:rPr>
              <a:t> of work to man and of each man to his job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4572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Occupational Medicine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336675"/>
            <a:ext cx="8534400" cy="5216525"/>
          </a:xfrm>
        </p:spPr>
        <p:txBody>
          <a:bodyPr/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It includes practice of </a:t>
            </a:r>
            <a:r>
              <a:rPr lang="en-US" sz="2800" dirty="0">
                <a:solidFill>
                  <a:srgbClr val="FF0000"/>
                </a:solidFill>
              </a:rPr>
              <a:t>general preventive medicine </a:t>
            </a:r>
            <a:r>
              <a:rPr lang="en-US" sz="2800" dirty="0">
                <a:solidFill>
                  <a:schemeClr val="tx1"/>
                </a:solidFill>
              </a:rPr>
              <a:t>with some therapeutic functions</a:t>
            </a:r>
          </a:p>
          <a:p>
            <a:pPr marL="457200" indent="-457200" algn="just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Main </a:t>
            </a:r>
            <a:r>
              <a:rPr lang="en-US" sz="2800" dirty="0">
                <a:solidFill>
                  <a:srgbClr val="FF0000"/>
                </a:solidFill>
              </a:rPr>
              <a:t>responsibilities</a:t>
            </a:r>
            <a:r>
              <a:rPr lang="en-US" sz="2800" dirty="0">
                <a:solidFill>
                  <a:schemeClr val="tx1"/>
                </a:solidFill>
              </a:rPr>
              <a:t> of an occupational physician are:</a:t>
            </a:r>
          </a:p>
          <a:p>
            <a:pPr marL="1028700" lvl="1" indent="-457200" algn="just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Medical examinations </a:t>
            </a:r>
          </a:p>
          <a:p>
            <a:pPr marL="1028700" lvl="1" indent="-457200" algn="just"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Treatment services </a:t>
            </a:r>
            <a:r>
              <a:rPr lang="en-US" dirty="0">
                <a:solidFill>
                  <a:schemeClr val="tx1"/>
                </a:solidFill>
              </a:rPr>
              <a:t>for illness and injury</a:t>
            </a:r>
          </a:p>
          <a:p>
            <a:pPr marL="1028700" lvl="1" indent="-457200" algn="just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Knowledge/Monitoring of the work </a:t>
            </a:r>
            <a:r>
              <a:rPr lang="en-US" dirty="0">
                <a:solidFill>
                  <a:srgbClr val="FF0000"/>
                </a:solidFill>
              </a:rPr>
              <a:t>environment</a:t>
            </a:r>
          </a:p>
          <a:p>
            <a:pPr marL="1028700" lvl="1" indent="-457200" algn="just"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Epidemiological studies </a:t>
            </a:r>
            <a:r>
              <a:rPr lang="en-US" dirty="0">
                <a:solidFill>
                  <a:schemeClr val="tx1"/>
                </a:solidFill>
              </a:rPr>
              <a:t>(morbidity, mortality)</a:t>
            </a:r>
          </a:p>
          <a:p>
            <a:pPr marL="1028700" lvl="1" indent="-457200" algn="just"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Health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447800"/>
            <a:ext cx="8686800" cy="4953000"/>
          </a:xfrm>
        </p:spPr>
        <p:txBody>
          <a:bodyPr/>
          <a:lstStyle/>
          <a:p>
            <a:pPr marL="457200" indent="-457200" algn="just">
              <a:lnSpc>
                <a:spcPct val="13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An applied science concerned with identification, measurement, appraisal and control of risks according to laid down physical, chemical and biological standards</a:t>
            </a:r>
          </a:p>
          <a:p>
            <a:pPr marL="457200" indent="-457200" algn="just">
              <a:lnSpc>
                <a:spcPct val="13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It involves</a:t>
            </a:r>
          </a:p>
          <a:p>
            <a:pPr marL="1143000" lvl="1" indent="-571500" algn="just">
              <a:lnSpc>
                <a:spcPct val="13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i="1" dirty="0">
                <a:solidFill>
                  <a:srgbClr val="FF0000"/>
                </a:solidFill>
              </a:rPr>
              <a:t>Recognition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health hazards</a:t>
            </a:r>
          </a:p>
          <a:p>
            <a:pPr marL="1143000" lvl="1" indent="-571500" algn="just">
              <a:lnSpc>
                <a:spcPct val="13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i="1" dirty="0">
                <a:solidFill>
                  <a:srgbClr val="FF0000"/>
                </a:solidFill>
              </a:rPr>
              <a:t>Evaluation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degree of hazard</a:t>
            </a:r>
          </a:p>
          <a:p>
            <a:pPr marL="1143000" lvl="1" indent="-571500" algn="just">
              <a:lnSpc>
                <a:spcPct val="13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i="1" dirty="0">
                <a:solidFill>
                  <a:srgbClr val="FF0000"/>
                </a:solidFill>
              </a:rPr>
              <a:t>Control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health hazards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457200"/>
          </a:xfrm>
          <a:noFill/>
          <a:ln/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Occupational Hygiene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What is Ergonomics?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study of work;  OR</a:t>
            </a:r>
          </a:p>
          <a:p>
            <a:pPr eaLnBrk="1" hangingPunct="1"/>
            <a:r>
              <a:rPr lang="en-US" dirty="0" smtClean="0"/>
              <a:t>The discipline that </a:t>
            </a:r>
            <a:r>
              <a:rPr lang="en-US" b="1" dirty="0" smtClean="0">
                <a:solidFill>
                  <a:srgbClr val="FF0000"/>
                </a:solidFill>
              </a:rPr>
              <a:t>matches</a:t>
            </a:r>
            <a:r>
              <a:rPr lang="en-US" dirty="0" smtClean="0"/>
              <a:t> the </a:t>
            </a:r>
            <a:r>
              <a:rPr lang="en-US" b="1" dirty="0" smtClean="0">
                <a:solidFill>
                  <a:srgbClr val="FF0000"/>
                </a:solidFill>
              </a:rPr>
              <a:t>job</a:t>
            </a:r>
            <a:r>
              <a:rPr lang="en-US" dirty="0" smtClean="0"/>
              <a:t> to the worker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1118</Words>
  <Application>Microsoft Office PowerPoint</Application>
  <PresentationFormat>On-screen Show (4:3)</PresentationFormat>
  <Paragraphs>247</Paragraphs>
  <Slides>35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Office Theme</vt:lpstr>
      <vt:lpstr>Photo Editor Photo</vt:lpstr>
      <vt:lpstr>Document</vt:lpstr>
      <vt:lpstr>Occupational Health </vt:lpstr>
      <vt:lpstr>We Will Discuss</vt:lpstr>
      <vt:lpstr>  Occupational Health</vt:lpstr>
      <vt:lpstr>       Goals </vt:lpstr>
      <vt:lpstr>Aim &amp; Objectives  (Defined by ILO &amp; WHO)</vt:lpstr>
      <vt:lpstr>Slide 6</vt:lpstr>
      <vt:lpstr>Occupational Medicine</vt:lpstr>
      <vt:lpstr>Occupational Hygiene</vt:lpstr>
      <vt:lpstr>What is Ergonomics?</vt:lpstr>
      <vt:lpstr>Ergonomics</vt:lpstr>
      <vt:lpstr>Ergonomics</vt:lpstr>
      <vt:lpstr>Functions of Ergonomic Specialist</vt:lpstr>
      <vt:lpstr>Goal of Ergonomics</vt:lpstr>
      <vt:lpstr>Multi-Disciplinary Nature of Ergonomics</vt:lpstr>
      <vt:lpstr>Benefits of Ergonomics</vt:lpstr>
      <vt:lpstr>Workplace Indicators</vt:lpstr>
      <vt:lpstr>Ergonomic Hazards (Risk Factors)</vt:lpstr>
      <vt:lpstr>Non-Work-Related Factors</vt:lpstr>
      <vt:lpstr>Ergonomics:  Control Techniques</vt:lpstr>
      <vt:lpstr>Ergonomics (Control Techniques)</vt:lpstr>
      <vt:lpstr>Workstation Design Guidelines</vt:lpstr>
      <vt:lpstr>Ergonomics Control Techniques</vt:lpstr>
      <vt:lpstr>Ergonomics Control Techniques</vt:lpstr>
      <vt:lpstr>Ergonomics Medical Management</vt:lpstr>
      <vt:lpstr>Ergonomics Control Techniques</vt:lpstr>
      <vt:lpstr>Slide 26</vt:lpstr>
      <vt:lpstr>Ideal Computer Workstation Posture</vt:lpstr>
      <vt:lpstr>Fatigue Pain &amp; Circulation Problems due to Improper Seating</vt:lpstr>
      <vt:lpstr>Ergonomics Back Disorders</vt:lpstr>
      <vt:lpstr>Ergonomics (Back Disorders)</vt:lpstr>
      <vt:lpstr>Bio-Mechanics of Lifting</vt:lpstr>
      <vt:lpstr>Prevention of Exertion Injuries</vt:lpstr>
      <vt:lpstr>Ergonomic Assessment</vt:lpstr>
      <vt:lpstr>Summary</vt:lpstr>
      <vt:lpstr>In-Class Activity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Ergonomics</dc:title>
  <dc:creator>user1</dc:creator>
  <cp:lastModifiedBy>s</cp:lastModifiedBy>
  <cp:revision>15</cp:revision>
  <dcterms:created xsi:type="dcterms:W3CDTF">2012-11-11T15:13:27Z</dcterms:created>
  <dcterms:modified xsi:type="dcterms:W3CDTF">2012-11-12T05:27:08Z</dcterms:modified>
</cp:coreProperties>
</file>