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13" r:id="rId3"/>
    <p:sldId id="312" r:id="rId4"/>
    <p:sldId id="292" r:id="rId5"/>
    <p:sldId id="293" r:id="rId6"/>
    <p:sldId id="294" r:id="rId7"/>
    <p:sldId id="288" r:id="rId8"/>
    <p:sldId id="295" r:id="rId9"/>
    <p:sldId id="296" r:id="rId10"/>
    <p:sldId id="297" r:id="rId11"/>
    <p:sldId id="298" r:id="rId12"/>
    <p:sldId id="315" r:id="rId13"/>
    <p:sldId id="299" r:id="rId14"/>
    <p:sldId id="316" r:id="rId15"/>
    <p:sldId id="303" r:id="rId16"/>
    <p:sldId id="317" r:id="rId17"/>
    <p:sldId id="300" r:id="rId18"/>
    <p:sldId id="271" r:id="rId19"/>
    <p:sldId id="304" r:id="rId20"/>
    <p:sldId id="306" r:id="rId21"/>
    <p:sldId id="311" r:id="rId22"/>
    <p:sldId id="310" r:id="rId23"/>
    <p:sldId id="307" r:id="rId24"/>
    <p:sldId id="308" r:id="rId25"/>
    <p:sldId id="30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65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8E7E6CD-BCCF-4F42-A620-574A9D5CC945}" type="datetimeFigureOut">
              <a:rPr lang="en-US"/>
              <a:pPr>
                <a:defRPr/>
              </a:pPr>
              <a:t>11/22/2012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A34185-31CF-4F85-A38E-BE4969940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1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B3572F-8A48-49C5-A92D-10A766ED6386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F88C58-DC2F-47D6-A7EC-67BC3C529E49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B8858-3954-4C7B-AE0B-84BC846771C8}" type="datetimeFigureOut">
              <a:rPr lang="en-US"/>
              <a:pPr>
                <a:defRPr/>
              </a:pPr>
              <a:t>11/22/2012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8BEB7-8411-4BF8-B348-BB549F00C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3BE81-DF61-4D0A-B340-307A3569310C}" type="datetimeFigureOut">
              <a:rPr lang="en-US"/>
              <a:pPr>
                <a:defRPr/>
              </a:pPr>
              <a:t>11/22/2012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04315-437D-4BAB-B8D2-85F84737C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F6089-8EA7-42AE-8323-2456EF137000}" type="datetimeFigureOut">
              <a:rPr lang="en-US"/>
              <a:pPr>
                <a:defRPr/>
              </a:pPr>
              <a:t>11/22/2012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8F429-5AF4-477E-AA3A-D84D8204A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62000"/>
            <a:ext cx="8229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C671B-CE93-4FB9-A780-997DD1001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8C5F5-4706-42C6-AB85-7FC039E7A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7DD0-77AE-4611-8383-8F36B2B25374}" type="datetimeFigureOut">
              <a:rPr lang="en-US"/>
              <a:pPr>
                <a:defRPr/>
              </a:pPr>
              <a:t>11/22/2012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56937-90C4-41F8-BC4E-39BE97774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3650A-B58F-4BC5-A57D-07254EC00542}" type="datetimeFigureOut">
              <a:rPr lang="en-US"/>
              <a:pPr>
                <a:defRPr/>
              </a:pPr>
              <a:t>11/22/2012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FA72-DC11-4B16-A109-22D5CE0FB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02405-C0A4-41CF-94D7-B9C17263D2B4}" type="datetimeFigureOut">
              <a:rPr lang="en-US"/>
              <a:pPr>
                <a:defRPr/>
              </a:pPr>
              <a:t>11/22/2012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CAE57-EBAE-43DA-AC66-1911BFF51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79118-2970-4373-AD2C-FFB21137DD0B}" type="datetimeFigureOut">
              <a:rPr lang="en-US"/>
              <a:pPr>
                <a:defRPr/>
              </a:pPr>
              <a:t>11/22/2012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10BD0-AD77-4892-AED3-35C3495F5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22592-C5EB-4851-B237-78E24BF7FAAC}" type="datetimeFigureOut">
              <a:rPr lang="en-US"/>
              <a:pPr>
                <a:defRPr/>
              </a:pPr>
              <a:t>11/22/2012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4896A-2994-472C-9576-4E381531C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57CCB-E70F-408C-920E-24AF93D145A6}" type="datetimeFigureOut">
              <a:rPr lang="en-US"/>
              <a:pPr>
                <a:defRPr/>
              </a:pPr>
              <a:t>11/22/2012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8C100-0E57-475B-8BD8-DE1BAB5FB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F14ED-7F17-470F-8740-F21D6012DD43}" type="datetimeFigureOut">
              <a:rPr lang="en-US"/>
              <a:pPr>
                <a:defRPr/>
              </a:pPr>
              <a:t>11/22/2012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7CFB5-7717-4C39-AEEB-12B84E115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FD66A-0251-48BE-86BE-CBE693ED51A2}" type="datetimeFigureOut">
              <a:rPr lang="en-US"/>
              <a:pPr>
                <a:defRPr/>
              </a:pPr>
              <a:t>11/22/2012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F980D-B81E-4020-A986-09A864831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3F0082-D90B-4172-8BF4-A28E06844D34}" type="datetimeFigureOut">
              <a:rPr lang="en-US"/>
              <a:pPr>
                <a:defRPr/>
              </a:pPr>
              <a:t>11/22/2012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455AEC-8D97-4329-ADCC-FD91B7827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GRADUAL PAINLESS DETERIORATION</a:t>
            </a:r>
            <a:b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OF VISION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MAJ SADIA HUMAYUN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CLASSIFIED EYE SPECIALIST </a:t>
            </a:r>
          </a:p>
          <a:p>
            <a:pPr>
              <a:defRPr/>
            </a:pPr>
            <a:r>
              <a:rPr lang="en-US" dirty="0" smtClean="0"/>
              <a:t>AFIO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rgbClr val="C00000"/>
                </a:solidFill>
              </a:rPr>
              <a:t>PRESBYOPIA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09625" y="1190625"/>
            <a:ext cx="7648575" cy="5667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C00000"/>
                </a:solidFill>
              </a:rPr>
              <a:t>CATARACT</a:t>
            </a:r>
            <a:endParaRPr lang="ar-JO" b="1" i="1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8305800" cy="9540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The most common cause of treatable loss of vision .</a:t>
            </a:r>
          </a:p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 </a:t>
            </a:r>
            <a:endParaRPr lang="ar-JO" sz="2800" dirty="0">
              <a:latin typeface="+mn-lt"/>
              <a:cs typeface="+mn-cs"/>
            </a:endParaRPr>
          </a:p>
        </p:txBody>
      </p:sp>
      <p:pic>
        <p:nvPicPr>
          <p:cNvPr id="4" name="Picture 3" descr="cataract-picture-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954" y="2133600"/>
            <a:ext cx="7263410" cy="480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/>
          <a:lstStyle/>
          <a:p>
            <a:r>
              <a:rPr lang="en-US" sz="4800" b="1" smtClean="0">
                <a:solidFill>
                  <a:srgbClr val="C00000"/>
                </a:solidFill>
              </a:rPr>
              <a:t>ACQUIRED CATARACT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AGE RELATED CATARACT</a:t>
            </a:r>
          </a:p>
          <a:p>
            <a:pPr>
              <a:lnSpc>
                <a:spcPct val="90000"/>
              </a:lnSpc>
            </a:pPr>
            <a:endParaRPr lang="en-US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PRESENILE CATARACT</a:t>
            </a:r>
          </a:p>
          <a:p>
            <a:pPr>
              <a:lnSpc>
                <a:spcPct val="90000"/>
              </a:lnSpc>
            </a:pPr>
            <a:endParaRPr lang="en-US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TRAUMATIC CATARACT</a:t>
            </a:r>
          </a:p>
          <a:p>
            <a:pPr>
              <a:lnSpc>
                <a:spcPct val="90000"/>
              </a:lnSpc>
            </a:pPr>
            <a:endParaRPr lang="en-US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SECONDARY CATARACT</a:t>
            </a:r>
          </a:p>
          <a:p>
            <a:pPr>
              <a:lnSpc>
                <a:spcPct val="90000"/>
              </a:lnSpc>
            </a:pPr>
            <a:endParaRPr lang="en-US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DRUG INDUCED CATARACT</a:t>
            </a:r>
          </a:p>
          <a:p>
            <a:pPr>
              <a:lnSpc>
                <a:spcPct val="90000"/>
              </a:lnSpc>
            </a:pPr>
            <a:endParaRPr lang="en-US" sz="3600" smtClean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</a:pPr>
            <a:endParaRPr lang="en-US" sz="360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4700" y="3124200"/>
            <a:ext cx="4406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232150"/>
            <a:ext cx="44958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"/>
            <a:ext cx="41910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GLAUCOMA</a:t>
            </a:r>
            <a:endParaRPr lang="ar-JO" b="1" smtClean="0">
              <a:solidFill>
                <a:srgbClr val="C0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184275"/>
            <a:ext cx="8686800" cy="4530725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The 2</a:t>
            </a:r>
            <a:r>
              <a:rPr lang="en-US" sz="2800" baseline="30000" dirty="0">
                <a:solidFill>
                  <a:schemeClr val="bg1"/>
                </a:solidFill>
                <a:latin typeface="+mn-lt"/>
                <a:cs typeface="+mn-cs"/>
              </a:rPr>
              <a:t>nd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 common cause of blindness in adults (40 years).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 Elevated intraocular pressure (20-30 mmHg).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 Gradual visual field loss.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 Optic nerve changes. 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 Haloes around the light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6575" y="2971800"/>
            <a:ext cx="33750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90963"/>
            <a:ext cx="4343400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GLAUCOMA</a:t>
            </a:r>
            <a:endParaRPr lang="en-US" smtClean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685800" y="1754188"/>
            <a:ext cx="6172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>
                <a:solidFill>
                  <a:schemeClr val="bg1"/>
                </a:solidFill>
              </a:rPr>
              <a:t>Congenital Glaucoma</a:t>
            </a:r>
          </a:p>
          <a:p>
            <a:endParaRPr lang="en-US" sz="320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200">
                <a:solidFill>
                  <a:schemeClr val="bg1"/>
                </a:solidFill>
              </a:rPr>
              <a:t>Primary Glaucoma</a:t>
            </a:r>
          </a:p>
          <a:p>
            <a:r>
              <a:rPr lang="en-US" sz="3200">
                <a:solidFill>
                  <a:schemeClr val="bg1"/>
                </a:solidFill>
              </a:rPr>
              <a:t>	  1- Open angle</a:t>
            </a:r>
          </a:p>
          <a:p>
            <a:r>
              <a:rPr lang="en-US" sz="3200">
                <a:solidFill>
                  <a:schemeClr val="bg1"/>
                </a:solidFill>
              </a:rPr>
              <a:t>   	  2- Closed angle</a:t>
            </a:r>
          </a:p>
          <a:p>
            <a:endParaRPr lang="en-US" sz="320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200">
                <a:solidFill>
                  <a:schemeClr val="bg1"/>
                </a:solidFill>
              </a:rPr>
              <a:t>Secondary Glaucoma</a:t>
            </a:r>
          </a:p>
          <a:p>
            <a:endParaRPr lang="en-US" sz="32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19460" name="Picture 10" descr="215-9-46"/>
          <p:cNvPicPr>
            <a:picLocks noChangeAspect="1" noChangeArrowheads="1"/>
          </p:cNvPicPr>
          <p:nvPr/>
        </p:nvPicPr>
        <p:blipFill>
          <a:blip r:embed="rId2"/>
          <a:srcRect l="2043"/>
          <a:stretch>
            <a:fillRect/>
          </a:stretch>
        </p:blipFill>
        <p:spPr bwMode="auto">
          <a:xfrm>
            <a:off x="5105400" y="1517650"/>
            <a:ext cx="388620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C00000"/>
                </a:solidFill>
              </a:rPr>
              <a:t>Age </a:t>
            </a:r>
            <a:r>
              <a:rPr lang="en-US" b="1" i="1" dirty="0">
                <a:solidFill>
                  <a:srgbClr val="C00000"/>
                </a:solidFill>
              </a:rPr>
              <a:t>Related Macular Degeneration (ARMD)</a:t>
            </a:r>
            <a:endParaRPr lang="ar-JO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7924800" cy="40322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Progressive degeneration of the macula in elderly people</a:t>
            </a:r>
          </a:p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The most frequent cause of blindness beyond 55 years old.</a:t>
            </a:r>
          </a:p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Types :</a:t>
            </a:r>
          </a:p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             1- non </a:t>
            </a:r>
            <a:r>
              <a:rPr lang="en-US" sz="3200" dirty="0" err="1">
                <a:solidFill>
                  <a:schemeClr val="bg1"/>
                </a:solidFill>
                <a:latin typeface="+mn-lt"/>
                <a:cs typeface="+mn-cs"/>
              </a:rPr>
              <a:t>neovascular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 ( dry )</a:t>
            </a:r>
          </a:p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             2- </a:t>
            </a:r>
            <a:r>
              <a:rPr lang="en-US" sz="3200" dirty="0" err="1">
                <a:solidFill>
                  <a:schemeClr val="bg1"/>
                </a:solidFill>
                <a:latin typeface="+mn-lt"/>
                <a:cs typeface="+mn-cs"/>
              </a:rPr>
              <a:t>neovascular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 ( wet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3C0A78-9607-4AA4-8BF4-39949B4EEC0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392613" y="228600"/>
            <a:ext cx="4675187" cy="3124200"/>
          </a:xfrm>
          <a:noFill/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505200"/>
            <a:ext cx="4570413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rgbClr val="C00000"/>
                </a:solidFill>
              </a:rPr>
              <a:t>DIABETIC RETINOPATHY</a:t>
            </a:r>
            <a:endParaRPr lang="en-US" i="1" smtClean="0">
              <a:solidFill>
                <a:srgbClr val="C00000"/>
              </a:solidFill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2428875"/>
            <a:ext cx="5257800" cy="4232275"/>
          </a:xfr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81000" y="1484313"/>
            <a:ext cx="11353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It is a microangiopathy, involving the precapillary arterioles,</a:t>
            </a:r>
          </a:p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 capillaries and post capillary venules.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3" descr="eye_190_12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663" y="990600"/>
            <a:ext cx="8618537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200" b="1" i="1" smtClean="0">
                <a:solidFill>
                  <a:srgbClr val="C00000"/>
                </a:solidFill>
              </a:rPr>
              <a:t>          TYPES OF DIABETIC RETINOPATHY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685800"/>
            <a:ext cx="8001000" cy="6172200"/>
          </a:xfrm>
        </p:spPr>
        <p:txBody>
          <a:bodyPr/>
          <a:lstStyle/>
          <a:p>
            <a:pPr eaLnBrk="1" hangingPunct="1">
              <a:buFont typeface="Monotype Sorts"/>
              <a:buNone/>
            </a:pPr>
            <a:r>
              <a:rPr lang="en-US" sz="1800" smtClean="0">
                <a:solidFill>
                  <a:schemeClr val="bg1"/>
                </a:solidFill>
              </a:rPr>
              <a:t>Background Diabetic Retinopathy                 Pre-proliferartive Diabetic Retinopathy </a:t>
            </a:r>
          </a:p>
          <a:p>
            <a:pPr eaLnBrk="1" hangingPunct="1"/>
            <a:endParaRPr lang="en-US" sz="1800" smtClean="0">
              <a:solidFill>
                <a:schemeClr val="hlink"/>
              </a:solidFill>
            </a:endParaRPr>
          </a:p>
          <a:p>
            <a:pPr eaLnBrk="1" hangingPunct="1"/>
            <a:endParaRPr lang="en-US" sz="1800" smtClean="0">
              <a:solidFill>
                <a:schemeClr val="hlink"/>
              </a:solidFill>
            </a:endParaRPr>
          </a:p>
          <a:p>
            <a:pPr eaLnBrk="1" hangingPunct="1"/>
            <a:endParaRPr lang="en-US" sz="1800" smtClean="0">
              <a:solidFill>
                <a:schemeClr val="hlink"/>
              </a:solidFill>
            </a:endParaRPr>
          </a:p>
          <a:p>
            <a:pPr eaLnBrk="1" hangingPunct="1"/>
            <a:endParaRPr lang="en-US" sz="1800" smtClean="0">
              <a:solidFill>
                <a:schemeClr val="hlink"/>
              </a:solidFill>
            </a:endParaRPr>
          </a:p>
          <a:p>
            <a:pPr eaLnBrk="1" hangingPunct="1"/>
            <a:endParaRPr lang="en-US" sz="1800" smtClean="0">
              <a:solidFill>
                <a:schemeClr val="hlink"/>
              </a:solidFill>
            </a:endParaRPr>
          </a:p>
          <a:p>
            <a:pPr eaLnBrk="1" hangingPunct="1"/>
            <a:endParaRPr lang="en-US" sz="1800" smtClean="0">
              <a:solidFill>
                <a:schemeClr val="hlink"/>
              </a:solidFill>
            </a:endParaRPr>
          </a:p>
          <a:p>
            <a:pPr eaLnBrk="1" hangingPunct="1"/>
            <a:endParaRPr lang="en-US" sz="1800" smtClean="0">
              <a:solidFill>
                <a:schemeClr val="hlink"/>
              </a:solidFill>
            </a:endParaRPr>
          </a:p>
          <a:p>
            <a:pPr eaLnBrk="1" hangingPunct="1">
              <a:buFont typeface="Monotype Sorts"/>
              <a:buNone/>
            </a:pPr>
            <a:endParaRPr lang="en-US" sz="1800" smtClean="0">
              <a:solidFill>
                <a:schemeClr val="hlink"/>
              </a:solidFill>
            </a:endParaRPr>
          </a:p>
          <a:p>
            <a:pPr eaLnBrk="1" hangingPunct="1">
              <a:buFont typeface="Monotype Sorts"/>
              <a:buNone/>
            </a:pPr>
            <a:r>
              <a:rPr lang="en-US" sz="1800" smtClean="0">
                <a:solidFill>
                  <a:schemeClr val="hlink"/>
                </a:solidFill>
              </a:rPr>
              <a:t>				</a:t>
            </a:r>
            <a:endParaRPr lang="en-US" sz="1600" smtClean="0">
              <a:solidFill>
                <a:schemeClr val="hlink"/>
              </a:solidFill>
            </a:endParaRPr>
          </a:p>
          <a:p>
            <a:pPr eaLnBrk="1" hangingPunct="1">
              <a:buFont typeface="Monotype Sorts"/>
              <a:buNone/>
            </a:pPr>
            <a:endParaRPr lang="en-US" sz="1800" smtClean="0">
              <a:solidFill>
                <a:schemeClr val="hlink"/>
              </a:solidFill>
            </a:endParaRPr>
          </a:p>
          <a:p>
            <a:pPr eaLnBrk="1" hangingPunct="1">
              <a:buFont typeface="Monotype Sorts"/>
              <a:buNone/>
            </a:pPr>
            <a:endParaRPr lang="en-US" sz="1800" smtClean="0">
              <a:solidFill>
                <a:schemeClr val="hlink"/>
              </a:solidFill>
            </a:endParaRPr>
          </a:p>
          <a:p>
            <a:pPr eaLnBrk="1" hangingPunct="1">
              <a:buFont typeface="Monotype Sorts"/>
              <a:buNone/>
            </a:pPr>
            <a:endParaRPr lang="en-US" sz="1800" smtClean="0">
              <a:solidFill>
                <a:schemeClr val="hlink"/>
              </a:solidFill>
            </a:endParaRPr>
          </a:p>
          <a:p>
            <a:pPr eaLnBrk="1" hangingPunct="1">
              <a:buFont typeface="Monotype Sorts"/>
              <a:buNone/>
            </a:pPr>
            <a:endParaRPr lang="en-US" sz="1800" smtClean="0">
              <a:solidFill>
                <a:schemeClr val="hlink"/>
              </a:solidFill>
            </a:endParaRPr>
          </a:p>
          <a:p>
            <a:pPr eaLnBrk="1" hangingPunct="1">
              <a:buFont typeface="Monotype Sorts"/>
              <a:buNone/>
            </a:pPr>
            <a:endParaRPr lang="en-US" sz="1800" smtClean="0">
              <a:solidFill>
                <a:schemeClr val="hlink"/>
              </a:solidFill>
            </a:endParaRPr>
          </a:p>
          <a:p>
            <a:pPr eaLnBrk="1" hangingPunct="1">
              <a:buFont typeface="Monotype Sorts"/>
              <a:buNone/>
            </a:pPr>
            <a:endParaRPr lang="en-US" sz="1800" smtClean="0">
              <a:solidFill>
                <a:schemeClr val="hlink"/>
              </a:solidFill>
            </a:endParaRPr>
          </a:p>
          <a:p>
            <a:pPr eaLnBrk="1" hangingPunct="1">
              <a:buFont typeface="Monotype Sorts"/>
              <a:buNone/>
            </a:pPr>
            <a:endParaRPr lang="en-US" sz="1800" smtClean="0">
              <a:solidFill>
                <a:schemeClr val="hlink"/>
              </a:solidFill>
            </a:endParaRPr>
          </a:p>
          <a:p>
            <a:pPr eaLnBrk="1" hangingPunct="1">
              <a:buFont typeface="Monotype Sorts"/>
              <a:buNone/>
            </a:pPr>
            <a:r>
              <a:rPr lang="en-US" sz="1800" smtClean="0">
                <a:solidFill>
                  <a:schemeClr val="bg1"/>
                </a:solidFill>
              </a:rPr>
              <a:t>Proliferartive Diabetic Retinopathy                     Advanced diabetic eye disease</a:t>
            </a:r>
          </a:p>
          <a:p>
            <a:pPr algn="r" eaLnBrk="1" hangingPunct="1">
              <a:buFont typeface="Monotype Sorts"/>
              <a:buNone/>
            </a:pPr>
            <a:endParaRPr lang="en-US" sz="1800" smtClean="0">
              <a:solidFill>
                <a:schemeClr val="hlink"/>
              </a:solidFill>
            </a:endParaRPr>
          </a:p>
        </p:txBody>
      </p:sp>
      <p:pic>
        <p:nvPicPr>
          <p:cNvPr id="23556" name="Picture 1028" descr="diabetic%20retinopathy%20figure%2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371600"/>
            <a:ext cx="2895600" cy="2362200"/>
          </a:xfrm>
        </p:spPr>
      </p:pic>
      <p:pic>
        <p:nvPicPr>
          <p:cNvPr id="23557" name="Picture 1034" descr="SCAN0072-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8000" contrast="38000"/>
          </a:blip>
          <a:srcRect l="1894" t="10564" r="2432" b="7545"/>
          <a:stretch>
            <a:fillRect/>
          </a:stretch>
        </p:blipFill>
        <p:spPr>
          <a:xfrm>
            <a:off x="838200" y="4038600"/>
            <a:ext cx="2895600" cy="2352675"/>
          </a:xfrm>
        </p:spPr>
      </p:pic>
      <p:pic>
        <p:nvPicPr>
          <p:cNvPr id="23558" name="Picture 1032" descr="dr12"/>
          <p:cNvPicPr>
            <a:picLocks noChangeAspect="1" noChangeArrowheads="1"/>
          </p:cNvPicPr>
          <p:nvPr/>
        </p:nvPicPr>
        <p:blipFill>
          <a:blip r:embed="rId4"/>
          <a:srcRect l="5882" t="3503" r="7843" b="755"/>
          <a:stretch>
            <a:fillRect/>
          </a:stretch>
        </p:blipFill>
        <p:spPr bwMode="auto">
          <a:xfrm>
            <a:off x="5029200" y="14478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35" descr="diabetic%20retinopathy%20figure%2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038600"/>
            <a:ext cx="28956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C00000"/>
                </a:solidFill>
              </a:rPr>
              <a:t>OPTIC NERVE COMPRESSION</a:t>
            </a:r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Orbital tumors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Pituitary adenoma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Optic Nerve Sheath Meningioma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Sarcoidosis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Thyroid Ophthalmopathy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C00000"/>
                </a:solidFill>
              </a:rPr>
              <a:t>OPTIC NERVE COMPRESSION</a:t>
            </a:r>
            <a:endParaRPr lang="en-US" i="1" smtClean="0">
              <a:solidFill>
                <a:srgbClr val="C00000"/>
              </a:solidFill>
            </a:endParaRP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647825"/>
            <a:ext cx="3810000" cy="3533775"/>
          </a:xfrm>
          <a:noFill/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438275"/>
            <a:ext cx="47625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-762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rgbClr val="C00000"/>
                </a:solidFill>
              </a:rPr>
              <a:t> DRUG TOXICITY</a:t>
            </a:r>
            <a:endParaRPr lang="ar-JO" b="1" i="1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39875"/>
            <a:ext cx="9906000" cy="31083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1-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ALCOHOL-TOBACO AMBLYOPIA.</a:t>
            </a:r>
          </a:p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2- CHLOROQUINE.</a:t>
            </a:r>
          </a:p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3- HYDROXYCHLORQINE.</a:t>
            </a:r>
          </a:p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4- AMIODARONE.</a:t>
            </a:r>
          </a:p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5- STEROIDS.</a:t>
            </a:r>
          </a:p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6- CHLORPROMAZINE</a:t>
            </a:r>
          </a:p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7- ETHAMBUTOL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3581400"/>
            <a:ext cx="46672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1276350"/>
            <a:ext cx="28575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C00000"/>
                </a:solidFill>
              </a:rPr>
              <a:t>HEREDITARY RETINAL DYSTROPHY</a:t>
            </a:r>
            <a:endParaRPr lang="ar-JO" b="1" i="1" smtClean="0">
              <a:solidFill>
                <a:srgbClr val="C0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76400"/>
            <a:ext cx="4419600" cy="45259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GB" sz="2800" b="1" u="sng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Retinitis </a:t>
            </a:r>
            <a:r>
              <a:rPr lang="en-GB" sz="2800" b="1" u="sng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pigmentosa</a:t>
            </a:r>
            <a:r>
              <a:rPr lang="en-GB" sz="2800" b="1" u="sng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:                            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- Degeneration of rod cells and retinal atrophy</a:t>
            </a: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5000"/>
              <a:buFont typeface="Wingdings" pitchFamily="2" charset="2"/>
              <a:buChar char="Ø"/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Night blindness</a:t>
            </a: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5000"/>
              <a:buFont typeface="Wingdings" pitchFamily="2" charset="2"/>
              <a:buChar char="Ø"/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Arteriolar attenuation</a:t>
            </a: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5000"/>
              <a:buFont typeface="Wingdings" pitchFamily="2" charset="2"/>
              <a:buChar char="Ø"/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Disc pallor</a:t>
            </a: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5000"/>
              <a:buFont typeface="Wingdings" pitchFamily="2" charset="2"/>
              <a:buChar char="Ø"/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Bone </a:t>
            </a:r>
            <a:r>
              <a:rPr lang="en-GB" sz="2800" dirty="0" err="1">
                <a:solidFill>
                  <a:schemeClr val="bg1"/>
                </a:solidFill>
                <a:latin typeface="+mn-lt"/>
                <a:cs typeface="+mn-cs"/>
              </a:rPr>
              <a:t>spicule</a:t>
            </a: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 pigmentation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GB" sz="2800" dirty="0">
                <a:solidFill>
                  <a:schemeClr val="bg1"/>
                </a:solidFill>
                <a:latin typeface="+mn-lt"/>
                <a:cs typeface="+mn-cs"/>
              </a:rPr>
              <a:t>- No satisfactory treatment .                      </a:t>
            </a:r>
            <a:endParaRPr lang="en-US" sz="2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27652" name="Picture 3" descr="Retinitis-Pigmentos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2988" y="2667000"/>
            <a:ext cx="41386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3209925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i="1" dirty="0" smtClean="0">
                <a:solidFill>
                  <a:srgbClr val="C00000"/>
                </a:solidFill>
              </a:rPr>
              <a:t>THANK YOU</a:t>
            </a:r>
            <a:r>
              <a:rPr lang="en-US" i="1" dirty="0" smtClean="0">
                <a:solidFill>
                  <a:srgbClr val="C00000"/>
                </a:solidFill>
              </a:rPr>
              <a:t/>
            </a:r>
            <a:br>
              <a:rPr lang="en-US" i="1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section-eye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7900" y="342900"/>
            <a:ext cx="6718300" cy="636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248400" cy="1143000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rgbClr val="C00000"/>
                </a:solidFill>
              </a:rPr>
              <a:t>VISUAL LOSS</a:t>
            </a:r>
            <a:endParaRPr lang="ar-JO" b="1" i="1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80010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JO" sz="3200" dirty="0">
              <a:latin typeface="+mn-lt"/>
              <a:cs typeface="+mn-cs"/>
            </a:endParaRPr>
          </a:p>
        </p:txBody>
      </p:sp>
      <p:pic>
        <p:nvPicPr>
          <p:cNvPr id="4" name="Picture 3" descr="Fotolia_3000677_XS-1-2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905000"/>
            <a:ext cx="24384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52400" y="1941513"/>
            <a:ext cx="60960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SUDDEN</a:t>
            </a:r>
          </a:p>
          <a:p>
            <a:pPr marL="971550" lvl="1" indent="-51435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TRANSIENT</a:t>
            </a:r>
          </a:p>
          <a:p>
            <a:pPr marL="971550" lvl="1" indent="-51435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PERMANENT</a:t>
            </a:r>
          </a:p>
          <a:p>
            <a:pPr marL="971550" lvl="1" indent="-514350"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GRADUAL DETERIORATION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UNILATERAL/BILATERAL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05800" cy="1143000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rgbClr val="C00000"/>
                </a:solidFill>
              </a:rPr>
              <a:t>Painless Gradual loss of vision</a:t>
            </a:r>
            <a:endParaRPr lang="ar-JO" b="1" i="1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93875"/>
            <a:ext cx="8077200" cy="39703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1- Refractive error</a:t>
            </a:r>
          </a:p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2- Cataract</a:t>
            </a:r>
          </a:p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3- Glaucoma</a:t>
            </a:r>
          </a:p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4- Age related macular degeneration ( AMD )</a:t>
            </a:r>
          </a:p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5- Diabetic retinopathy</a:t>
            </a:r>
          </a:p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6- Optic nerve compression</a:t>
            </a:r>
          </a:p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7- Drug toxicity</a:t>
            </a:r>
            <a:endParaRPr lang="en-US" sz="32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8- Hereditary retinal dystrophies</a:t>
            </a:r>
            <a:endParaRPr lang="ar-JO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05800" cy="1143000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rgbClr val="C00000"/>
                </a:solidFill>
              </a:rPr>
              <a:t>REFRACTIVE ERRORS</a:t>
            </a:r>
            <a:endParaRPr lang="ar-JO" b="1" i="1" smtClean="0">
              <a:solidFill>
                <a:srgbClr val="C00000"/>
              </a:solidFill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609600" y="1981200"/>
            <a:ext cx="8077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sz="4000">
                <a:latin typeface="Calibri" pitchFamily="34" charset="0"/>
              </a:rPr>
              <a:t> </a:t>
            </a:r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1-</a:t>
            </a:r>
            <a:r>
              <a:rPr lang="en-US" sz="400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Myopia</a:t>
            </a:r>
          </a:p>
          <a:p>
            <a:pPr rtl="1"/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 2- Hypermetropia</a:t>
            </a:r>
          </a:p>
          <a:p>
            <a:pPr rtl="1"/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 3- Astigmatism</a:t>
            </a:r>
          </a:p>
          <a:p>
            <a:pPr rtl="1"/>
            <a:endParaRPr lang="ar-JO" sz="2400">
              <a:latin typeface="Calibri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62000" y="3705225"/>
            <a:ext cx="3657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4- Presbyopia </a:t>
            </a:r>
          </a:p>
          <a:p>
            <a:endParaRPr lang="en-US" sz="4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rgbClr val="C00000"/>
                </a:solidFill>
              </a:rPr>
              <a:t>MYOPIA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989013"/>
            <a:ext cx="4876800" cy="5575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rgbClr val="C00000"/>
                </a:solidFill>
              </a:rPr>
              <a:t>HYPERMETROPIA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128713"/>
            <a:ext cx="5010150" cy="57292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rgbClr val="C00000"/>
                </a:solidFill>
              </a:rPr>
              <a:t>ASTIGMATISM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447800"/>
            <a:ext cx="4913313" cy="518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281</Words>
  <Application>Microsoft Office PowerPoint</Application>
  <PresentationFormat>On-screen Show (4:3)</PresentationFormat>
  <Paragraphs>112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Monotype Sorts</vt:lpstr>
      <vt:lpstr>Office Theme</vt:lpstr>
      <vt:lpstr>GRADUAL PAINLESS DETERIORATION   OF VISION</vt:lpstr>
      <vt:lpstr>Slide 2</vt:lpstr>
      <vt:lpstr>Slide 3</vt:lpstr>
      <vt:lpstr>VISUAL LOSS</vt:lpstr>
      <vt:lpstr>Painless Gradual loss of vision</vt:lpstr>
      <vt:lpstr>REFRACTIVE ERRORS</vt:lpstr>
      <vt:lpstr>MYOPIA</vt:lpstr>
      <vt:lpstr>HYPERMETROPIA</vt:lpstr>
      <vt:lpstr>ASTIGMATISM</vt:lpstr>
      <vt:lpstr>PRESBYOPIA</vt:lpstr>
      <vt:lpstr>CATARACT</vt:lpstr>
      <vt:lpstr>ACQUIRED CATARACT</vt:lpstr>
      <vt:lpstr>Slide 13</vt:lpstr>
      <vt:lpstr>Slide 14</vt:lpstr>
      <vt:lpstr>GLAUCOMA</vt:lpstr>
      <vt:lpstr>GLAUCOMA</vt:lpstr>
      <vt:lpstr>Age Related Macular Degeneration (ARMD)</vt:lpstr>
      <vt:lpstr>Slide 18</vt:lpstr>
      <vt:lpstr>DIABETIC RETINOPATHY</vt:lpstr>
      <vt:lpstr>          TYPES OF DIABETIC RETINOPATHY</vt:lpstr>
      <vt:lpstr>OPTIC NERVE COMPRESSION</vt:lpstr>
      <vt:lpstr>OPTIC NERVE COMPRESSION</vt:lpstr>
      <vt:lpstr> DRUG TOXICITY</vt:lpstr>
      <vt:lpstr>HEREDITARY RETINAL DYSTROPHY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GRADUAL  LOSS OF VISION</dc:title>
  <dc:creator>dr sheraz</dc:creator>
  <cp:lastModifiedBy>Dell</cp:lastModifiedBy>
  <cp:revision>35</cp:revision>
  <dcterms:created xsi:type="dcterms:W3CDTF">2011-11-02T07:52:58Z</dcterms:created>
  <dcterms:modified xsi:type="dcterms:W3CDTF">2012-11-22T16:56:41Z</dcterms:modified>
</cp:coreProperties>
</file>