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3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264" r:id="rId11"/>
    <p:sldId id="265" r:id="rId12"/>
    <p:sldId id="266" r:id="rId13"/>
    <p:sldId id="296" r:id="rId14"/>
    <p:sldId id="297" r:id="rId15"/>
    <p:sldId id="298" r:id="rId16"/>
    <p:sldId id="267" r:id="rId17"/>
    <p:sldId id="336" r:id="rId18"/>
    <p:sldId id="268" r:id="rId19"/>
    <p:sldId id="269" r:id="rId20"/>
    <p:sldId id="270" r:id="rId21"/>
    <p:sldId id="271" r:id="rId22"/>
    <p:sldId id="272" r:id="rId23"/>
    <p:sldId id="313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283" r:id="rId40"/>
    <p:sldId id="285" r:id="rId41"/>
    <p:sldId id="286" r:id="rId42"/>
    <p:sldId id="287" r:id="rId43"/>
    <p:sldId id="288" r:id="rId44"/>
    <p:sldId id="289" r:id="rId45"/>
    <p:sldId id="290" r:id="rId46"/>
    <p:sldId id="292" r:id="rId47"/>
    <p:sldId id="293" r:id="rId48"/>
    <p:sldId id="294" r:id="rId49"/>
    <p:sldId id="300" r:id="rId50"/>
    <p:sldId id="301" r:id="rId51"/>
    <p:sldId id="302" r:id="rId52"/>
    <p:sldId id="303" r:id="rId53"/>
    <p:sldId id="304" r:id="rId54"/>
    <p:sldId id="337" r:id="rId55"/>
    <p:sldId id="338" r:id="rId56"/>
    <p:sldId id="33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65" autoAdjust="0"/>
  </p:normalViewPr>
  <p:slideViewPr>
    <p:cSldViewPr>
      <p:cViewPr varScale="1">
        <p:scale>
          <a:sx n="65" d="100"/>
          <a:sy n="65" d="100"/>
        </p:scale>
        <p:origin x="-98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18E67-66C0-4D3C-930C-05C44A2DCFAE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B62A4-C729-4E91-9E2E-E32A02F5D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711F-75E0-4085-9E82-189FB9E0F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8C0EE-567D-4CF5-B632-428BC4BEB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F5E4-92F1-464A-8454-8D389C3C1D3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0473-84AF-4893-B8BE-9BB3C674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858000" cy="1828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DISASTERS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definitions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924800" cy="510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en-US" sz="3200" i="1" dirty="0" smtClean="0">
                <a:solidFill>
                  <a:schemeClr val="tx1"/>
                </a:solidFill>
              </a:rPr>
              <a:t>An overwhelming ecological disruption occurring on a scale sufficient to require outside assistance</a:t>
            </a:r>
            <a:r>
              <a:rPr lang="en-US" sz="3200" dirty="0" smtClean="0">
                <a:solidFill>
                  <a:schemeClr val="tx1"/>
                </a:solidFill>
              </a:rPr>
              <a:t> …</a:t>
            </a:r>
          </a:p>
          <a:p>
            <a:pPr algn="r" eaLnBrk="1" hangingPunct="1"/>
            <a:r>
              <a:rPr lang="en-US" sz="3200" dirty="0" smtClean="0">
                <a:solidFill>
                  <a:schemeClr val="tx1"/>
                </a:solidFill>
              </a:rPr>
              <a:t>   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PAHO 1980</a:t>
            </a: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 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3200" i="1" dirty="0" smtClean="0">
                <a:solidFill>
                  <a:schemeClr val="tx1"/>
                </a:solidFill>
              </a:rPr>
              <a:t>Disasters are exceptional events which suddenly kill or injure large numbers of people</a:t>
            </a:r>
            <a:r>
              <a:rPr lang="en-US" sz="3200" dirty="0" smtClean="0">
                <a:solidFill>
                  <a:schemeClr val="tx1"/>
                </a:solidFill>
              </a:rPr>
              <a:t>…                     </a:t>
            </a:r>
          </a:p>
          <a:p>
            <a:pPr algn="r" eaLnBrk="1" hangingPunct="1"/>
            <a:r>
              <a:rPr lang="en-US" sz="3200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Red Cross/Red Crescent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Definitions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267200"/>
          </a:xfrm>
          <a:noFill/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2800" dirty="0" smtClean="0"/>
              <a:t>Any occurrence that causes damage, ecological disruption, loss of human life or deterioration of health or health services on a scale that warrants extraordinary response from outside the affected community or area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2400" i="1" dirty="0" smtClean="0">
                <a:solidFill>
                  <a:srgbClr val="FF0000"/>
                </a:solidFill>
              </a:rPr>
              <a:t>Source: WHO strategy and approaches to humanitarian action,1995 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18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Man made calamity (accident or intentional)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A catastrophic event that overwhelms a community’s response capabilities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endParaRPr lang="en-US" sz="2800" dirty="0" smtClean="0">
              <a:latin typeface="Arial Black" pitchFamily="34" charset="0"/>
            </a:endParaRP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Definitions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  <a:noFill/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CRED</a:t>
            </a:r>
            <a:r>
              <a:rPr lang="en-US" sz="2800" dirty="0" smtClean="0"/>
              <a:t> defines a disaster as “a situation or event which overwhelms local capacity, necessitating a request to a national or international level for external assistance; an unforeseen and often sudden event that causes great damage, destruction and human suffering”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smtClean="0">
                <a:solidFill>
                  <a:srgbClr val="FF0000"/>
                </a:solidFill>
              </a:rPr>
              <a:t>WHO CRITERIA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153400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 10 or more people killed.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 100 people reported affected.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 declaration of a state of emergency.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 call for international assistance.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</a:rPr>
              <a:t>WHO Centre for Research on the Epidemiology of Disasters</a:t>
            </a:r>
          </a:p>
          <a:p>
            <a:pPr eaLnBrk="1" hangingPunct="1"/>
            <a:r>
              <a:rPr lang="en-US" sz="2400" b="1" i="1" dirty="0" smtClean="0">
                <a:solidFill>
                  <a:schemeClr val="tx1"/>
                </a:solidFill>
              </a:rPr>
              <a:t>                      (UCL ,Brussels, Belgium)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Mortality Rate Emergency Indicators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8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/>
              <a:t>Crude Mortality Rate (CMR): “</a:t>
            </a:r>
            <a:r>
              <a:rPr lang="en-US" dirty="0" smtClean="0"/>
              <a:t>single most important indicator of serious stress in affected populations.”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CMR = deaths/10,000/day: emergency phase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&lt;1 = Under control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&gt;1 = Serious condition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&gt;2 = Out of control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&gt;4 = Major catastrophe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447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to calculate  CMR?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257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Crude Mortality Rate =</a:t>
            </a:r>
          </a:p>
          <a:p>
            <a:pPr>
              <a:buFont typeface="Wingdings 2" pitchFamily="18" charset="2"/>
              <a:buNone/>
            </a:pPr>
            <a:r>
              <a:rPr lang="en-US" sz="2800" i="1" dirty="0" smtClean="0"/>
              <a:t> </a:t>
            </a: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   Total number of deaths in a given time period x 10,000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----------------------------------------------------------------------------------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 Estimated total population x Number of days in the time period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Example</a:t>
            </a:r>
            <a:r>
              <a:rPr lang="en-US" sz="2400" dirty="0" smtClean="0"/>
              <a:t>: 52 deaths in 2 weeks in an affected population of 40,000 people.</a:t>
            </a:r>
          </a:p>
          <a:p>
            <a:endParaRPr lang="en-US" sz="2400" dirty="0" smtClean="0"/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    52 deaths x 10,000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   --------------------------------------- = 0.93 deaths/10,000/day       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  40,000 people x 14 days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 </a:t>
            </a:r>
          </a:p>
          <a:p>
            <a:pPr>
              <a:buFont typeface="Wingdings 2" pitchFamily="18" charset="2"/>
              <a:buNone/>
            </a:pPr>
            <a:endParaRPr lang="en-US" sz="2400" dirty="0" smtClean="0"/>
          </a:p>
          <a:p>
            <a:pPr>
              <a:buFont typeface="Wingdings 2" pitchFamily="18" charset="2"/>
              <a:buNone/>
            </a:pPr>
            <a:endParaRPr lang="en-US" sz="2400" dirty="0" smtClean="0"/>
          </a:p>
          <a:p>
            <a:pPr>
              <a:buFont typeface="Wingdings 2" pitchFamily="18" charset="2"/>
              <a:buNone/>
            </a:pPr>
            <a:endParaRPr lang="en-US" sz="2400" dirty="0" smtClean="0"/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 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Types of disasters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56393"/>
          <a:ext cx="9144000" cy="572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133600"/>
                <a:gridCol w="2286000"/>
                <a:gridCol w="2362200"/>
              </a:tblGrid>
              <a:tr h="628157">
                <a:tc gridSpan="2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  (Acts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God)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Man made</a:t>
                      </a:r>
                      <a:endParaRPr lang="en-US" sz="3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0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Sudden Impact</a:t>
                      </a:r>
                      <a:endParaRPr lang="en-US" sz="2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Gradual onset</a:t>
                      </a:r>
                      <a:endParaRPr lang="en-US" sz="2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Hostile</a:t>
                      </a:r>
                      <a:endParaRPr lang="en-US" sz="26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Accidental</a:t>
                      </a:r>
                      <a:endParaRPr lang="en-US" sz="26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57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Earthquake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Volcanic Eruption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Cyclones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Flas</a:t>
                      </a:r>
                      <a:r>
                        <a:rPr kumimoji="0" lang="en-US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 Floods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Floods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Snow Storm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Droughts</a:t>
                      </a:r>
                    </a:p>
                    <a:p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World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war I&amp;II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Terrorism    9/11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Sabotage</a:t>
                      </a:r>
                    </a:p>
                    <a:p>
                      <a:endParaRPr lang="en-US" sz="26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26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Air crashes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Train 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ccidents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Fires,</a:t>
                      </a:r>
                      <a:r>
                        <a:rPr kumimoji="0" lang="en-US" sz="2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Smog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Nuclear accidents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Bombings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Accidents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Types of disaster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Meterological</a:t>
            </a:r>
            <a:r>
              <a:rPr lang="en-US" dirty="0" smtClean="0"/>
              <a:t> e.g., storms, drought</a:t>
            </a:r>
          </a:p>
          <a:p>
            <a:r>
              <a:rPr lang="en-US" dirty="0" smtClean="0"/>
              <a:t>Topological e.g., floods, avalanches, landslides</a:t>
            </a:r>
          </a:p>
          <a:p>
            <a:r>
              <a:rPr lang="en-US" dirty="0" smtClean="0"/>
              <a:t>Telluric &amp; Tectonic e.g., </a:t>
            </a:r>
            <a:r>
              <a:rPr lang="en-US" dirty="0" err="1" smtClean="0"/>
              <a:t>earthquakes,volcanic</a:t>
            </a:r>
            <a:r>
              <a:rPr lang="en-US" dirty="0" smtClean="0"/>
              <a:t> eruptions</a:t>
            </a:r>
          </a:p>
          <a:p>
            <a:r>
              <a:rPr lang="en-US" dirty="0" smtClean="0"/>
              <a:t>Accidents</a:t>
            </a:r>
          </a:p>
          <a:p>
            <a:r>
              <a:rPr lang="en-US" dirty="0" smtClean="0"/>
              <a:t>Atomic explosion</a:t>
            </a:r>
          </a:p>
          <a:p>
            <a:r>
              <a:rPr lang="en-US" dirty="0" smtClean="0"/>
              <a:t>Bio-terrorism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Floods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9144000" cy="5502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Air Crash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What are Natural Disasters?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Volcanic eruption</a:t>
            </a:r>
          </a:p>
          <a:p>
            <a:pPr eaLnBrk="1" hangingPunct="1">
              <a:defRPr/>
            </a:pPr>
            <a:r>
              <a:rPr lang="en-GB" sz="2800" dirty="0" smtClean="0"/>
              <a:t>Earthquake</a:t>
            </a:r>
          </a:p>
          <a:p>
            <a:pPr eaLnBrk="1" hangingPunct="1">
              <a:defRPr/>
            </a:pPr>
            <a:r>
              <a:rPr lang="en-GB" sz="2800" dirty="0" smtClean="0"/>
              <a:t>Cyclone or Hurricane</a:t>
            </a:r>
          </a:p>
          <a:p>
            <a:pPr eaLnBrk="1" hangingPunct="1">
              <a:defRPr/>
            </a:pPr>
            <a:r>
              <a:rPr lang="en-GB" sz="2800" dirty="0" smtClean="0"/>
              <a:t>Avalanche</a:t>
            </a:r>
          </a:p>
          <a:p>
            <a:pPr eaLnBrk="1" hangingPunct="1">
              <a:defRPr/>
            </a:pPr>
            <a:r>
              <a:rPr lang="en-GB" sz="2800" dirty="0" smtClean="0"/>
              <a:t>Flood</a:t>
            </a:r>
          </a:p>
          <a:p>
            <a:pPr eaLnBrk="1" hangingPunct="1">
              <a:defRPr/>
            </a:pPr>
            <a:r>
              <a:rPr lang="en-GB" sz="2800" dirty="0" smtClean="0"/>
              <a:t>Drought</a:t>
            </a:r>
          </a:p>
          <a:p>
            <a:pPr eaLnBrk="1" hangingPunct="1">
              <a:defRPr/>
            </a:pPr>
            <a:r>
              <a:rPr lang="en-GB" sz="2800" dirty="0" smtClean="0"/>
              <a:t>Forest fire or Bushfire</a:t>
            </a:r>
          </a:p>
        </p:txBody>
      </p:sp>
      <p:pic>
        <p:nvPicPr>
          <p:cNvPr id="39940" name="Picture 4" descr="MPj0399642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81200"/>
            <a:ext cx="3960812" cy="2878138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1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99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Tornados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Drought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9388"/>
            <a:ext cx="9144000" cy="5408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Sandstorm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35088"/>
            <a:ext cx="9144000" cy="5532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0" y="1143001"/>
            <a:ext cx="89916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7525" indent="-517525" algn="just">
              <a:lnSpc>
                <a:spcPct val="120000"/>
              </a:lnSpc>
              <a:buSzPct val="110000"/>
              <a:defRPr/>
            </a:pPr>
            <a:r>
              <a:rPr lang="en-US" sz="2400" b="1" dirty="0" smtClean="0">
                <a:effectLst/>
              </a:rPr>
              <a:t>	Chaos cannot be prevented during the initial period of a major disaster, but it has to be the aim of every disaster operation plan to keep this time as short as possible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effectLst/>
            </a:endParaRPr>
          </a:p>
        </p:txBody>
      </p:sp>
      <p:sp>
        <p:nvSpPr>
          <p:cNvPr id="824325" name="AutoShape 5"/>
          <p:cNvSpPr>
            <a:spLocks noChangeArrowheads="1"/>
          </p:cNvSpPr>
          <p:nvPr/>
        </p:nvSpPr>
        <p:spPr bwMode="auto">
          <a:xfrm>
            <a:off x="1143000" y="1524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003399">
              <a:alpha val="48000"/>
            </a:srgb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2819400"/>
            <a:ext cx="8686800" cy="3886200"/>
            <a:chOff x="144" y="816"/>
            <a:chExt cx="5472" cy="2448"/>
          </a:xfrm>
        </p:grpSpPr>
        <p:pic>
          <p:nvPicPr>
            <p:cNvPr id="17413" name="Picture 8" descr="pakistan-earthquake-pictures-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816"/>
              <a:ext cx="1722" cy="2448"/>
            </a:xfrm>
            <a:prstGeom prst="rect">
              <a:avLst/>
            </a:prstGeom>
            <a:noFill/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7414" name="Picture 9" descr="pakistan-earthquake-pictures-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816"/>
              <a:ext cx="1776" cy="2448"/>
            </a:xfrm>
            <a:prstGeom prst="rect">
              <a:avLst/>
            </a:prstGeom>
            <a:noFill/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7415" name="Picture 10" descr="pakistan-earthquake-pictures-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9" y="816"/>
              <a:ext cx="1737" cy="2448"/>
            </a:xfrm>
            <a:prstGeom prst="rect">
              <a:avLst/>
            </a:prstGeom>
            <a:noFill/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4" grpId="0"/>
      <p:bldP spid="8243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orld"/>
          <p:cNvPicPr>
            <a:picLocks noChangeAspect="1" noChangeArrowheads="1"/>
          </p:cNvPicPr>
          <p:nvPr/>
        </p:nvPicPr>
        <p:blipFill>
          <a:blip r:embed="rId2">
            <a:lum bright="-42000" contrast="30000"/>
          </a:blip>
          <a:srcRect/>
          <a:stretch>
            <a:fillRect/>
          </a:stretch>
        </p:blipFill>
        <p:spPr bwMode="auto">
          <a:xfrm>
            <a:off x="304800" y="685800"/>
            <a:ext cx="88392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457200" y="5597525"/>
            <a:ext cx="8382000" cy="95410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cs typeface="Arial" charset="0"/>
              </a:rPr>
              <a:t>For each major Natural Disaster in Europe &amp; Australia there are 10 in Latin America /Africa &amp; 15 in Asia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91000" y="1219200"/>
            <a:ext cx="3994150" cy="3673475"/>
            <a:chOff x="2650" y="771"/>
            <a:chExt cx="2516" cy="2314"/>
          </a:xfrm>
        </p:grpSpPr>
        <p:sp>
          <p:nvSpPr>
            <p:cNvPr id="807941" name="Freeform 5"/>
            <p:cNvSpPr>
              <a:spLocks/>
            </p:cNvSpPr>
            <p:nvPr/>
          </p:nvSpPr>
          <p:spPr bwMode="auto">
            <a:xfrm>
              <a:off x="2650" y="819"/>
              <a:ext cx="832" cy="765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358" y="51"/>
                </a:cxn>
                <a:cxn ang="0">
                  <a:pos x="166" y="115"/>
                </a:cxn>
                <a:cxn ang="0">
                  <a:pos x="76" y="179"/>
                </a:cxn>
                <a:cxn ang="0">
                  <a:pos x="64" y="307"/>
                </a:cxn>
                <a:cxn ang="0">
                  <a:pos x="38" y="346"/>
                </a:cxn>
                <a:cxn ang="0">
                  <a:pos x="115" y="461"/>
                </a:cxn>
                <a:cxn ang="0">
                  <a:pos x="102" y="512"/>
                </a:cxn>
                <a:cxn ang="0">
                  <a:pos x="51" y="525"/>
                </a:cxn>
                <a:cxn ang="0">
                  <a:pos x="0" y="551"/>
                </a:cxn>
                <a:cxn ang="0">
                  <a:pos x="51" y="666"/>
                </a:cxn>
                <a:cxn ang="0">
                  <a:pos x="64" y="730"/>
                </a:cxn>
                <a:cxn ang="0">
                  <a:pos x="140" y="717"/>
                </a:cxn>
                <a:cxn ang="0">
                  <a:pos x="179" y="679"/>
                </a:cxn>
                <a:cxn ang="0">
                  <a:pos x="268" y="640"/>
                </a:cxn>
                <a:cxn ang="0">
                  <a:pos x="422" y="679"/>
                </a:cxn>
                <a:cxn ang="0">
                  <a:pos x="576" y="730"/>
                </a:cxn>
                <a:cxn ang="0">
                  <a:pos x="678" y="730"/>
                </a:cxn>
                <a:cxn ang="0">
                  <a:pos x="665" y="653"/>
                </a:cxn>
                <a:cxn ang="0">
                  <a:pos x="742" y="525"/>
                </a:cxn>
                <a:cxn ang="0">
                  <a:pos x="755" y="461"/>
                </a:cxn>
                <a:cxn ang="0">
                  <a:pos x="806" y="448"/>
                </a:cxn>
                <a:cxn ang="0">
                  <a:pos x="832" y="371"/>
                </a:cxn>
                <a:cxn ang="0">
                  <a:pos x="755" y="218"/>
                </a:cxn>
                <a:cxn ang="0">
                  <a:pos x="678" y="167"/>
                </a:cxn>
                <a:cxn ang="0">
                  <a:pos x="601" y="51"/>
                </a:cxn>
                <a:cxn ang="0">
                  <a:pos x="550" y="26"/>
                </a:cxn>
                <a:cxn ang="0">
                  <a:pos x="473" y="0"/>
                </a:cxn>
              </a:cxnLst>
              <a:rect l="0" t="0" r="r" b="b"/>
              <a:pathLst>
                <a:path w="832" h="765">
                  <a:moveTo>
                    <a:pt x="473" y="0"/>
                  </a:moveTo>
                  <a:cubicBezTo>
                    <a:pt x="382" y="31"/>
                    <a:pt x="419" y="11"/>
                    <a:pt x="358" y="51"/>
                  </a:cubicBezTo>
                  <a:cubicBezTo>
                    <a:pt x="281" y="167"/>
                    <a:pt x="338" y="131"/>
                    <a:pt x="166" y="115"/>
                  </a:cubicBezTo>
                  <a:cubicBezTo>
                    <a:pt x="76" y="145"/>
                    <a:pt x="98" y="115"/>
                    <a:pt x="76" y="179"/>
                  </a:cubicBezTo>
                  <a:cubicBezTo>
                    <a:pt x="72" y="222"/>
                    <a:pt x="74" y="265"/>
                    <a:pt x="64" y="307"/>
                  </a:cubicBezTo>
                  <a:cubicBezTo>
                    <a:pt x="61" y="322"/>
                    <a:pt x="41" y="331"/>
                    <a:pt x="38" y="346"/>
                  </a:cubicBezTo>
                  <a:cubicBezTo>
                    <a:pt x="31" y="387"/>
                    <a:pt x="92" y="438"/>
                    <a:pt x="115" y="461"/>
                  </a:cubicBezTo>
                  <a:cubicBezTo>
                    <a:pt x="111" y="478"/>
                    <a:pt x="114" y="500"/>
                    <a:pt x="102" y="512"/>
                  </a:cubicBezTo>
                  <a:cubicBezTo>
                    <a:pt x="90" y="524"/>
                    <a:pt x="67" y="519"/>
                    <a:pt x="51" y="525"/>
                  </a:cubicBezTo>
                  <a:cubicBezTo>
                    <a:pt x="33" y="532"/>
                    <a:pt x="17" y="542"/>
                    <a:pt x="0" y="551"/>
                  </a:cubicBezTo>
                  <a:cubicBezTo>
                    <a:pt x="30" y="642"/>
                    <a:pt x="10" y="605"/>
                    <a:pt x="51" y="666"/>
                  </a:cubicBezTo>
                  <a:cubicBezTo>
                    <a:pt x="55" y="687"/>
                    <a:pt x="45" y="719"/>
                    <a:pt x="64" y="730"/>
                  </a:cubicBezTo>
                  <a:cubicBezTo>
                    <a:pt x="86" y="743"/>
                    <a:pt x="117" y="727"/>
                    <a:pt x="140" y="717"/>
                  </a:cubicBezTo>
                  <a:cubicBezTo>
                    <a:pt x="157" y="710"/>
                    <a:pt x="165" y="691"/>
                    <a:pt x="179" y="679"/>
                  </a:cubicBezTo>
                  <a:cubicBezTo>
                    <a:pt x="218" y="647"/>
                    <a:pt x="217" y="653"/>
                    <a:pt x="268" y="640"/>
                  </a:cubicBezTo>
                  <a:cubicBezTo>
                    <a:pt x="321" y="651"/>
                    <a:pt x="370" y="666"/>
                    <a:pt x="422" y="679"/>
                  </a:cubicBezTo>
                  <a:cubicBezTo>
                    <a:pt x="476" y="714"/>
                    <a:pt x="510" y="719"/>
                    <a:pt x="576" y="730"/>
                  </a:cubicBezTo>
                  <a:cubicBezTo>
                    <a:pt x="599" y="738"/>
                    <a:pt x="658" y="765"/>
                    <a:pt x="678" y="730"/>
                  </a:cubicBezTo>
                  <a:cubicBezTo>
                    <a:pt x="691" y="707"/>
                    <a:pt x="669" y="679"/>
                    <a:pt x="665" y="653"/>
                  </a:cubicBezTo>
                  <a:cubicBezTo>
                    <a:pt x="681" y="589"/>
                    <a:pt x="706" y="578"/>
                    <a:pt x="742" y="525"/>
                  </a:cubicBezTo>
                  <a:cubicBezTo>
                    <a:pt x="746" y="504"/>
                    <a:pt x="741" y="478"/>
                    <a:pt x="755" y="461"/>
                  </a:cubicBezTo>
                  <a:cubicBezTo>
                    <a:pt x="766" y="448"/>
                    <a:pt x="795" y="461"/>
                    <a:pt x="806" y="448"/>
                  </a:cubicBezTo>
                  <a:cubicBezTo>
                    <a:pt x="824" y="427"/>
                    <a:pt x="832" y="371"/>
                    <a:pt x="832" y="371"/>
                  </a:cubicBezTo>
                  <a:cubicBezTo>
                    <a:pt x="820" y="301"/>
                    <a:pt x="812" y="262"/>
                    <a:pt x="755" y="218"/>
                  </a:cubicBezTo>
                  <a:cubicBezTo>
                    <a:pt x="731" y="199"/>
                    <a:pt x="678" y="167"/>
                    <a:pt x="678" y="167"/>
                  </a:cubicBezTo>
                  <a:cubicBezTo>
                    <a:pt x="618" y="77"/>
                    <a:pt x="644" y="116"/>
                    <a:pt x="601" y="51"/>
                  </a:cubicBezTo>
                  <a:cubicBezTo>
                    <a:pt x="590" y="35"/>
                    <a:pt x="568" y="33"/>
                    <a:pt x="550" y="26"/>
                  </a:cubicBezTo>
                  <a:cubicBezTo>
                    <a:pt x="525" y="16"/>
                    <a:pt x="473" y="0"/>
                    <a:pt x="473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07942" name="Freeform 6"/>
            <p:cNvSpPr>
              <a:spLocks/>
            </p:cNvSpPr>
            <p:nvPr/>
          </p:nvSpPr>
          <p:spPr bwMode="auto">
            <a:xfrm>
              <a:off x="4470" y="2271"/>
              <a:ext cx="696" cy="814"/>
            </a:xfrm>
            <a:custGeom>
              <a:avLst/>
              <a:gdLst/>
              <a:ahLst/>
              <a:cxnLst>
                <a:cxn ang="0">
                  <a:pos x="343" y="225"/>
                </a:cxn>
                <a:cxn ang="0">
                  <a:pos x="266" y="251"/>
                </a:cxn>
                <a:cxn ang="0">
                  <a:pos x="151" y="327"/>
                </a:cxn>
                <a:cxn ang="0">
                  <a:pos x="61" y="379"/>
                </a:cxn>
                <a:cxn ang="0">
                  <a:pos x="48" y="417"/>
                </a:cxn>
                <a:cxn ang="0">
                  <a:pos x="10" y="494"/>
                </a:cxn>
                <a:cxn ang="0">
                  <a:pos x="36" y="571"/>
                </a:cxn>
                <a:cxn ang="0">
                  <a:pos x="48" y="609"/>
                </a:cxn>
                <a:cxn ang="0">
                  <a:pos x="48" y="699"/>
                </a:cxn>
                <a:cxn ang="0">
                  <a:pos x="138" y="673"/>
                </a:cxn>
                <a:cxn ang="0">
                  <a:pos x="279" y="686"/>
                </a:cxn>
                <a:cxn ang="0">
                  <a:pos x="317" y="763"/>
                </a:cxn>
                <a:cxn ang="0">
                  <a:pos x="394" y="814"/>
                </a:cxn>
                <a:cxn ang="0">
                  <a:pos x="484" y="801"/>
                </a:cxn>
                <a:cxn ang="0">
                  <a:pos x="612" y="571"/>
                </a:cxn>
                <a:cxn ang="0">
                  <a:pos x="599" y="468"/>
                </a:cxn>
                <a:cxn ang="0">
                  <a:pos x="586" y="430"/>
                </a:cxn>
                <a:cxn ang="0">
                  <a:pos x="535" y="238"/>
                </a:cxn>
                <a:cxn ang="0">
                  <a:pos x="573" y="225"/>
                </a:cxn>
                <a:cxn ang="0">
                  <a:pos x="676" y="212"/>
                </a:cxn>
                <a:cxn ang="0">
                  <a:pos x="663" y="123"/>
                </a:cxn>
                <a:cxn ang="0">
                  <a:pos x="509" y="46"/>
                </a:cxn>
                <a:cxn ang="0">
                  <a:pos x="432" y="7"/>
                </a:cxn>
                <a:cxn ang="0">
                  <a:pos x="407" y="46"/>
                </a:cxn>
                <a:cxn ang="0">
                  <a:pos x="445" y="161"/>
                </a:cxn>
                <a:cxn ang="0">
                  <a:pos x="343" y="225"/>
                </a:cxn>
              </a:cxnLst>
              <a:rect l="0" t="0" r="r" b="b"/>
              <a:pathLst>
                <a:path w="696" h="814">
                  <a:moveTo>
                    <a:pt x="343" y="225"/>
                  </a:moveTo>
                  <a:cubicBezTo>
                    <a:pt x="317" y="234"/>
                    <a:pt x="289" y="236"/>
                    <a:pt x="266" y="251"/>
                  </a:cubicBezTo>
                  <a:cubicBezTo>
                    <a:pt x="224" y="279"/>
                    <a:pt x="199" y="312"/>
                    <a:pt x="151" y="327"/>
                  </a:cubicBezTo>
                  <a:cubicBezTo>
                    <a:pt x="122" y="346"/>
                    <a:pt x="85" y="355"/>
                    <a:pt x="61" y="379"/>
                  </a:cubicBezTo>
                  <a:cubicBezTo>
                    <a:pt x="52" y="388"/>
                    <a:pt x="54" y="405"/>
                    <a:pt x="48" y="417"/>
                  </a:cubicBezTo>
                  <a:cubicBezTo>
                    <a:pt x="0" y="513"/>
                    <a:pt x="42" y="398"/>
                    <a:pt x="10" y="494"/>
                  </a:cubicBezTo>
                  <a:cubicBezTo>
                    <a:pt x="19" y="520"/>
                    <a:pt x="28" y="545"/>
                    <a:pt x="36" y="571"/>
                  </a:cubicBezTo>
                  <a:cubicBezTo>
                    <a:pt x="40" y="584"/>
                    <a:pt x="48" y="609"/>
                    <a:pt x="48" y="609"/>
                  </a:cubicBezTo>
                  <a:cubicBezTo>
                    <a:pt x="42" y="629"/>
                    <a:pt x="18" y="681"/>
                    <a:pt x="48" y="699"/>
                  </a:cubicBezTo>
                  <a:cubicBezTo>
                    <a:pt x="54" y="703"/>
                    <a:pt x="127" y="677"/>
                    <a:pt x="138" y="673"/>
                  </a:cubicBezTo>
                  <a:cubicBezTo>
                    <a:pt x="185" y="677"/>
                    <a:pt x="234" y="672"/>
                    <a:pt x="279" y="686"/>
                  </a:cubicBezTo>
                  <a:cubicBezTo>
                    <a:pt x="303" y="693"/>
                    <a:pt x="307" y="748"/>
                    <a:pt x="317" y="763"/>
                  </a:cubicBezTo>
                  <a:cubicBezTo>
                    <a:pt x="344" y="803"/>
                    <a:pt x="355" y="801"/>
                    <a:pt x="394" y="814"/>
                  </a:cubicBezTo>
                  <a:cubicBezTo>
                    <a:pt x="424" y="810"/>
                    <a:pt x="455" y="810"/>
                    <a:pt x="484" y="801"/>
                  </a:cubicBezTo>
                  <a:cubicBezTo>
                    <a:pt x="573" y="774"/>
                    <a:pt x="587" y="643"/>
                    <a:pt x="612" y="571"/>
                  </a:cubicBezTo>
                  <a:cubicBezTo>
                    <a:pt x="608" y="537"/>
                    <a:pt x="605" y="502"/>
                    <a:pt x="599" y="468"/>
                  </a:cubicBezTo>
                  <a:cubicBezTo>
                    <a:pt x="597" y="455"/>
                    <a:pt x="588" y="443"/>
                    <a:pt x="586" y="430"/>
                  </a:cubicBezTo>
                  <a:cubicBezTo>
                    <a:pt x="571" y="351"/>
                    <a:pt x="578" y="303"/>
                    <a:pt x="535" y="238"/>
                  </a:cubicBezTo>
                  <a:cubicBezTo>
                    <a:pt x="548" y="234"/>
                    <a:pt x="560" y="227"/>
                    <a:pt x="573" y="225"/>
                  </a:cubicBezTo>
                  <a:cubicBezTo>
                    <a:pt x="607" y="219"/>
                    <a:pt x="653" y="238"/>
                    <a:pt x="676" y="212"/>
                  </a:cubicBezTo>
                  <a:cubicBezTo>
                    <a:pt x="696" y="190"/>
                    <a:pt x="672" y="152"/>
                    <a:pt x="663" y="123"/>
                  </a:cubicBezTo>
                  <a:cubicBezTo>
                    <a:pt x="644" y="62"/>
                    <a:pt x="560" y="63"/>
                    <a:pt x="509" y="46"/>
                  </a:cubicBezTo>
                  <a:cubicBezTo>
                    <a:pt x="500" y="40"/>
                    <a:pt x="449" y="0"/>
                    <a:pt x="432" y="7"/>
                  </a:cubicBezTo>
                  <a:cubicBezTo>
                    <a:pt x="418" y="13"/>
                    <a:pt x="415" y="33"/>
                    <a:pt x="407" y="46"/>
                  </a:cubicBezTo>
                  <a:cubicBezTo>
                    <a:pt x="420" y="84"/>
                    <a:pt x="432" y="123"/>
                    <a:pt x="445" y="161"/>
                  </a:cubicBezTo>
                  <a:cubicBezTo>
                    <a:pt x="424" y="222"/>
                    <a:pt x="404" y="210"/>
                    <a:pt x="343" y="22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07943" name="Text Box 7"/>
            <p:cNvSpPr txBox="1">
              <a:spLocks noChangeArrowheads="1"/>
            </p:cNvSpPr>
            <p:nvPr/>
          </p:nvSpPr>
          <p:spPr bwMode="auto">
            <a:xfrm>
              <a:off x="2928" y="771"/>
              <a:ext cx="27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</a:t>
              </a:r>
            </a:p>
          </p:txBody>
        </p:sp>
        <p:sp>
          <p:nvSpPr>
            <p:cNvPr id="807944" name="Text Box 8"/>
            <p:cNvSpPr txBox="1">
              <a:spLocks noChangeArrowheads="1"/>
            </p:cNvSpPr>
            <p:nvPr/>
          </p:nvSpPr>
          <p:spPr bwMode="auto">
            <a:xfrm>
              <a:off x="4671" y="2524"/>
              <a:ext cx="3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FF00"/>
                  </a:solidFill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34000" y="1038225"/>
            <a:ext cx="2532063" cy="2771775"/>
            <a:chOff x="3395" y="691"/>
            <a:chExt cx="1595" cy="1746"/>
          </a:xfrm>
        </p:grpSpPr>
        <p:sp>
          <p:nvSpPr>
            <p:cNvPr id="807951" name="Freeform 15"/>
            <p:cNvSpPr>
              <a:spLocks/>
            </p:cNvSpPr>
            <p:nvPr/>
          </p:nvSpPr>
          <p:spPr bwMode="auto">
            <a:xfrm>
              <a:off x="3395" y="691"/>
              <a:ext cx="1595" cy="1746"/>
            </a:xfrm>
            <a:custGeom>
              <a:avLst/>
              <a:gdLst/>
              <a:ahLst/>
              <a:cxnLst>
                <a:cxn ang="0">
                  <a:pos x="215" y="730"/>
                </a:cxn>
                <a:cxn ang="0">
                  <a:pos x="87" y="896"/>
                </a:cxn>
                <a:cxn ang="0">
                  <a:pos x="215" y="1024"/>
                </a:cxn>
                <a:cxn ang="0">
                  <a:pos x="355" y="1011"/>
                </a:cxn>
                <a:cxn ang="0">
                  <a:pos x="394" y="1024"/>
                </a:cxn>
                <a:cxn ang="0">
                  <a:pos x="496" y="1114"/>
                </a:cxn>
                <a:cxn ang="0">
                  <a:pos x="547" y="1280"/>
                </a:cxn>
                <a:cxn ang="0">
                  <a:pos x="637" y="1447"/>
                </a:cxn>
                <a:cxn ang="0">
                  <a:pos x="663" y="1408"/>
                </a:cxn>
                <a:cxn ang="0">
                  <a:pos x="637" y="1370"/>
                </a:cxn>
                <a:cxn ang="0">
                  <a:pos x="624" y="1331"/>
                </a:cxn>
                <a:cxn ang="0">
                  <a:pos x="714" y="1203"/>
                </a:cxn>
                <a:cxn ang="0">
                  <a:pos x="791" y="1114"/>
                </a:cxn>
                <a:cxn ang="0">
                  <a:pos x="867" y="1191"/>
                </a:cxn>
                <a:cxn ang="0">
                  <a:pos x="906" y="1229"/>
                </a:cxn>
                <a:cxn ang="0">
                  <a:pos x="919" y="1395"/>
                </a:cxn>
                <a:cxn ang="0">
                  <a:pos x="919" y="1472"/>
                </a:cxn>
                <a:cxn ang="0">
                  <a:pos x="867" y="1485"/>
                </a:cxn>
                <a:cxn ang="0">
                  <a:pos x="931" y="1562"/>
                </a:cxn>
                <a:cxn ang="0">
                  <a:pos x="995" y="1703"/>
                </a:cxn>
                <a:cxn ang="0">
                  <a:pos x="1111" y="1741"/>
                </a:cxn>
                <a:cxn ang="0">
                  <a:pos x="1200" y="1728"/>
                </a:cxn>
                <a:cxn ang="0">
                  <a:pos x="1162" y="1703"/>
                </a:cxn>
                <a:cxn ang="0">
                  <a:pos x="1200" y="1690"/>
                </a:cxn>
                <a:cxn ang="0">
                  <a:pos x="1277" y="1677"/>
                </a:cxn>
                <a:cxn ang="0">
                  <a:pos x="1264" y="1639"/>
                </a:cxn>
                <a:cxn ang="0">
                  <a:pos x="1303" y="1613"/>
                </a:cxn>
                <a:cxn ang="0">
                  <a:pos x="1328" y="1575"/>
                </a:cxn>
                <a:cxn ang="0">
                  <a:pos x="1367" y="1421"/>
                </a:cxn>
                <a:cxn ang="0">
                  <a:pos x="1290" y="1127"/>
                </a:cxn>
                <a:cxn ang="0">
                  <a:pos x="1264" y="1050"/>
                </a:cxn>
                <a:cxn ang="0">
                  <a:pos x="1456" y="883"/>
                </a:cxn>
                <a:cxn ang="0">
                  <a:pos x="1456" y="717"/>
                </a:cxn>
                <a:cxn ang="0">
                  <a:pos x="1431" y="679"/>
                </a:cxn>
                <a:cxn ang="0">
                  <a:pos x="1379" y="563"/>
                </a:cxn>
                <a:cxn ang="0">
                  <a:pos x="1213" y="410"/>
                </a:cxn>
                <a:cxn ang="0">
                  <a:pos x="1341" y="384"/>
                </a:cxn>
                <a:cxn ang="0">
                  <a:pos x="1418" y="435"/>
                </a:cxn>
                <a:cxn ang="0">
                  <a:pos x="1456" y="461"/>
                </a:cxn>
                <a:cxn ang="0">
                  <a:pos x="1507" y="448"/>
                </a:cxn>
                <a:cxn ang="0">
                  <a:pos x="1456" y="371"/>
                </a:cxn>
                <a:cxn ang="0">
                  <a:pos x="1584" y="346"/>
                </a:cxn>
                <a:cxn ang="0">
                  <a:pos x="1571" y="307"/>
                </a:cxn>
                <a:cxn ang="0">
                  <a:pos x="1469" y="205"/>
                </a:cxn>
                <a:cxn ang="0">
                  <a:pos x="1162" y="154"/>
                </a:cxn>
                <a:cxn ang="0">
                  <a:pos x="970" y="103"/>
                </a:cxn>
                <a:cxn ang="0">
                  <a:pos x="637" y="0"/>
                </a:cxn>
                <a:cxn ang="0">
                  <a:pos x="407" y="26"/>
                </a:cxn>
                <a:cxn ang="0">
                  <a:pos x="215" y="90"/>
                </a:cxn>
                <a:cxn ang="0">
                  <a:pos x="99" y="128"/>
                </a:cxn>
                <a:cxn ang="0">
                  <a:pos x="61" y="141"/>
                </a:cxn>
                <a:cxn ang="0">
                  <a:pos x="23" y="154"/>
                </a:cxn>
                <a:cxn ang="0">
                  <a:pos x="23" y="243"/>
                </a:cxn>
                <a:cxn ang="0">
                  <a:pos x="99" y="359"/>
                </a:cxn>
                <a:cxn ang="0">
                  <a:pos x="138" y="499"/>
                </a:cxn>
                <a:cxn ang="0">
                  <a:pos x="151" y="563"/>
                </a:cxn>
                <a:cxn ang="0">
                  <a:pos x="189" y="589"/>
                </a:cxn>
                <a:cxn ang="0">
                  <a:pos x="202" y="704"/>
                </a:cxn>
                <a:cxn ang="0">
                  <a:pos x="215" y="730"/>
                </a:cxn>
              </a:cxnLst>
              <a:rect l="0" t="0" r="r" b="b"/>
              <a:pathLst>
                <a:path w="1595" h="1746">
                  <a:moveTo>
                    <a:pt x="215" y="730"/>
                  </a:moveTo>
                  <a:cubicBezTo>
                    <a:pt x="228" y="734"/>
                    <a:pt x="78" y="887"/>
                    <a:pt x="87" y="896"/>
                  </a:cubicBezTo>
                  <a:cubicBezTo>
                    <a:pt x="113" y="922"/>
                    <a:pt x="215" y="1024"/>
                    <a:pt x="215" y="1024"/>
                  </a:cubicBezTo>
                  <a:cubicBezTo>
                    <a:pt x="216" y="1034"/>
                    <a:pt x="340" y="993"/>
                    <a:pt x="355" y="1011"/>
                  </a:cubicBezTo>
                  <a:cubicBezTo>
                    <a:pt x="364" y="1022"/>
                    <a:pt x="381" y="1020"/>
                    <a:pt x="394" y="1024"/>
                  </a:cubicBezTo>
                  <a:cubicBezTo>
                    <a:pt x="435" y="1052"/>
                    <a:pt x="455" y="1086"/>
                    <a:pt x="496" y="1114"/>
                  </a:cubicBezTo>
                  <a:cubicBezTo>
                    <a:pt x="514" y="1168"/>
                    <a:pt x="533" y="1225"/>
                    <a:pt x="547" y="1280"/>
                  </a:cubicBezTo>
                  <a:cubicBezTo>
                    <a:pt x="570" y="1370"/>
                    <a:pt x="564" y="1397"/>
                    <a:pt x="637" y="1447"/>
                  </a:cubicBezTo>
                  <a:cubicBezTo>
                    <a:pt x="646" y="1434"/>
                    <a:pt x="663" y="1424"/>
                    <a:pt x="663" y="1408"/>
                  </a:cubicBezTo>
                  <a:cubicBezTo>
                    <a:pt x="663" y="1393"/>
                    <a:pt x="644" y="1384"/>
                    <a:pt x="637" y="1370"/>
                  </a:cubicBezTo>
                  <a:cubicBezTo>
                    <a:pt x="631" y="1358"/>
                    <a:pt x="628" y="1344"/>
                    <a:pt x="624" y="1331"/>
                  </a:cubicBezTo>
                  <a:cubicBezTo>
                    <a:pt x="647" y="1264"/>
                    <a:pt x="644" y="1226"/>
                    <a:pt x="714" y="1203"/>
                  </a:cubicBezTo>
                  <a:cubicBezTo>
                    <a:pt x="733" y="1147"/>
                    <a:pt x="733" y="1133"/>
                    <a:pt x="791" y="1114"/>
                  </a:cubicBezTo>
                  <a:cubicBezTo>
                    <a:pt x="816" y="1140"/>
                    <a:pt x="841" y="1165"/>
                    <a:pt x="867" y="1191"/>
                  </a:cubicBezTo>
                  <a:cubicBezTo>
                    <a:pt x="880" y="1204"/>
                    <a:pt x="906" y="1229"/>
                    <a:pt x="906" y="1229"/>
                  </a:cubicBezTo>
                  <a:cubicBezTo>
                    <a:pt x="910" y="1284"/>
                    <a:pt x="912" y="1340"/>
                    <a:pt x="919" y="1395"/>
                  </a:cubicBezTo>
                  <a:cubicBezTo>
                    <a:pt x="922" y="1418"/>
                    <a:pt x="948" y="1449"/>
                    <a:pt x="919" y="1472"/>
                  </a:cubicBezTo>
                  <a:cubicBezTo>
                    <a:pt x="905" y="1483"/>
                    <a:pt x="884" y="1481"/>
                    <a:pt x="867" y="1485"/>
                  </a:cubicBezTo>
                  <a:cubicBezTo>
                    <a:pt x="890" y="1507"/>
                    <a:pt x="919" y="1530"/>
                    <a:pt x="931" y="1562"/>
                  </a:cubicBezTo>
                  <a:cubicBezTo>
                    <a:pt x="945" y="1601"/>
                    <a:pt x="939" y="1686"/>
                    <a:pt x="995" y="1703"/>
                  </a:cubicBezTo>
                  <a:cubicBezTo>
                    <a:pt x="1034" y="1715"/>
                    <a:pt x="1111" y="1741"/>
                    <a:pt x="1111" y="1741"/>
                  </a:cubicBezTo>
                  <a:cubicBezTo>
                    <a:pt x="1141" y="1737"/>
                    <a:pt x="1176" y="1746"/>
                    <a:pt x="1200" y="1728"/>
                  </a:cubicBezTo>
                  <a:cubicBezTo>
                    <a:pt x="1212" y="1719"/>
                    <a:pt x="1162" y="1718"/>
                    <a:pt x="1162" y="1703"/>
                  </a:cubicBezTo>
                  <a:cubicBezTo>
                    <a:pt x="1162" y="1690"/>
                    <a:pt x="1187" y="1693"/>
                    <a:pt x="1200" y="1690"/>
                  </a:cubicBezTo>
                  <a:cubicBezTo>
                    <a:pt x="1225" y="1684"/>
                    <a:pt x="1251" y="1681"/>
                    <a:pt x="1277" y="1677"/>
                  </a:cubicBezTo>
                  <a:cubicBezTo>
                    <a:pt x="1273" y="1664"/>
                    <a:pt x="1259" y="1651"/>
                    <a:pt x="1264" y="1639"/>
                  </a:cubicBezTo>
                  <a:cubicBezTo>
                    <a:pt x="1270" y="1625"/>
                    <a:pt x="1292" y="1624"/>
                    <a:pt x="1303" y="1613"/>
                  </a:cubicBezTo>
                  <a:cubicBezTo>
                    <a:pt x="1314" y="1602"/>
                    <a:pt x="1320" y="1588"/>
                    <a:pt x="1328" y="1575"/>
                  </a:cubicBezTo>
                  <a:cubicBezTo>
                    <a:pt x="1303" y="1499"/>
                    <a:pt x="1343" y="1491"/>
                    <a:pt x="1367" y="1421"/>
                  </a:cubicBezTo>
                  <a:cubicBezTo>
                    <a:pt x="1342" y="1324"/>
                    <a:pt x="1322" y="1222"/>
                    <a:pt x="1290" y="1127"/>
                  </a:cubicBezTo>
                  <a:cubicBezTo>
                    <a:pt x="1281" y="1101"/>
                    <a:pt x="1264" y="1050"/>
                    <a:pt x="1264" y="1050"/>
                  </a:cubicBezTo>
                  <a:cubicBezTo>
                    <a:pt x="1295" y="957"/>
                    <a:pt x="1367" y="913"/>
                    <a:pt x="1456" y="883"/>
                  </a:cubicBezTo>
                  <a:cubicBezTo>
                    <a:pt x="1480" y="814"/>
                    <a:pt x="1481" y="827"/>
                    <a:pt x="1456" y="717"/>
                  </a:cubicBezTo>
                  <a:cubicBezTo>
                    <a:pt x="1453" y="702"/>
                    <a:pt x="1437" y="693"/>
                    <a:pt x="1431" y="679"/>
                  </a:cubicBezTo>
                  <a:cubicBezTo>
                    <a:pt x="1371" y="544"/>
                    <a:pt x="1437" y="650"/>
                    <a:pt x="1379" y="563"/>
                  </a:cubicBezTo>
                  <a:cubicBezTo>
                    <a:pt x="1345" y="455"/>
                    <a:pt x="1287" y="459"/>
                    <a:pt x="1213" y="410"/>
                  </a:cubicBezTo>
                  <a:cubicBezTo>
                    <a:pt x="1235" y="343"/>
                    <a:pt x="1221" y="344"/>
                    <a:pt x="1341" y="384"/>
                  </a:cubicBezTo>
                  <a:cubicBezTo>
                    <a:pt x="1370" y="394"/>
                    <a:pt x="1392" y="418"/>
                    <a:pt x="1418" y="435"/>
                  </a:cubicBezTo>
                  <a:cubicBezTo>
                    <a:pt x="1431" y="444"/>
                    <a:pt x="1456" y="461"/>
                    <a:pt x="1456" y="461"/>
                  </a:cubicBezTo>
                  <a:cubicBezTo>
                    <a:pt x="1473" y="457"/>
                    <a:pt x="1507" y="466"/>
                    <a:pt x="1507" y="448"/>
                  </a:cubicBezTo>
                  <a:cubicBezTo>
                    <a:pt x="1507" y="417"/>
                    <a:pt x="1456" y="371"/>
                    <a:pt x="1456" y="371"/>
                  </a:cubicBezTo>
                  <a:cubicBezTo>
                    <a:pt x="1498" y="358"/>
                    <a:pt x="1548" y="371"/>
                    <a:pt x="1584" y="346"/>
                  </a:cubicBezTo>
                  <a:cubicBezTo>
                    <a:pt x="1595" y="338"/>
                    <a:pt x="1579" y="318"/>
                    <a:pt x="1571" y="307"/>
                  </a:cubicBezTo>
                  <a:cubicBezTo>
                    <a:pt x="1551" y="276"/>
                    <a:pt x="1504" y="220"/>
                    <a:pt x="1469" y="205"/>
                  </a:cubicBezTo>
                  <a:cubicBezTo>
                    <a:pt x="1376" y="164"/>
                    <a:pt x="1260" y="171"/>
                    <a:pt x="1162" y="154"/>
                  </a:cubicBezTo>
                  <a:cubicBezTo>
                    <a:pt x="1093" y="108"/>
                    <a:pt x="1062" y="113"/>
                    <a:pt x="970" y="103"/>
                  </a:cubicBezTo>
                  <a:cubicBezTo>
                    <a:pt x="860" y="66"/>
                    <a:pt x="751" y="23"/>
                    <a:pt x="637" y="0"/>
                  </a:cubicBezTo>
                  <a:cubicBezTo>
                    <a:pt x="613" y="2"/>
                    <a:pt x="441" y="19"/>
                    <a:pt x="407" y="26"/>
                  </a:cubicBezTo>
                  <a:cubicBezTo>
                    <a:pt x="343" y="40"/>
                    <a:pt x="277" y="69"/>
                    <a:pt x="215" y="90"/>
                  </a:cubicBezTo>
                  <a:cubicBezTo>
                    <a:pt x="176" y="103"/>
                    <a:pt x="138" y="115"/>
                    <a:pt x="99" y="128"/>
                  </a:cubicBezTo>
                  <a:cubicBezTo>
                    <a:pt x="86" y="132"/>
                    <a:pt x="74" y="137"/>
                    <a:pt x="61" y="141"/>
                  </a:cubicBezTo>
                  <a:cubicBezTo>
                    <a:pt x="48" y="145"/>
                    <a:pt x="23" y="154"/>
                    <a:pt x="23" y="154"/>
                  </a:cubicBezTo>
                  <a:cubicBezTo>
                    <a:pt x="9" y="194"/>
                    <a:pt x="0" y="198"/>
                    <a:pt x="23" y="243"/>
                  </a:cubicBezTo>
                  <a:cubicBezTo>
                    <a:pt x="44" y="284"/>
                    <a:pt x="84" y="315"/>
                    <a:pt x="99" y="359"/>
                  </a:cubicBezTo>
                  <a:cubicBezTo>
                    <a:pt x="123" y="430"/>
                    <a:pt x="109" y="384"/>
                    <a:pt x="138" y="499"/>
                  </a:cubicBezTo>
                  <a:cubicBezTo>
                    <a:pt x="143" y="520"/>
                    <a:pt x="140" y="544"/>
                    <a:pt x="151" y="563"/>
                  </a:cubicBezTo>
                  <a:cubicBezTo>
                    <a:pt x="159" y="576"/>
                    <a:pt x="176" y="580"/>
                    <a:pt x="189" y="589"/>
                  </a:cubicBezTo>
                  <a:cubicBezTo>
                    <a:pt x="219" y="679"/>
                    <a:pt x="224" y="640"/>
                    <a:pt x="202" y="704"/>
                  </a:cubicBezTo>
                  <a:cubicBezTo>
                    <a:pt x="217" y="763"/>
                    <a:pt x="215" y="773"/>
                    <a:pt x="215" y="730"/>
                  </a:cubicBezTo>
                  <a:close/>
                </a:path>
              </a:pathLst>
            </a:custGeom>
            <a:solidFill>
              <a:srgbClr val="FF0000">
                <a:alpha val="3200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07952" name="Text Box 16"/>
            <p:cNvSpPr txBox="1">
              <a:spLocks noChangeArrowheads="1"/>
            </p:cNvSpPr>
            <p:nvPr/>
          </p:nvSpPr>
          <p:spPr bwMode="auto">
            <a:xfrm>
              <a:off x="3984" y="1152"/>
              <a:ext cx="4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15</a:t>
              </a:r>
            </a:p>
          </p:txBody>
        </p:sp>
      </p:grpSp>
      <p:sp>
        <p:nvSpPr>
          <p:cNvPr id="807953" name="Rectangle 17"/>
          <p:cNvSpPr>
            <a:spLocks noChangeArrowheads="1"/>
          </p:cNvSpPr>
          <p:nvPr/>
        </p:nvSpPr>
        <p:spPr bwMode="auto">
          <a:xfrm>
            <a:off x="3048000" y="87313"/>
            <a:ext cx="313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Frequency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3276600" y="4724400"/>
            <a:ext cx="3276600" cy="83099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</a:rPr>
              <a:t>Climatological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</a:rPr>
              <a:t> disasters 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+mj-lt"/>
              </a:rPr>
              <a:t>more 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</a:rPr>
              <a:t>frequent</a:t>
            </a:r>
          </a:p>
        </p:txBody>
      </p:sp>
      <p:sp>
        <p:nvSpPr>
          <p:cNvPr id="807955" name="Text Box 19"/>
          <p:cNvSpPr txBox="1">
            <a:spLocks noChangeArrowheads="1"/>
          </p:cNvSpPr>
          <p:nvPr/>
        </p:nvSpPr>
        <p:spPr bwMode="auto">
          <a:xfrm>
            <a:off x="6324600" y="1447800"/>
            <a:ext cx="686406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ASIA</a:t>
            </a:r>
          </a:p>
        </p:txBody>
      </p:sp>
      <p:sp>
        <p:nvSpPr>
          <p:cNvPr id="807956" name="Text Box 20"/>
          <p:cNvSpPr txBox="1">
            <a:spLocks noChangeArrowheads="1"/>
          </p:cNvSpPr>
          <p:nvPr/>
        </p:nvSpPr>
        <p:spPr bwMode="auto">
          <a:xfrm>
            <a:off x="4370388" y="1752600"/>
            <a:ext cx="1052596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EUROPE</a:t>
            </a:r>
          </a:p>
        </p:txBody>
      </p:sp>
      <p:sp>
        <p:nvSpPr>
          <p:cNvPr id="807957" name="Text Box 21"/>
          <p:cNvSpPr txBox="1">
            <a:spLocks noChangeArrowheads="1"/>
          </p:cNvSpPr>
          <p:nvPr/>
        </p:nvSpPr>
        <p:spPr bwMode="auto">
          <a:xfrm>
            <a:off x="6934200" y="4648200"/>
            <a:ext cx="1381660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AUSTRALIA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390650" y="1177925"/>
            <a:ext cx="4300538" cy="4351338"/>
            <a:chOff x="876" y="742"/>
            <a:chExt cx="2709" cy="2741"/>
          </a:xfrm>
        </p:grpSpPr>
        <p:sp>
          <p:nvSpPr>
            <p:cNvPr id="807947" name="Freeform 11"/>
            <p:cNvSpPr>
              <a:spLocks/>
            </p:cNvSpPr>
            <p:nvPr/>
          </p:nvSpPr>
          <p:spPr bwMode="auto">
            <a:xfrm>
              <a:off x="876" y="742"/>
              <a:ext cx="1476" cy="2741"/>
            </a:xfrm>
            <a:custGeom>
              <a:avLst/>
              <a:gdLst/>
              <a:ahLst/>
              <a:cxnLst>
                <a:cxn ang="0">
                  <a:pos x="358" y="64"/>
                </a:cxn>
                <a:cxn ang="0">
                  <a:pos x="166" y="128"/>
                </a:cxn>
                <a:cxn ang="0">
                  <a:pos x="153" y="192"/>
                </a:cxn>
                <a:cxn ang="0">
                  <a:pos x="76" y="231"/>
                </a:cxn>
                <a:cxn ang="0">
                  <a:pos x="0" y="295"/>
                </a:cxn>
                <a:cxn ang="0">
                  <a:pos x="102" y="346"/>
                </a:cxn>
                <a:cxn ang="0">
                  <a:pos x="281" y="359"/>
                </a:cxn>
                <a:cxn ang="0">
                  <a:pos x="307" y="436"/>
                </a:cxn>
                <a:cxn ang="0">
                  <a:pos x="268" y="692"/>
                </a:cxn>
                <a:cxn ang="0">
                  <a:pos x="243" y="768"/>
                </a:cxn>
                <a:cxn ang="0">
                  <a:pos x="256" y="832"/>
                </a:cxn>
                <a:cxn ang="0">
                  <a:pos x="332" y="948"/>
                </a:cxn>
                <a:cxn ang="0">
                  <a:pos x="358" y="1024"/>
                </a:cxn>
                <a:cxn ang="0">
                  <a:pos x="448" y="1165"/>
                </a:cxn>
                <a:cxn ang="0">
                  <a:pos x="512" y="1280"/>
                </a:cxn>
                <a:cxn ang="0">
                  <a:pos x="588" y="1332"/>
                </a:cxn>
                <a:cxn ang="0">
                  <a:pos x="691" y="1447"/>
                </a:cxn>
                <a:cxn ang="0">
                  <a:pos x="678" y="1498"/>
                </a:cxn>
                <a:cxn ang="0">
                  <a:pos x="652" y="1575"/>
                </a:cxn>
                <a:cxn ang="0">
                  <a:pos x="691" y="1677"/>
                </a:cxn>
                <a:cxn ang="0">
                  <a:pos x="755" y="1869"/>
                </a:cxn>
                <a:cxn ang="0">
                  <a:pos x="857" y="1959"/>
                </a:cxn>
                <a:cxn ang="0">
                  <a:pos x="896" y="2074"/>
                </a:cxn>
                <a:cxn ang="0">
                  <a:pos x="908" y="2112"/>
                </a:cxn>
                <a:cxn ang="0">
                  <a:pos x="998" y="2548"/>
                </a:cxn>
                <a:cxn ang="0">
                  <a:pos x="1024" y="2624"/>
                </a:cxn>
                <a:cxn ang="0">
                  <a:pos x="1036" y="2663"/>
                </a:cxn>
                <a:cxn ang="0">
                  <a:pos x="1113" y="2740"/>
                </a:cxn>
                <a:cxn ang="0">
                  <a:pos x="1152" y="2727"/>
                </a:cxn>
                <a:cxn ang="0">
                  <a:pos x="1100" y="2612"/>
                </a:cxn>
                <a:cxn ang="0">
                  <a:pos x="1113" y="2420"/>
                </a:cxn>
                <a:cxn ang="0">
                  <a:pos x="1139" y="2381"/>
                </a:cxn>
                <a:cxn ang="0">
                  <a:pos x="1190" y="2266"/>
                </a:cxn>
                <a:cxn ang="0">
                  <a:pos x="1280" y="2151"/>
                </a:cxn>
                <a:cxn ang="0">
                  <a:pos x="1382" y="1959"/>
                </a:cxn>
                <a:cxn ang="0">
                  <a:pos x="1395" y="1920"/>
                </a:cxn>
                <a:cxn ang="0">
                  <a:pos x="1446" y="1844"/>
                </a:cxn>
                <a:cxn ang="0">
                  <a:pos x="1433" y="1613"/>
                </a:cxn>
                <a:cxn ang="0">
                  <a:pos x="1395" y="1575"/>
                </a:cxn>
                <a:cxn ang="0">
                  <a:pos x="1369" y="1524"/>
                </a:cxn>
                <a:cxn ang="0">
                  <a:pos x="1254" y="1460"/>
                </a:cxn>
                <a:cxn ang="0">
                  <a:pos x="1088" y="1344"/>
                </a:cxn>
                <a:cxn ang="0">
                  <a:pos x="1011" y="1293"/>
                </a:cxn>
                <a:cxn ang="0">
                  <a:pos x="883" y="1255"/>
                </a:cxn>
                <a:cxn ang="0">
                  <a:pos x="806" y="1280"/>
                </a:cxn>
                <a:cxn ang="0">
                  <a:pos x="729" y="1255"/>
                </a:cxn>
                <a:cxn ang="0">
                  <a:pos x="588" y="1101"/>
                </a:cxn>
                <a:cxn ang="0">
                  <a:pos x="601" y="973"/>
                </a:cxn>
                <a:cxn ang="0">
                  <a:pos x="729" y="948"/>
                </a:cxn>
                <a:cxn ang="0">
                  <a:pos x="857" y="845"/>
                </a:cxn>
                <a:cxn ang="0">
                  <a:pos x="1049" y="615"/>
                </a:cxn>
                <a:cxn ang="0">
                  <a:pos x="1088" y="576"/>
                </a:cxn>
                <a:cxn ang="0">
                  <a:pos x="1164" y="564"/>
                </a:cxn>
                <a:cxn ang="0">
                  <a:pos x="1305" y="512"/>
                </a:cxn>
                <a:cxn ang="0">
                  <a:pos x="1254" y="256"/>
                </a:cxn>
                <a:cxn ang="0">
                  <a:pos x="1267" y="218"/>
                </a:cxn>
                <a:cxn ang="0">
                  <a:pos x="1292" y="180"/>
                </a:cxn>
                <a:cxn ang="0">
                  <a:pos x="1280" y="77"/>
                </a:cxn>
                <a:cxn ang="0">
                  <a:pos x="1267" y="39"/>
                </a:cxn>
                <a:cxn ang="0">
                  <a:pos x="1126" y="0"/>
                </a:cxn>
                <a:cxn ang="0">
                  <a:pos x="908" y="26"/>
                </a:cxn>
                <a:cxn ang="0">
                  <a:pos x="755" y="77"/>
                </a:cxn>
                <a:cxn ang="0">
                  <a:pos x="358" y="64"/>
                </a:cxn>
              </a:cxnLst>
              <a:rect l="0" t="0" r="r" b="b"/>
              <a:pathLst>
                <a:path w="1476" h="2741">
                  <a:moveTo>
                    <a:pt x="358" y="64"/>
                  </a:moveTo>
                  <a:cubicBezTo>
                    <a:pt x="286" y="76"/>
                    <a:pt x="226" y="88"/>
                    <a:pt x="166" y="128"/>
                  </a:cubicBezTo>
                  <a:cubicBezTo>
                    <a:pt x="162" y="149"/>
                    <a:pt x="164" y="173"/>
                    <a:pt x="153" y="192"/>
                  </a:cubicBezTo>
                  <a:cubicBezTo>
                    <a:pt x="138" y="218"/>
                    <a:pt x="99" y="220"/>
                    <a:pt x="76" y="231"/>
                  </a:cubicBezTo>
                  <a:cubicBezTo>
                    <a:pt x="39" y="249"/>
                    <a:pt x="29" y="265"/>
                    <a:pt x="0" y="295"/>
                  </a:cubicBezTo>
                  <a:cubicBezTo>
                    <a:pt x="22" y="365"/>
                    <a:pt x="34" y="363"/>
                    <a:pt x="102" y="346"/>
                  </a:cubicBezTo>
                  <a:cubicBezTo>
                    <a:pt x="162" y="350"/>
                    <a:pt x="226" y="335"/>
                    <a:pt x="281" y="359"/>
                  </a:cubicBezTo>
                  <a:cubicBezTo>
                    <a:pt x="306" y="370"/>
                    <a:pt x="307" y="436"/>
                    <a:pt x="307" y="436"/>
                  </a:cubicBezTo>
                  <a:cubicBezTo>
                    <a:pt x="299" y="526"/>
                    <a:pt x="289" y="606"/>
                    <a:pt x="268" y="692"/>
                  </a:cubicBezTo>
                  <a:cubicBezTo>
                    <a:pt x="262" y="718"/>
                    <a:pt x="243" y="768"/>
                    <a:pt x="243" y="768"/>
                  </a:cubicBezTo>
                  <a:cubicBezTo>
                    <a:pt x="247" y="789"/>
                    <a:pt x="247" y="812"/>
                    <a:pt x="256" y="832"/>
                  </a:cubicBezTo>
                  <a:cubicBezTo>
                    <a:pt x="275" y="874"/>
                    <a:pt x="317" y="904"/>
                    <a:pt x="332" y="948"/>
                  </a:cubicBezTo>
                  <a:cubicBezTo>
                    <a:pt x="341" y="973"/>
                    <a:pt x="358" y="1024"/>
                    <a:pt x="358" y="1024"/>
                  </a:cubicBezTo>
                  <a:cubicBezTo>
                    <a:pt x="370" y="1109"/>
                    <a:pt x="367" y="1138"/>
                    <a:pt x="448" y="1165"/>
                  </a:cubicBezTo>
                  <a:cubicBezTo>
                    <a:pt x="505" y="1223"/>
                    <a:pt x="480" y="1187"/>
                    <a:pt x="512" y="1280"/>
                  </a:cubicBezTo>
                  <a:cubicBezTo>
                    <a:pt x="522" y="1309"/>
                    <a:pt x="588" y="1332"/>
                    <a:pt x="588" y="1332"/>
                  </a:cubicBezTo>
                  <a:cubicBezTo>
                    <a:pt x="618" y="1420"/>
                    <a:pt x="603" y="1418"/>
                    <a:pt x="691" y="1447"/>
                  </a:cubicBezTo>
                  <a:cubicBezTo>
                    <a:pt x="687" y="1464"/>
                    <a:pt x="683" y="1481"/>
                    <a:pt x="678" y="1498"/>
                  </a:cubicBezTo>
                  <a:cubicBezTo>
                    <a:pt x="670" y="1524"/>
                    <a:pt x="652" y="1575"/>
                    <a:pt x="652" y="1575"/>
                  </a:cubicBezTo>
                  <a:cubicBezTo>
                    <a:pt x="684" y="1734"/>
                    <a:pt x="641" y="1565"/>
                    <a:pt x="691" y="1677"/>
                  </a:cubicBezTo>
                  <a:cubicBezTo>
                    <a:pt x="718" y="1737"/>
                    <a:pt x="734" y="1807"/>
                    <a:pt x="755" y="1869"/>
                  </a:cubicBezTo>
                  <a:cubicBezTo>
                    <a:pt x="770" y="1912"/>
                    <a:pt x="857" y="1959"/>
                    <a:pt x="857" y="1959"/>
                  </a:cubicBezTo>
                  <a:cubicBezTo>
                    <a:pt x="870" y="1997"/>
                    <a:pt x="883" y="2036"/>
                    <a:pt x="896" y="2074"/>
                  </a:cubicBezTo>
                  <a:cubicBezTo>
                    <a:pt x="900" y="2087"/>
                    <a:pt x="908" y="2112"/>
                    <a:pt x="908" y="2112"/>
                  </a:cubicBezTo>
                  <a:cubicBezTo>
                    <a:pt x="915" y="2250"/>
                    <a:pt x="891" y="2438"/>
                    <a:pt x="998" y="2548"/>
                  </a:cubicBezTo>
                  <a:cubicBezTo>
                    <a:pt x="1007" y="2573"/>
                    <a:pt x="1015" y="2599"/>
                    <a:pt x="1024" y="2624"/>
                  </a:cubicBezTo>
                  <a:cubicBezTo>
                    <a:pt x="1028" y="2637"/>
                    <a:pt x="1028" y="2652"/>
                    <a:pt x="1036" y="2663"/>
                  </a:cubicBezTo>
                  <a:cubicBezTo>
                    <a:pt x="1058" y="2692"/>
                    <a:pt x="1113" y="2740"/>
                    <a:pt x="1113" y="2740"/>
                  </a:cubicBezTo>
                  <a:cubicBezTo>
                    <a:pt x="1126" y="2736"/>
                    <a:pt x="1150" y="2741"/>
                    <a:pt x="1152" y="2727"/>
                  </a:cubicBezTo>
                  <a:cubicBezTo>
                    <a:pt x="1158" y="2689"/>
                    <a:pt x="1121" y="2642"/>
                    <a:pt x="1100" y="2612"/>
                  </a:cubicBezTo>
                  <a:cubicBezTo>
                    <a:pt x="1104" y="2548"/>
                    <a:pt x="1102" y="2483"/>
                    <a:pt x="1113" y="2420"/>
                  </a:cubicBezTo>
                  <a:cubicBezTo>
                    <a:pt x="1116" y="2405"/>
                    <a:pt x="1134" y="2396"/>
                    <a:pt x="1139" y="2381"/>
                  </a:cubicBezTo>
                  <a:cubicBezTo>
                    <a:pt x="1175" y="2263"/>
                    <a:pt x="1117" y="2316"/>
                    <a:pt x="1190" y="2266"/>
                  </a:cubicBezTo>
                  <a:cubicBezTo>
                    <a:pt x="1218" y="2225"/>
                    <a:pt x="1252" y="2192"/>
                    <a:pt x="1280" y="2151"/>
                  </a:cubicBezTo>
                  <a:cubicBezTo>
                    <a:pt x="1305" y="2068"/>
                    <a:pt x="1321" y="2020"/>
                    <a:pt x="1382" y="1959"/>
                  </a:cubicBezTo>
                  <a:cubicBezTo>
                    <a:pt x="1386" y="1946"/>
                    <a:pt x="1388" y="1932"/>
                    <a:pt x="1395" y="1920"/>
                  </a:cubicBezTo>
                  <a:cubicBezTo>
                    <a:pt x="1410" y="1893"/>
                    <a:pt x="1446" y="1844"/>
                    <a:pt x="1446" y="1844"/>
                  </a:cubicBezTo>
                  <a:cubicBezTo>
                    <a:pt x="1464" y="1772"/>
                    <a:pt x="1476" y="1678"/>
                    <a:pt x="1433" y="1613"/>
                  </a:cubicBezTo>
                  <a:cubicBezTo>
                    <a:pt x="1423" y="1598"/>
                    <a:pt x="1405" y="1590"/>
                    <a:pt x="1395" y="1575"/>
                  </a:cubicBezTo>
                  <a:cubicBezTo>
                    <a:pt x="1384" y="1560"/>
                    <a:pt x="1381" y="1539"/>
                    <a:pt x="1369" y="1524"/>
                  </a:cubicBezTo>
                  <a:cubicBezTo>
                    <a:pt x="1343" y="1493"/>
                    <a:pt x="1287" y="1482"/>
                    <a:pt x="1254" y="1460"/>
                  </a:cubicBezTo>
                  <a:cubicBezTo>
                    <a:pt x="1227" y="1378"/>
                    <a:pt x="1160" y="1369"/>
                    <a:pt x="1088" y="1344"/>
                  </a:cubicBezTo>
                  <a:cubicBezTo>
                    <a:pt x="1059" y="1334"/>
                    <a:pt x="1040" y="1303"/>
                    <a:pt x="1011" y="1293"/>
                  </a:cubicBezTo>
                  <a:cubicBezTo>
                    <a:pt x="917" y="1263"/>
                    <a:pt x="960" y="1275"/>
                    <a:pt x="883" y="1255"/>
                  </a:cubicBezTo>
                  <a:cubicBezTo>
                    <a:pt x="857" y="1263"/>
                    <a:pt x="832" y="1288"/>
                    <a:pt x="806" y="1280"/>
                  </a:cubicBezTo>
                  <a:cubicBezTo>
                    <a:pt x="780" y="1272"/>
                    <a:pt x="729" y="1255"/>
                    <a:pt x="729" y="1255"/>
                  </a:cubicBezTo>
                  <a:cubicBezTo>
                    <a:pt x="678" y="1204"/>
                    <a:pt x="638" y="1151"/>
                    <a:pt x="588" y="1101"/>
                  </a:cubicBezTo>
                  <a:cubicBezTo>
                    <a:pt x="579" y="1073"/>
                    <a:pt x="574" y="995"/>
                    <a:pt x="601" y="973"/>
                  </a:cubicBezTo>
                  <a:cubicBezTo>
                    <a:pt x="612" y="964"/>
                    <a:pt x="719" y="949"/>
                    <a:pt x="729" y="948"/>
                  </a:cubicBezTo>
                  <a:cubicBezTo>
                    <a:pt x="776" y="917"/>
                    <a:pt x="817" y="886"/>
                    <a:pt x="857" y="845"/>
                  </a:cubicBezTo>
                  <a:cubicBezTo>
                    <a:pt x="881" y="753"/>
                    <a:pt x="972" y="666"/>
                    <a:pt x="1049" y="615"/>
                  </a:cubicBezTo>
                  <a:cubicBezTo>
                    <a:pt x="1064" y="605"/>
                    <a:pt x="1071" y="583"/>
                    <a:pt x="1088" y="576"/>
                  </a:cubicBezTo>
                  <a:cubicBezTo>
                    <a:pt x="1111" y="566"/>
                    <a:pt x="1139" y="568"/>
                    <a:pt x="1164" y="564"/>
                  </a:cubicBezTo>
                  <a:cubicBezTo>
                    <a:pt x="1215" y="547"/>
                    <a:pt x="1260" y="543"/>
                    <a:pt x="1305" y="512"/>
                  </a:cubicBezTo>
                  <a:cubicBezTo>
                    <a:pt x="1297" y="425"/>
                    <a:pt x="1304" y="331"/>
                    <a:pt x="1254" y="256"/>
                  </a:cubicBezTo>
                  <a:cubicBezTo>
                    <a:pt x="1258" y="243"/>
                    <a:pt x="1261" y="230"/>
                    <a:pt x="1267" y="218"/>
                  </a:cubicBezTo>
                  <a:cubicBezTo>
                    <a:pt x="1274" y="204"/>
                    <a:pt x="1291" y="195"/>
                    <a:pt x="1292" y="180"/>
                  </a:cubicBezTo>
                  <a:cubicBezTo>
                    <a:pt x="1295" y="146"/>
                    <a:pt x="1286" y="111"/>
                    <a:pt x="1280" y="77"/>
                  </a:cubicBezTo>
                  <a:cubicBezTo>
                    <a:pt x="1278" y="64"/>
                    <a:pt x="1277" y="47"/>
                    <a:pt x="1267" y="39"/>
                  </a:cubicBezTo>
                  <a:cubicBezTo>
                    <a:pt x="1256" y="30"/>
                    <a:pt x="1143" y="4"/>
                    <a:pt x="1126" y="0"/>
                  </a:cubicBezTo>
                  <a:cubicBezTo>
                    <a:pt x="1097" y="3"/>
                    <a:pt x="941" y="20"/>
                    <a:pt x="908" y="26"/>
                  </a:cubicBezTo>
                  <a:cubicBezTo>
                    <a:pt x="854" y="35"/>
                    <a:pt x="808" y="63"/>
                    <a:pt x="755" y="77"/>
                  </a:cubicBezTo>
                  <a:cubicBezTo>
                    <a:pt x="629" y="69"/>
                    <a:pt x="484" y="40"/>
                    <a:pt x="358" y="64"/>
                  </a:cubicBezTo>
                  <a:close/>
                </a:path>
              </a:pathLst>
            </a:custGeom>
            <a:solidFill>
              <a:srgbClr val="99CC00">
                <a:alpha val="47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07948" name="Text Box 12"/>
            <p:cNvSpPr txBox="1">
              <a:spLocks noChangeArrowheads="1"/>
            </p:cNvSpPr>
            <p:nvPr/>
          </p:nvSpPr>
          <p:spPr bwMode="auto">
            <a:xfrm>
              <a:off x="1266" y="1008"/>
              <a:ext cx="4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10</a:t>
              </a:r>
            </a:p>
          </p:txBody>
        </p:sp>
        <p:sp>
          <p:nvSpPr>
            <p:cNvPr id="807949" name="Text Box 13"/>
            <p:cNvSpPr txBox="1">
              <a:spLocks noChangeArrowheads="1"/>
            </p:cNvSpPr>
            <p:nvPr/>
          </p:nvSpPr>
          <p:spPr bwMode="auto">
            <a:xfrm>
              <a:off x="1650" y="2256"/>
              <a:ext cx="4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10</a:t>
              </a:r>
            </a:p>
          </p:txBody>
        </p:sp>
        <p:sp>
          <p:nvSpPr>
            <p:cNvPr id="807960" name="Freeform 24"/>
            <p:cNvSpPr>
              <a:spLocks/>
            </p:cNvSpPr>
            <p:nvPr/>
          </p:nvSpPr>
          <p:spPr bwMode="auto">
            <a:xfrm>
              <a:off x="2548" y="1488"/>
              <a:ext cx="1037" cy="1480"/>
            </a:xfrm>
            <a:custGeom>
              <a:avLst/>
              <a:gdLst/>
              <a:ahLst/>
              <a:cxnLst>
                <a:cxn ang="0">
                  <a:pos x="272" y="20"/>
                </a:cxn>
                <a:cxn ang="0">
                  <a:pos x="94" y="149"/>
                </a:cxn>
                <a:cxn ang="0">
                  <a:pos x="44" y="288"/>
                </a:cxn>
                <a:cxn ang="0">
                  <a:pos x="104" y="606"/>
                </a:cxn>
                <a:cxn ang="0">
                  <a:pos x="233" y="626"/>
                </a:cxn>
                <a:cxn ang="0">
                  <a:pos x="392" y="666"/>
                </a:cxn>
                <a:cxn ang="0">
                  <a:pos x="411" y="696"/>
                </a:cxn>
                <a:cxn ang="0">
                  <a:pos x="342" y="755"/>
                </a:cxn>
                <a:cxn ang="0">
                  <a:pos x="402" y="825"/>
                </a:cxn>
                <a:cxn ang="0">
                  <a:pos x="421" y="914"/>
                </a:cxn>
                <a:cxn ang="0">
                  <a:pos x="461" y="974"/>
                </a:cxn>
                <a:cxn ang="0">
                  <a:pos x="441" y="1053"/>
                </a:cxn>
                <a:cxn ang="0">
                  <a:pos x="481" y="1142"/>
                </a:cxn>
                <a:cxn ang="0">
                  <a:pos x="491" y="1252"/>
                </a:cxn>
                <a:cxn ang="0">
                  <a:pos x="511" y="1281"/>
                </a:cxn>
                <a:cxn ang="0">
                  <a:pos x="541" y="1381"/>
                </a:cxn>
                <a:cxn ang="0">
                  <a:pos x="560" y="1470"/>
                </a:cxn>
                <a:cxn ang="0">
                  <a:pos x="590" y="1480"/>
                </a:cxn>
                <a:cxn ang="0">
                  <a:pos x="650" y="1460"/>
                </a:cxn>
                <a:cxn ang="0">
                  <a:pos x="680" y="1450"/>
                </a:cxn>
                <a:cxn ang="0">
                  <a:pos x="699" y="1421"/>
                </a:cxn>
                <a:cxn ang="0">
                  <a:pos x="709" y="1381"/>
                </a:cxn>
                <a:cxn ang="0">
                  <a:pos x="749" y="1321"/>
                </a:cxn>
                <a:cxn ang="0">
                  <a:pos x="769" y="1291"/>
                </a:cxn>
                <a:cxn ang="0">
                  <a:pos x="789" y="1262"/>
                </a:cxn>
                <a:cxn ang="0">
                  <a:pos x="868" y="1083"/>
                </a:cxn>
                <a:cxn ang="0">
                  <a:pos x="888" y="874"/>
                </a:cxn>
                <a:cxn ang="0">
                  <a:pos x="958" y="735"/>
                </a:cxn>
                <a:cxn ang="0">
                  <a:pos x="1037" y="527"/>
                </a:cxn>
                <a:cxn ang="0">
                  <a:pos x="978" y="457"/>
                </a:cxn>
                <a:cxn ang="0">
                  <a:pos x="918" y="427"/>
                </a:cxn>
                <a:cxn ang="0">
                  <a:pos x="868" y="368"/>
                </a:cxn>
                <a:cxn ang="0">
                  <a:pos x="848" y="278"/>
                </a:cxn>
                <a:cxn ang="0">
                  <a:pos x="779" y="110"/>
                </a:cxn>
                <a:cxn ang="0">
                  <a:pos x="749" y="50"/>
                </a:cxn>
                <a:cxn ang="0">
                  <a:pos x="511" y="30"/>
                </a:cxn>
                <a:cxn ang="0">
                  <a:pos x="402" y="0"/>
                </a:cxn>
                <a:cxn ang="0">
                  <a:pos x="282" y="10"/>
                </a:cxn>
                <a:cxn ang="0">
                  <a:pos x="253" y="30"/>
                </a:cxn>
                <a:cxn ang="0">
                  <a:pos x="272" y="20"/>
                </a:cxn>
              </a:cxnLst>
              <a:rect l="0" t="0" r="r" b="b"/>
              <a:pathLst>
                <a:path w="1037" h="1480">
                  <a:moveTo>
                    <a:pt x="272" y="20"/>
                  </a:moveTo>
                  <a:cubicBezTo>
                    <a:pt x="235" y="48"/>
                    <a:pt x="152" y="129"/>
                    <a:pt x="94" y="149"/>
                  </a:cubicBezTo>
                  <a:cubicBezTo>
                    <a:pt x="64" y="195"/>
                    <a:pt x="75" y="243"/>
                    <a:pt x="44" y="288"/>
                  </a:cubicBezTo>
                  <a:cubicBezTo>
                    <a:pt x="20" y="360"/>
                    <a:pt x="0" y="561"/>
                    <a:pt x="104" y="606"/>
                  </a:cubicBezTo>
                  <a:cubicBezTo>
                    <a:pt x="135" y="619"/>
                    <a:pt x="214" y="624"/>
                    <a:pt x="233" y="626"/>
                  </a:cubicBezTo>
                  <a:cubicBezTo>
                    <a:pt x="294" y="647"/>
                    <a:pt x="329" y="657"/>
                    <a:pt x="392" y="666"/>
                  </a:cubicBezTo>
                  <a:cubicBezTo>
                    <a:pt x="398" y="676"/>
                    <a:pt x="409" y="684"/>
                    <a:pt x="411" y="696"/>
                  </a:cubicBezTo>
                  <a:cubicBezTo>
                    <a:pt x="417" y="731"/>
                    <a:pt x="363" y="741"/>
                    <a:pt x="342" y="755"/>
                  </a:cubicBezTo>
                  <a:cubicBezTo>
                    <a:pt x="388" y="770"/>
                    <a:pt x="376" y="786"/>
                    <a:pt x="402" y="825"/>
                  </a:cubicBezTo>
                  <a:cubicBezTo>
                    <a:pt x="411" y="854"/>
                    <a:pt x="409" y="886"/>
                    <a:pt x="421" y="914"/>
                  </a:cubicBezTo>
                  <a:cubicBezTo>
                    <a:pt x="430" y="936"/>
                    <a:pt x="461" y="974"/>
                    <a:pt x="461" y="974"/>
                  </a:cubicBezTo>
                  <a:cubicBezTo>
                    <a:pt x="456" y="1001"/>
                    <a:pt x="441" y="1026"/>
                    <a:pt x="441" y="1053"/>
                  </a:cubicBezTo>
                  <a:cubicBezTo>
                    <a:pt x="441" y="1083"/>
                    <a:pt x="471" y="1114"/>
                    <a:pt x="481" y="1142"/>
                  </a:cubicBezTo>
                  <a:cubicBezTo>
                    <a:pt x="484" y="1179"/>
                    <a:pt x="483" y="1216"/>
                    <a:pt x="491" y="1252"/>
                  </a:cubicBezTo>
                  <a:cubicBezTo>
                    <a:pt x="493" y="1263"/>
                    <a:pt x="506" y="1270"/>
                    <a:pt x="511" y="1281"/>
                  </a:cubicBezTo>
                  <a:cubicBezTo>
                    <a:pt x="521" y="1304"/>
                    <a:pt x="535" y="1353"/>
                    <a:pt x="541" y="1381"/>
                  </a:cubicBezTo>
                  <a:cubicBezTo>
                    <a:pt x="541" y="1383"/>
                    <a:pt x="555" y="1464"/>
                    <a:pt x="560" y="1470"/>
                  </a:cubicBezTo>
                  <a:cubicBezTo>
                    <a:pt x="567" y="1478"/>
                    <a:pt x="580" y="1477"/>
                    <a:pt x="590" y="1480"/>
                  </a:cubicBezTo>
                  <a:cubicBezTo>
                    <a:pt x="610" y="1473"/>
                    <a:pt x="630" y="1467"/>
                    <a:pt x="650" y="1460"/>
                  </a:cubicBezTo>
                  <a:cubicBezTo>
                    <a:pt x="660" y="1457"/>
                    <a:pt x="680" y="1450"/>
                    <a:pt x="680" y="1450"/>
                  </a:cubicBezTo>
                  <a:cubicBezTo>
                    <a:pt x="686" y="1440"/>
                    <a:pt x="695" y="1432"/>
                    <a:pt x="699" y="1421"/>
                  </a:cubicBezTo>
                  <a:cubicBezTo>
                    <a:pt x="704" y="1408"/>
                    <a:pt x="703" y="1393"/>
                    <a:pt x="709" y="1381"/>
                  </a:cubicBezTo>
                  <a:cubicBezTo>
                    <a:pt x="720" y="1360"/>
                    <a:pt x="736" y="1341"/>
                    <a:pt x="749" y="1321"/>
                  </a:cubicBezTo>
                  <a:cubicBezTo>
                    <a:pt x="756" y="1311"/>
                    <a:pt x="762" y="1301"/>
                    <a:pt x="769" y="1291"/>
                  </a:cubicBezTo>
                  <a:cubicBezTo>
                    <a:pt x="776" y="1281"/>
                    <a:pt x="789" y="1262"/>
                    <a:pt x="789" y="1262"/>
                  </a:cubicBezTo>
                  <a:cubicBezTo>
                    <a:pt x="798" y="1188"/>
                    <a:pt x="787" y="1110"/>
                    <a:pt x="868" y="1083"/>
                  </a:cubicBezTo>
                  <a:cubicBezTo>
                    <a:pt x="912" y="1017"/>
                    <a:pt x="895" y="949"/>
                    <a:pt x="888" y="874"/>
                  </a:cubicBezTo>
                  <a:cubicBezTo>
                    <a:pt x="897" y="771"/>
                    <a:pt x="877" y="762"/>
                    <a:pt x="958" y="735"/>
                  </a:cubicBezTo>
                  <a:cubicBezTo>
                    <a:pt x="1000" y="672"/>
                    <a:pt x="994" y="591"/>
                    <a:pt x="1037" y="527"/>
                  </a:cubicBezTo>
                  <a:cubicBezTo>
                    <a:pt x="1013" y="454"/>
                    <a:pt x="1037" y="472"/>
                    <a:pt x="978" y="457"/>
                  </a:cubicBezTo>
                  <a:cubicBezTo>
                    <a:pt x="959" y="445"/>
                    <a:pt x="936" y="441"/>
                    <a:pt x="918" y="427"/>
                  </a:cubicBezTo>
                  <a:cubicBezTo>
                    <a:pt x="898" y="411"/>
                    <a:pt x="886" y="386"/>
                    <a:pt x="868" y="368"/>
                  </a:cubicBezTo>
                  <a:cubicBezTo>
                    <a:pt x="845" y="299"/>
                    <a:pt x="872" y="386"/>
                    <a:pt x="848" y="278"/>
                  </a:cubicBezTo>
                  <a:cubicBezTo>
                    <a:pt x="835" y="220"/>
                    <a:pt x="803" y="164"/>
                    <a:pt x="779" y="110"/>
                  </a:cubicBezTo>
                  <a:cubicBezTo>
                    <a:pt x="769" y="88"/>
                    <a:pt x="770" y="67"/>
                    <a:pt x="749" y="50"/>
                  </a:cubicBezTo>
                  <a:cubicBezTo>
                    <a:pt x="687" y="0"/>
                    <a:pt x="591" y="34"/>
                    <a:pt x="511" y="30"/>
                  </a:cubicBezTo>
                  <a:cubicBezTo>
                    <a:pt x="421" y="8"/>
                    <a:pt x="457" y="19"/>
                    <a:pt x="402" y="0"/>
                  </a:cubicBezTo>
                  <a:cubicBezTo>
                    <a:pt x="362" y="3"/>
                    <a:pt x="321" y="2"/>
                    <a:pt x="282" y="10"/>
                  </a:cubicBezTo>
                  <a:cubicBezTo>
                    <a:pt x="270" y="12"/>
                    <a:pt x="261" y="22"/>
                    <a:pt x="253" y="30"/>
                  </a:cubicBezTo>
                  <a:cubicBezTo>
                    <a:pt x="248" y="35"/>
                    <a:pt x="266" y="23"/>
                    <a:pt x="272" y="2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07961" name="Text Box 25"/>
            <p:cNvSpPr txBox="1">
              <a:spLocks noChangeArrowheads="1"/>
            </p:cNvSpPr>
            <p:nvPr/>
          </p:nvSpPr>
          <p:spPr bwMode="auto">
            <a:xfrm>
              <a:off x="2832" y="1756"/>
              <a:ext cx="4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10</a:t>
              </a:r>
            </a:p>
          </p:txBody>
        </p:sp>
      </p:grpSp>
      <p:sp>
        <p:nvSpPr>
          <p:cNvPr id="807959" name="Text Box 23"/>
          <p:cNvSpPr txBox="1">
            <a:spLocks noChangeArrowheads="1"/>
          </p:cNvSpPr>
          <p:nvPr/>
        </p:nvSpPr>
        <p:spPr bwMode="auto">
          <a:xfrm>
            <a:off x="1981200" y="3200400"/>
            <a:ext cx="1860574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LATIN AMERICA</a:t>
            </a:r>
          </a:p>
        </p:txBody>
      </p:sp>
      <p:sp>
        <p:nvSpPr>
          <p:cNvPr id="807958" name="Text Box 22"/>
          <p:cNvSpPr txBox="1">
            <a:spLocks noChangeArrowheads="1"/>
          </p:cNvSpPr>
          <p:nvPr/>
        </p:nvSpPr>
        <p:spPr bwMode="auto">
          <a:xfrm>
            <a:off x="4495801" y="3429000"/>
            <a:ext cx="1219200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AFRICA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0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124" name="Group 60"/>
          <p:cNvGraphicFramePr>
            <a:graphicFrameLocks noGrp="1"/>
          </p:cNvGraphicFramePr>
          <p:nvPr>
            <p:ph sz="half" idx="1"/>
          </p:nvPr>
        </p:nvGraphicFramePr>
        <p:xfrm>
          <a:off x="76200" y="1143000"/>
          <a:ext cx="8991600" cy="5257800"/>
        </p:xfrm>
        <a:graphic>
          <a:graphicData uri="http://schemas.openxmlformats.org/drawingml/2006/table">
            <a:tbl>
              <a:tblPr/>
              <a:tblGrid>
                <a:gridCol w="3596640"/>
                <a:gridCol w="2397760"/>
                <a:gridCol w="2997200"/>
              </a:tblGrid>
              <a:tr h="611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Disaster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Earthquake, Oct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Pakistan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6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Hurricane Stan, Oct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Guatemala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Hurricane Katrina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United 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Earthquake, Oct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Flood, Jul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Earthquake,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Indonesia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Flood, Jun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China, P Rep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6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Earthquake, Feb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Iran, Islam Rep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50000"/>
                      </a:srgb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Measles Epidemic, Apr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Nigeria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</a:tr>
              <a:tr h="4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Flood, Feb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Pakistan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4122" name="Rectangle 58"/>
          <p:cNvSpPr>
            <a:spLocks noChangeArrowheads="1"/>
          </p:cNvSpPr>
          <p:nvPr/>
        </p:nvSpPr>
        <p:spPr bwMode="auto">
          <a:xfrm>
            <a:off x="381001" y="201613"/>
            <a:ext cx="83645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Top Ten Natural Disasters Worldwide </a:t>
            </a:r>
            <a:b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b="1" dirty="0" smtClean="0">
                <a:latin typeface="Tahoma" pitchFamily="34" charset="0"/>
              </a:rPr>
              <a:t>by number of deaths - 2005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344125" name="Rectangle 61"/>
          <p:cNvSpPr>
            <a:spLocks noChangeArrowheads="1"/>
          </p:cNvSpPr>
          <p:nvPr/>
        </p:nvSpPr>
        <p:spPr bwMode="auto">
          <a:xfrm>
            <a:off x="6858000" y="1676400"/>
            <a:ext cx="1033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73338</a:t>
            </a:r>
          </a:p>
        </p:txBody>
      </p:sp>
      <p:sp>
        <p:nvSpPr>
          <p:cNvPr id="344126" name="Oval 62"/>
          <p:cNvSpPr>
            <a:spLocks noChangeArrowheads="1"/>
          </p:cNvSpPr>
          <p:nvPr/>
        </p:nvSpPr>
        <p:spPr bwMode="auto">
          <a:xfrm>
            <a:off x="6705600" y="1524000"/>
            <a:ext cx="13716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44127" name="Text Box 63"/>
          <p:cNvSpPr txBox="1">
            <a:spLocks noChangeArrowheads="1"/>
          </p:cNvSpPr>
          <p:nvPr/>
        </p:nvSpPr>
        <p:spPr bwMode="auto">
          <a:xfrm>
            <a:off x="457200" y="64008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Source = www.net-data/disasters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34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125" grpId="0"/>
      <p:bldP spid="3441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145" name="Group 57"/>
          <p:cNvGraphicFramePr>
            <a:graphicFrameLocks noGrp="1"/>
          </p:cNvGraphicFramePr>
          <p:nvPr/>
        </p:nvGraphicFramePr>
        <p:xfrm>
          <a:off x="1" y="1142999"/>
          <a:ext cx="9143999" cy="5443728"/>
        </p:xfrm>
        <a:graphic>
          <a:graphicData uri="http://schemas.openxmlformats.org/drawingml/2006/table">
            <a:tbl>
              <a:tblPr/>
              <a:tblGrid>
                <a:gridCol w="3983524"/>
                <a:gridCol w="2806574"/>
                <a:gridCol w="2353901"/>
              </a:tblGrid>
              <a:tr h="501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DISASTER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DATE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DEATHS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Earthquake  NWFP &amp; AK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Oct 05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73,338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Earthquake Quetta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 May 1935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Earthquake Northern  Area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1965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Earthquake   Kohistan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 Dec 1974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4,700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Earthquake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 Nov 1945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1950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2,900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 Jul 2010</a:t>
                      </a: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1961</a:t>
                      </a: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Sep 1992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1334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Mar 1998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1,000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6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Jun 1977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990600" y="76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effectLst/>
                <a:cs typeface="Arial" charset="0"/>
              </a:rPr>
              <a:t>Top 10 Natural Disasters in Pakistan</a:t>
            </a:r>
            <a:endParaRPr lang="en-US" sz="3600" b="1" dirty="0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784225" y="609600"/>
            <a:ext cx="759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/>
                <a:cs typeface="Arial" charset="0"/>
              </a:rPr>
              <a:t>By Number of Deaths</a:t>
            </a:r>
            <a:endParaRPr lang="en-US" sz="2800" b="1" dirty="0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45143" name="Text Box 55"/>
          <p:cNvSpPr txBox="1">
            <a:spLocks noChangeArrowheads="1"/>
          </p:cNvSpPr>
          <p:nvPr/>
        </p:nvSpPr>
        <p:spPr bwMode="auto">
          <a:xfrm>
            <a:off x="2209800" y="64008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Source = www.pakistan.gov.pk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Group 2"/>
          <p:cNvGraphicFramePr>
            <a:graphicFrameLocks noGrp="1"/>
          </p:cNvGraphicFramePr>
          <p:nvPr/>
        </p:nvGraphicFramePr>
        <p:xfrm>
          <a:off x="228600" y="1066800"/>
          <a:ext cx="8763000" cy="5333999"/>
        </p:xfrm>
        <a:graphic>
          <a:graphicData uri="http://schemas.openxmlformats.org/drawingml/2006/table">
            <a:tbl>
              <a:tblPr/>
              <a:tblGrid>
                <a:gridCol w="3139322"/>
                <a:gridCol w="2642451"/>
                <a:gridCol w="2981227"/>
              </a:tblGrid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DISASTER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DATE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AFFECTED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 Jul 2010</a:t>
                      </a: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20,202,327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Sep 1992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12,324,024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Feb 2005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7,000,450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 Jul 1992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6,184,418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Aug 1976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5,566,000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Aug 1973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4,800,000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Earthquake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Oct 2005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2,869,142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Jul 1978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2,246,000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Drought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 2000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2,200,000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Flood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 Aug 1996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286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1,300,000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685800" y="6096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/>
                <a:cs typeface="Arial" charset="0"/>
              </a:rPr>
              <a:t>By Number of </a:t>
            </a:r>
            <a:r>
              <a:rPr lang="en-US" sz="2400" b="1" dirty="0" err="1" smtClean="0">
                <a:effectLst/>
                <a:cs typeface="Arial" charset="0"/>
              </a:rPr>
              <a:t>Affectees</a:t>
            </a:r>
            <a:endParaRPr lang="en-US" sz="2400" b="1" dirty="0">
              <a:effectLst/>
              <a:cs typeface="Arial" charset="0"/>
            </a:endParaRPr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228600" y="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effectLst/>
                <a:cs typeface="Arial" charset="0"/>
              </a:rPr>
              <a:t>Top 10 Natural Disasters in Pakistan</a:t>
            </a:r>
            <a:endParaRPr lang="en-US" sz="3600" b="1" dirty="0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46167" name="Text Box 55"/>
          <p:cNvSpPr txBox="1">
            <a:spLocks noChangeArrowheads="1"/>
          </p:cNvSpPr>
          <p:nvPr/>
        </p:nvSpPr>
        <p:spPr bwMode="auto">
          <a:xfrm>
            <a:off x="1681163" y="6400800"/>
            <a:ext cx="5481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Source = www.pakistan.gov.pk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9" name="WordArt 5"/>
          <p:cNvSpPr>
            <a:spLocks noChangeArrowheads="1" noChangeShapeType="1" noTextEdit="1"/>
          </p:cNvSpPr>
          <p:nvPr/>
        </p:nvSpPr>
        <p:spPr bwMode="auto">
          <a:xfrm>
            <a:off x="1628775" y="1219200"/>
            <a:ext cx="5915025" cy="426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EFFECTS OF DISASTERS</a:t>
            </a:r>
          </a:p>
        </p:txBody>
      </p:sp>
      <p:sp>
        <p:nvSpPr>
          <p:cNvPr id="815110" name="Oval 6" descr="138"/>
          <p:cNvSpPr>
            <a:spLocks noChangeArrowheads="1"/>
          </p:cNvSpPr>
          <p:nvPr/>
        </p:nvSpPr>
        <p:spPr bwMode="auto">
          <a:xfrm>
            <a:off x="2438400" y="2133600"/>
            <a:ext cx="4267200" cy="41148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1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9" grpId="0" animBg="1"/>
      <p:bldP spid="8151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914400" y="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Health Effects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8675" name="Picture 3" descr="Picture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191000" cy="3178175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3205163" y="5410200"/>
            <a:ext cx="2967037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Injuries &amp; Deaths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8677" name="Picture 5" descr="pakistan-earthquake-pictures-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343400" cy="32004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017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Volcanoes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A volcanic eruption is the spurting out of gases and hot lava from an opening in the Earth’s crust.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Pressure from deep inside the Earth forces ash, gas and molten rock to the surface.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</p:txBody>
      </p:sp>
      <p:pic>
        <p:nvPicPr>
          <p:cNvPr id="43012" name="Picture 4" descr="j02828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84963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990600" y="5791200"/>
            <a:ext cx="7285038" cy="46166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charset="0"/>
              </a:rPr>
              <a:t>Emotional Stress and Psychological Reactions</a:t>
            </a:r>
            <a:endParaRPr lang="en-US" sz="2400" b="1" dirty="0">
              <a:cs typeface="Arial" charset="0"/>
            </a:endParaRPr>
          </a:p>
        </p:txBody>
      </p:sp>
      <p:pic>
        <p:nvPicPr>
          <p:cNvPr id="29699" name="Picture 4" descr="pakistan-earthquake-pictures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6858000" cy="4392613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914400" y="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Health Effects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3352800" y="6324600"/>
            <a:ext cx="2476500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charset="0"/>
              </a:rPr>
              <a:t>Epidemics</a:t>
            </a:r>
            <a:endParaRPr lang="en-US" sz="2400" b="1" dirty="0"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3333750"/>
            <a:ext cx="4038600" cy="2838450"/>
            <a:chOff x="1680" y="672"/>
            <a:chExt cx="2960" cy="1788"/>
          </a:xfrm>
        </p:grpSpPr>
        <p:pic>
          <p:nvPicPr>
            <p:cNvPr id="30734" name="Picture 4" descr="Calcut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672"/>
              <a:ext cx="2960" cy="1788"/>
            </a:xfrm>
            <a:prstGeom prst="rect">
              <a:avLst/>
            </a:prstGeom>
            <a:noFill/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50213" name="Rectangle 5"/>
            <p:cNvSpPr>
              <a:spLocks noChangeArrowheads="1"/>
            </p:cNvSpPr>
            <p:nvPr/>
          </p:nvSpPr>
          <p:spPr bwMode="auto">
            <a:xfrm>
              <a:off x="2183" y="2124"/>
              <a:ext cx="2206" cy="29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Food and water borne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57600" y="1143000"/>
            <a:ext cx="2133600" cy="1771651"/>
            <a:chOff x="2304" y="720"/>
            <a:chExt cx="1344" cy="1116"/>
          </a:xfrm>
        </p:grpSpPr>
        <p:pic>
          <p:nvPicPr>
            <p:cNvPr id="30732" name="Picture 7" descr="fly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720"/>
              <a:ext cx="1344" cy="1066"/>
            </a:xfrm>
            <a:prstGeom prst="rect">
              <a:avLst/>
            </a:prstGeom>
            <a:noFill/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50216" name="Rectangle 8"/>
            <p:cNvSpPr>
              <a:spLocks noChangeArrowheads="1"/>
            </p:cNvSpPr>
            <p:nvPr/>
          </p:nvSpPr>
          <p:spPr bwMode="auto">
            <a:xfrm>
              <a:off x="2304" y="1536"/>
              <a:ext cx="1305" cy="3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Vector borne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324600" y="990600"/>
            <a:ext cx="2570548" cy="3241454"/>
            <a:chOff x="3840" y="576"/>
            <a:chExt cx="1475" cy="2195"/>
          </a:xfrm>
        </p:grpSpPr>
        <p:pic>
          <p:nvPicPr>
            <p:cNvPr id="30730" name="Picture 10" descr="sarna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442" y="974"/>
              <a:ext cx="2064" cy="1268"/>
            </a:xfrm>
            <a:prstGeom prst="rect">
              <a:avLst/>
            </a:prstGeom>
            <a:noFill/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3930" y="2208"/>
              <a:ext cx="1385" cy="56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cs typeface="Arial" charset="0"/>
                </a:rPr>
                <a:t>Person to person </a:t>
              </a:r>
            </a:p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cs typeface="Arial" charset="0"/>
                </a:rPr>
                <a:t>contact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5800" y="1066800"/>
            <a:ext cx="2555410" cy="3006066"/>
            <a:chOff x="0" y="672"/>
            <a:chExt cx="1725" cy="1930"/>
          </a:xfrm>
        </p:grpSpPr>
        <p:pic>
          <p:nvPicPr>
            <p:cNvPr id="30728" name="Picture 13" descr="pertussis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72"/>
              <a:ext cx="1571" cy="1908"/>
            </a:xfrm>
            <a:prstGeom prst="rect">
              <a:avLst/>
            </a:prstGeom>
            <a:noFill/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0729" name="Rectangle 14"/>
            <p:cNvSpPr>
              <a:spLocks noChangeArrowheads="1"/>
            </p:cNvSpPr>
            <p:nvPr/>
          </p:nvSpPr>
          <p:spPr bwMode="auto">
            <a:xfrm>
              <a:off x="0" y="2306"/>
              <a:ext cx="1725" cy="296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cs typeface="Arial" charset="0"/>
                </a:rPr>
                <a:t>Respiratory route</a:t>
              </a:r>
            </a:p>
          </p:txBody>
        </p:sp>
      </p:grpSp>
      <p:sp>
        <p:nvSpPr>
          <p:cNvPr id="350224" name="Rectangle 16"/>
          <p:cNvSpPr>
            <a:spLocks noChangeArrowheads="1"/>
          </p:cNvSpPr>
          <p:nvPr/>
        </p:nvSpPr>
        <p:spPr bwMode="auto">
          <a:xfrm>
            <a:off x="609600" y="1524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Health Effects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1981200" y="5562600"/>
            <a:ext cx="4870450" cy="4247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b="1" dirty="0" smtClean="0">
                <a:cs typeface="Arial" charset="0"/>
              </a:rPr>
              <a:t>Increase in indigenous diseases</a:t>
            </a:r>
            <a:endParaRPr lang="en-US" sz="2400" b="1" dirty="0">
              <a:cs typeface="Arial" charset="0"/>
            </a:endParaRPr>
          </a:p>
        </p:txBody>
      </p:sp>
      <p:pic>
        <p:nvPicPr>
          <p:cNvPr id="31747" name="Picture 3" descr="jaund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438400"/>
            <a:ext cx="2743200" cy="27432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1748" name="Picture 4" descr="slide0009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2622550" cy="3903663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1749" name="Picture 5" descr="sponsor_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619250"/>
            <a:ext cx="2381250" cy="356235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2528888" y="152400"/>
            <a:ext cx="379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Health Effects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2678113" y="0"/>
            <a:ext cx="3570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Other Effects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221038" y="6172200"/>
            <a:ext cx="2874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charset="0"/>
              </a:rPr>
              <a:t>Food Shortage</a:t>
            </a:r>
            <a:endParaRPr lang="en-US" sz="2400" b="1" dirty="0">
              <a:cs typeface="Arial" charset="0"/>
            </a:endParaRPr>
          </a:p>
        </p:txBody>
      </p:sp>
      <p:pic>
        <p:nvPicPr>
          <p:cNvPr id="32772" name="Picture 4" descr="20051118adf8239682_0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38200"/>
            <a:ext cx="3327400" cy="51054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B24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76300"/>
            <a:ext cx="6858000" cy="51435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914400" y="6172201"/>
            <a:ext cx="729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charset="0"/>
              </a:rPr>
              <a:t>Disruption of Services / Infrastructure Damage</a:t>
            </a:r>
            <a:endParaRPr lang="en-US" sz="2400" b="1" dirty="0">
              <a:cs typeface="Arial" charset="0"/>
            </a:endParaRP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2678113" y="76200"/>
            <a:ext cx="3570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Other Effects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B24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71550"/>
            <a:ext cx="6934200" cy="520065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3024188" y="6324600"/>
            <a:ext cx="241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cs typeface="Arial" charset="0"/>
              </a:rPr>
              <a:t>Property Damage</a:t>
            </a:r>
            <a:endParaRPr lang="en-US" sz="2400" b="1" dirty="0">
              <a:cs typeface="Arial" charset="0"/>
            </a:endParaRPr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2678113" y="76200"/>
            <a:ext cx="3570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Other Effects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IMG16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71550"/>
            <a:ext cx="6934200" cy="520065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438400" y="63246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charset="0"/>
              </a:rPr>
              <a:t>Environmental Damage</a:t>
            </a:r>
            <a:endParaRPr lang="en-US" sz="2400" b="1" dirty="0">
              <a:cs typeface="Arial" charset="0"/>
            </a:endParaRP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2678113" y="76200"/>
            <a:ext cx="3570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Other Effects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811213" y="250824"/>
            <a:ext cx="751205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Cascading Causes and Emergencies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56355" name="AutoShape 3"/>
          <p:cNvSpPr>
            <a:spLocks noChangeArrowheads="1"/>
          </p:cNvSpPr>
          <p:nvPr/>
        </p:nvSpPr>
        <p:spPr bwMode="auto">
          <a:xfrm>
            <a:off x="1066800" y="1143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DEFORESTATION</a:t>
            </a:r>
          </a:p>
        </p:txBody>
      </p:sp>
      <p:sp>
        <p:nvSpPr>
          <p:cNvPr id="356356" name="AutoShape 4"/>
          <p:cNvSpPr>
            <a:spLocks noChangeArrowheads="1"/>
          </p:cNvSpPr>
          <p:nvPr/>
        </p:nvSpPr>
        <p:spPr bwMode="auto">
          <a:xfrm>
            <a:off x="3429000" y="1143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HEAVY RAINFALL</a:t>
            </a:r>
          </a:p>
        </p:txBody>
      </p:sp>
      <p:sp>
        <p:nvSpPr>
          <p:cNvPr id="356357" name="AutoShape 5"/>
          <p:cNvSpPr>
            <a:spLocks noChangeArrowheads="1"/>
          </p:cNvSpPr>
          <p:nvPr/>
        </p:nvSpPr>
        <p:spPr bwMode="auto">
          <a:xfrm>
            <a:off x="2590800" y="2590800"/>
            <a:ext cx="1447800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cs typeface="Arial" charset="0"/>
              </a:rPr>
              <a:t>FLOOD</a:t>
            </a:r>
          </a:p>
        </p:txBody>
      </p:sp>
      <p:sp>
        <p:nvSpPr>
          <p:cNvPr id="356358" name="AutoShape 6"/>
          <p:cNvSpPr>
            <a:spLocks noChangeArrowheads="1"/>
          </p:cNvSpPr>
          <p:nvPr/>
        </p:nvSpPr>
        <p:spPr bwMode="auto">
          <a:xfrm>
            <a:off x="381000" y="3810000"/>
            <a:ext cx="1600200" cy="5334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/>
                <a:cs typeface="Arial" charset="0"/>
              </a:rPr>
              <a:t>DAMAGE TO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/>
                <a:cs typeface="Arial" charset="0"/>
              </a:rPr>
              <a:t>CROPS</a:t>
            </a:r>
          </a:p>
        </p:txBody>
      </p:sp>
      <p:sp>
        <p:nvSpPr>
          <p:cNvPr id="356359" name="AutoShape 7"/>
          <p:cNvSpPr>
            <a:spLocks noChangeArrowheads="1"/>
          </p:cNvSpPr>
          <p:nvPr/>
        </p:nvSpPr>
        <p:spPr bwMode="auto">
          <a:xfrm>
            <a:off x="2057400" y="37338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tx1">
              <a:alpha val="35001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CONTAMINATED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WATER SUPPLY</a:t>
            </a:r>
          </a:p>
        </p:txBody>
      </p:sp>
      <p:sp>
        <p:nvSpPr>
          <p:cNvPr id="356360" name="AutoShape 8"/>
          <p:cNvSpPr>
            <a:spLocks noChangeArrowheads="1"/>
          </p:cNvSpPr>
          <p:nvPr/>
        </p:nvSpPr>
        <p:spPr bwMode="auto">
          <a:xfrm>
            <a:off x="4038600" y="3810000"/>
            <a:ext cx="1676400" cy="533400"/>
          </a:xfrm>
          <a:prstGeom prst="roundRect">
            <a:avLst>
              <a:gd name="adj" fmla="val 16667"/>
            </a:avLst>
          </a:prstGeom>
          <a:solidFill>
            <a:schemeClr val="tx1">
              <a:alpha val="35001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DAMAGE TO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HEALTH SYSTEM</a:t>
            </a:r>
          </a:p>
        </p:txBody>
      </p:sp>
      <p:sp>
        <p:nvSpPr>
          <p:cNvPr id="356361" name="AutoShape 9"/>
          <p:cNvSpPr>
            <a:spLocks noChangeArrowheads="1"/>
          </p:cNvSpPr>
          <p:nvPr/>
        </p:nvSpPr>
        <p:spPr bwMode="auto">
          <a:xfrm>
            <a:off x="5791200" y="3810000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tx1">
              <a:alpha val="35001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/>
                <a:cs typeface="Arial" charset="0"/>
              </a:rPr>
              <a:t>INJURY</a:t>
            </a:r>
          </a:p>
        </p:txBody>
      </p:sp>
      <p:sp>
        <p:nvSpPr>
          <p:cNvPr id="356362" name="AutoShape 10"/>
          <p:cNvSpPr>
            <a:spLocks noChangeArrowheads="1"/>
          </p:cNvSpPr>
          <p:nvPr/>
        </p:nvSpPr>
        <p:spPr bwMode="auto">
          <a:xfrm>
            <a:off x="0" y="5257800"/>
            <a:ext cx="2133600" cy="5334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/>
                <a:cs typeface="Arial" charset="0"/>
              </a:rPr>
              <a:t>FOOD SHORTAGE</a:t>
            </a:r>
          </a:p>
        </p:txBody>
      </p:sp>
      <p:sp>
        <p:nvSpPr>
          <p:cNvPr id="356363" name="AutoShape 11"/>
          <p:cNvSpPr>
            <a:spLocks noChangeArrowheads="1"/>
          </p:cNvSpPr>
          <p:nvPr/>
        </p:nvSpPr>
        <p:spPr bwMode="auto">
          <a:xfrm>
            <a:off x="6781800" y="1143000"/>
            <a:ext cx="1828800" cy="6096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LACK OF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PREPAREDNESS</a:t>
            </a:r>
          </a:p>
        </p:txBody>
      </p:sp>
      <p:sp>
        <p:nvSpPr>
          <p:cNvPr id="356364" name="AutoShape 12"/>
          <p:cNvSpPr>
            <a:spLocks noChangeArrowheads="1"/>
          </p:cNvSpPr>
          <p:nvPr/>
        </p:nvSpPr>
        <p:spPr bwMode="auto">
          <a:xfrm>
            <a:off x="6781800" y="2743200"/>
            <a:ext cx="1828800" cy="6096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POOR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RESPONSE</a:t>
            </a:r>
          </a:p>
        </p:txBody>
      </p:sp>
      <p:sp>
        <p:nvSpPr>
          <p:cNvPr id="356365" name="AutoShape 13"/>
          <p:cNvSpPr>
            <a:spLocks noChangeArrowheads="1"/>
          </p:cNvSpPr>
          <p:nvPr/>
        </p:nvSpPr>
        <p:spPr bwMode="auto">
          <a:xfrm>
            <a:off x="6553200" y="4876800"/>
            <a:ext cx="2286000" cy="6096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OVERLOAD OF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cs typeface="Arial" charset="0"/>
              </a:rPr>
              <a:t>HEALTH SYSTEM</a:t>
            </a:r>
          </a:p>
        </p:txBody>
      </p:sp>
      <p:cxnSp>
        <p:nvCxnSpPr>
          <p:cNvPr id="36878" name="AutoShape 14"/>
          <p:cNvCxnSpPr>
            <a:cxnSpLocks noChangeShapeType="1"/>
            <a:stCxn id="356355" idx="2"/>
            <a:endCxn id="356357" idx="0"/>
          </p:cNvCxnSpPr>
          <p:nvPr/>
        </p:nvCxnSpPr>
        <p:spPr bwMode="auto">
          <a:xfrm rot="16200000" flipH="1">
            <a:off x="2281237" y="1543051"/>
            <a:ext cx="809625" cy="12573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9" name="AutoShape 15"/>
          <p:cNvCxnSpPr>
            <a:cxnSpLocks noChangeShapeType="1"/>
            <a:stCxn id="356356" idx="2"/>
            <a:endCxn id="356357" idx="0"/>
          </p:cNvCxnSpPr>
          <p:nvPr/>
        </p:nvCxnSpPr>
        <p:spPr bwMode="auto">
          <a:xfrm rot="5400000">
            <a:off x="3462337" y="1619251"/>
            <a:ext cx="809625" cy="11049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0" name="AutoShape 16"/>
          <p:cNvCxnSpPr>
            <a:cxnSpLocks noChangeShapeType="1"/>
            <a:stCxn id="356364" idx="2"/>
            <a:endCxn id="356361" idx="3"/>
          </p:cNvCxnSpPr>
          <p:nvPr/>
        </p:nvCxnSpPr>
        <p:spPr bwMode="auto">
          <a:xfrm rot="5400000">
            <a:off x="7081838" y="3462338"/>
            <a:ext cx="709612" cy="51911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1" name="AutoShape 17"/>
          <p:cNvCxnSpPr>
            <a:cxnSpLocks noChangeShapeType="1"/>
            <a:stCxn id="356364" idx="2"/>
            <a:endCxn id="356365" idx="0"/>
          </p:cNvCxnSpPr>
          <p:nvPr/>
        </p:nvCxnSpPr>
        <p:spPr bwMode="auto">
          <a:xfrm rot="5400000">
            <a:off x="6948487" y="4114801"/>
            <a:ext cx="14954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2" name="AutoShape 18"/>
          <p:cNvCxnSpPr>
            <a:cxnSpLocks noChangeShapeType="1"/>
            <a:stCxn id="356363" idx="2"/>
            <a:endCxn id="356364" idx="0"/>
          </p:cNvCxnSpPr>
          <p:nvPr/>
        </p:nvCxnSpPr>
        <p:spPr bwMode="auto">
          <a:xfrm rot="5400000">
            <a:off x="7215187" y="2247901"/>
            <a:ext cx="962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3" name="AutoShape 19"/>
          <p:cNvCxnSpPr>
            <a:cxnSpLocks noChangeShapeType="1"/>
            <a:stCxn id="356358" idx="2"/>
            <a:endCxn id="356362" idx="0"/>
          </p:cNvCxnSpPr>
          <p:nvPr/>
        </p:nvCxnSpPr>
        <p:spPr bwMode="auto">
          <a:xfrm rot="5400000">
            <a:off x="666750" y="4743450"/>
            <a:ext cx="914400" cy="1143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6372" name="Line 20"/>
          <p:cNvSpPr>
            <a:spLocks noChangeShapeType="1"/>
          </p:cNvSpPr>
          <p:nvPr/>
        </p:nvSpPr>
        <p:spPr bwMode="auto">
          <a:xfrm>
            <a:off x="4038600" y="60960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73" name="AutoShape 21"/>
          <p:cNvSpPr>
            <a:spLocks noChangeArrowheads="1"/>
          </p:cNvSpPr>
          <p:nvPr/>
        </p:nvSpPr>
        <p:spPr bwMode="auto">
          <a:xfrm>
            <a:off x="3733800" y="5486400"/>
            <a:ext cx="1714500" cy="1143000"/>
          </a:xfrm>
          <a:prstGeom prst="octagon">
            <a:avLst>
              <a:gd name="adj" fmla="val 29287"/>
            </a:avLst>
          </a:prstGeom>
          <a:solidFill>
            <a:srgbClr val="66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INCREASED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DEATH RATE</a:t>
            </a:r>
          </a:p>
        </p:txBody>
      </p:sp>
      <p:sp>
        <p:nvSpPr>
          <p:cNvPr id="356374" name="Line 22"/>
          <p:cNvSpPr>
            <a:spLocks noChangeShapeType="1"/>
          </p:cNvSpPr>
          <p:nvPr/>
        </p:nvSpPr>
        <p:spPr bwMode="auto">
          <a:xfrm flipH="1">
            <a:off x="1828800" y="32004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75" name="Line 23"/>
          <p:cNvSpPr>
            <a:spLocks noChangeShapeType="1"/>
          </p:cNvSpPr>
          <p:nvPr/>
        </p:nvSpPr>
        <p:spPr bwMode="auto">
          <a:xfrm>
            <a:off x="3124200" y="3276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76" name="Line 24"/>
          <p:cNvSpPr>
            <a:spLocks noChangeShapeType="1"/>
          </p:cNvSpPr>
          <p:nvPr/>
        </p:nvSpPr>
        <p:spPr bwMode="auto">
          <a:xfrm>
            <a:off x="4114800" y="32766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77" name="Line 25"/>
          <p:cNvSpPr>
            <a:spLocks noChangeShapeType="1"/>
          </p:cNvSpPr>
          <p:nvPr/>
        </p:nvSpPr>
        <p:spPr bwMode="auto">
          <a:xfrm>
            <a:off x="4114800" y="2895600"/>
            <a:ext cx="2286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78" name="Line 26"/>
          <p:cNvSpPr>
            <a:spLocks noChangeShapeType="1"/>
          </p:cNvSpPr>
          <p:nvPr/>
        </p:nvSpPr>
        <p:spPr bwMode="auto">
          <a:xfrm>
            <a:off x="3124200" y="4343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79" name="Line 27"/>
          <p:cNvSpPr>
            <a:spLocks noChangeShapeType="1"/>
          </p:cNvSpPr>
          <p:nvPr/>
        </p:nvSpPr>
        <p:spPr bwMode="auto">
          <a:xfrm>
            <a:off x="4572000" y="4419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80" name="Line 28"/>
          <p:cNvSpPr>
            <a:spLocks noChangeShapeType="1"/>
          </p:cNvSpPr>
          <p:nvPr/>
        </p:nvSpPr>
        <p:spPr bwMode="auto">
          <a:xfrm flipH="1">
            <a:off x="5334000" y="4343400"/>
            <a:ext cx="990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81" name="Line 29"/>
          <p:cNvSpPr>
            <a:spLocks noChangeShapeType="1"/>
          </p:cNvSpPr>
          <p:nvPr/>
        </p:nvSpPr>
        <p:spPr bwMode="auto">
          <a:xfrm>
            <a:off x="2133600" y="5638800"/>
            <a:ext cx="1600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82" name="Line 30"/>
          <p:cNvSpPr>
            <a:spLocks noChangeShapeType="1"/>
          </p:cNvSpPr>
          <p:nvPr/>
        </p:nvSpPr>
        <p:spPr bwMode="auto">
          <a:xfrm flipH="1">
            <a:off x="5486400" y="5486400"/>
            <a:ext cx="990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83" name="Line 31"/>
          <p:cNvSpPr>
            <a:spLocks noChangeShapeType="1"/>
          </p:cNvSpPr>
          <p:nvPr/>
        </p:nvSpPr>
        <p:spPr bwMode="auto">
          <a:xfrm flipH="1">
            <a:off x="5486400" y="3124200"/>
            <a:ext cx="1143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84" name="AutoShape 32"/>
          <p:cNvSpPr>
            <a:spLocks noChangeArrowheads="1"/>
          </p:cNvSpPr>
          <p:nvPr/>
        </p:nvSpPr>
        <p:spPr bwMode="auto">
          <a:xfrm>
            <a:off x="2133600" y="46482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/>
                <a:cs typeface="Arial" charset="0"/>
              </a:rPr>
              <a:t>INC DISEASE RATE</a:t>
            </a:r>
          </a:p>
        </p:txBody>
      </p:sp>
      <p:sp>
        <p:nvSpPr>
          <p:cNvPr id="356385" name="Line 33"/>
          <p:cNvSpPr>
            <a:spLocks noChangeShapeType="1"/>
          </p:cNvSpPr>
          <p:nvPr/>
        </p:nvSpPr>
        <p:spPr bwMode="auto">
          <a:xfrm>
            <a:off x="3276600" y="52578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6386" name="Line 34"/>
          <p:cNvSpPr>
            <a:spLocks noChangeShapeType="1"/>
          </p:cNvSpPr>
          <p:nvPr/>
        </p:nvSpPr>
        <p:spPr bwMode="auto">
          <a:xfrm>
            <a:off x="6705600" y="43434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914400"/>
            <a:ext cx="2133600" cy="1787525"/>
            <a:chOff x="144" y="314"/>
            <a:chExt cx="1344" cy="1126"/>
          </a:xfrm>
        </p:grpSpPr>
        <p:pic>
          <p:nvPicPr>
            <p:cNvPr id="37925" name="Picture 3" descr="tsunami%20traged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314"/>
              <a:ext cx="1344" cy="1126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380" name="Rectangle 4"/>
            <p:cNvSpPr>
              <a:spLocks noChangeArrowheads="1"/>
            </p:cNvSpPr>
            <p:nvPr/>
          </p:nvSpPr>
          <p:spPr bwMode="auto">
            <a:xfrm rot="20023547">
              <a:off x="370" y="1015"/>
              <a:ext cx="1043" cy="233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b="1" smtClean="0">
                  <a:cs typeface="Arial" charset="0"/>
                </a:rPr>
                <a:t>NUMBER DEAD</a:t>
              </a:r>
              <a:endParaRPr lang="en-US" sz="1800" b="1" dirty="0"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9225" y="2819400"/>
            <a:ext cx="2112963" cy="1741488"/>
            <a:chOff x="142" y="1536"/>
            <a:chExt cx="1331" cy="1097"/>
          </a:xfrm>
        </p:grpSpPr>
        <p:pic>
          <p:nvPicPr>
            <p:cNvPr id="37923" name="Picture 6" descr="Picture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" y="1536"/>
              <a:ext cx="1331" cy="1097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383" name="Rectangle 7"/>
            <p:cNvSpPr>
              <a:spLocks noChangeArrowheads="1"/>
            </p:cNvSpPr>
            <p:nvPr/>
          </p:nvSpPr>
          <p:spPr bwMode="auto">
            <a:xfrm rot="20113909">
              <a:off x="155" y="1586"/>
              <a:ext cx="1245" cy="407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cs typeface="Arial" charset="0"/>
                </a:rPr>
                <a:t>NUMBER </a:t>
              </a:r>
            </a:p>
            <a:p>
              <a:pPr algn="ctr">
                <a:defRPr/>
              </a:pPr>
              <a:r>
                <a:rPr lang="en-US" b="1" dirty="0" smtClean="0">
                  <a:cs typeface="Arial" charset="0"/>
                </a:rPr>
                <a:t>SEVERELY INJURED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362200" y="914400"/>
            <a:ext cx="1981200" cy="1752600"/>
            <a:chOff x="1536" y="336"/>
            <a:chExt cx="1248" cy="1104"/>
          </a:xfrm>
        </p:grpSpPr>
        <p:pic>
          <p:nvPicPr>
            <p:cNvPr id="37921" name="Picture 9" descr="Pakistan_Earthquake_Impac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336"/>
              <a:ext cx="1248" cy="110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386" name="Rectangle 10"/>
            <p:cNvSpPr>
              <a:spLocks noChangeArrowheads="1"/>
            </p:cNvSpPr>
            <p:nvPr/>
          </p:nvSpPr>
          <p:spPr bwMode="auto">
            <a:xfrm rot="20094225">
              <a:off x="1766" y="952"/>
              <a:ext cx="923" cy="407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1" smtClean="0">
                  <a:cs typeface="Arial" charset="0"/>
                </a:rPr>
                <a:t>GEOGRAPHIC</a:t>
              </a:r>
            </a:p>
            <a:p>
              <a:pPr algn="ctr">
                <a:defRPr/>
              </a:pPr>
              <a:r>
                <a:rPr lang="en-US" sz="1800" b="1" smtClean="0">
                  <a:cs typeface="Arial" charset="0"/>
                </a:rPr>
                <a:t> EXTENT</a:t>
              </a:r>
              <a:endParaRPr lang="en-US" sz="1800" b="1" dirty="0">
                <a:cs typeface="Arial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419601" y="914400"/>
            <a:ext cx="2295526" cy="1752600"/>
            <a:chOff x="2832" y="336"/>
            <a:chExt cx="1446" cy="1104"/>
          </a:xfrm>
        </p:grpSpPr>
        <p:pic>
          <p:nvPicPr>
            <p:cNvPr id="37919" name="Picture 12" descr="DSC02493"/>
            <p:cNvPicPr>
              <a:picLocks noChangeAspect="1" noChangeArrowheads="1"/>
            </p:cNvPicPr>
            <p:nvPr/>
          </p:nvPicPr>
          <p:blipFill>
            <a:blip r:embed="rId5"/>
            <a:srcRect b="11111"/>
            <a:stretch>
              <a:fillRect/>
            </a:stretch>
          </p:blipFill>
          <p:spPr bwMode="auto">
            <a:xfrm>
              <a:off x="2832" y="336"/>
              <a:ext cx="1392" cy="110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389" name="Rectangle 13"/>
            <p:cNvSpPr>
              <a:spLocks noChangeArrowheads="1"/>
            </p:cNvSpPr>
            <p:nvPr/>
          </p:nvSpPr>
          <p:spPr bwMode="auto">
            <a:xfrm rot="20050741">
              <a:off x="2860" y="936"/>
              <a:ext cx="1418" cy="407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cs typeface="Arial" charset="0"/>
                </a:rPr>
                <a:t>PRIVATE AND PUBLIC 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PROPERTY DAMAGE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781800" y="914400"/>
            <a:ext cx="2209800" cy="1752600"/>
            <a:chOff x="4320" y="336"/>
            <a:chExt cx="1344" cy="1104"/>
          </a:xfrm>
        </p:grpSpPr>
        <p:pic>
          <p:nvPicPr>
            <p:cNvPr id="37917" name="Picture 15" descr="DSC02440"/>
            <p:cNvPicPr>
              <a:picLocks noChangeAspect="1" noChangeArrowheads="1"/>
            </p:cNvPicPr>
            <p:nvPr/>
          </p:nvPicPr>
          <p:blipFill>
            <a:blip r:embed="rId6" cstate="print"/>
            <a:srcRect r="6061" b="15152"/>
            <a:stretch>
              <a:fillRect/>
            </a:stretch>
          </p:blipFill>
          <p:spPr bwMode="auto">
            <a:xfrm>
              <a:off x="4320" y="336"/>
              <a:ext cx="1344" cy="110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392" name="Rectangle 16"/>
            <p:cNvSpPr>
              <a:spLocks noChangeArrowheads="1"/>
            </p:cNvSpPr>
            <p:nvPr/>
          </p:nvSpPr>
          <p:spPr bwMode="auto">
            <a:xfrm rot="19667240">
              <a:off x="4404" y="541"/>
              <a:ext cx="1202" cy="407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cs typeface="Arial" charset="0"/>
                </a:rPr>
                <a:t>CONDITION OF 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PUBLIC BUILDINGS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362200" y="2819400"/>
            <a:ext cx="2057400" cy="1752600"/>
            <a:chOff x="1536" y="1632"/>
            <a:chExt cx="1296" cy="1008"/>
          </a:xfrm>
        </p:grpSpPr>
        <p:pic>
          <p:nvPicPr>
            <p:cNvPr id="37915" name="Picture 18" descr="DSC02614"/>
            <p:cNvPicPr>
              <a:picLocks noChangeAspect="1" noChangeArrowheads="1"/>
            </p:cNvPicPr>
            <p:nvPr/>
          </p:nvPicPr>
          <p:blipFill>
            <a:blip r:embed="rId7"/>
            <a:srcRect l="3125" r="3125" b="16667"/>
            <a:stretch>
              <a:fillRect/>
            </a:stretch>
          </p:blipFill>
          <p:spPr bwMode="auto">
            <a:xfrm>
              <a:off x="1536" y="1632"/>
              <a:ext cx="1296" cy="1008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395" name="Rectangle 19"/>
            <p:cNvSpPr>
              <a:spLocks noChangeArrowheads="1"/>
            </p:cNvSpPr>
            <p:nvPr/>
          </p:nvSpPr>
          <p:spPr bwMode="auto">
            <a:xfrm rot="19779926">
              <a:off x="1571" y="2144"/>
              <a:ext cx="1220" cy="372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cs typeface="Arial" charset="0"/>
                </a:rPr>
                <a:t>CONDITION OF 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HEALTH FAC</a:t>
              </a:r>
              <a:r>
                <a:rPr lang="en-US" b="1" dirty="0">
                  <a:solidFill>
                    <a:schemeClr val="tx2"/>
                  </a:solidFill>
                  <a:cs typeface="Arial" charset="0"/>
                </a:rPr>
                <a:t>ILITIES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362200" y="4724400"/>
            <a:ext cx="2209800" cy="1752600"/>
            <a:chOff x="1584" y="2905"/>
            <a:chExt cx="1488" cy="1127"/>
          </a:xfrm>
        </p:grpSpPr>
        <p:pic>
          <p:nvPicPr>
            <p:cNvPr id="37913" name="Picture 21" descr="20051120adf8239682_01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84" y="2905"/>
              <a:ext cx="1488" cy="1127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398" name="Rectangle 22"/>
            <p:cNvSpPr>
              <a:spLocks noChangeArrowheads="1"/>
            </p:cNvSpPr>
            <p:nvPr/>
          </p:nvSpPr>
          <p:spPr bwMode="auto">
            <a:xfrm rot="19971019">
              <a:off x="1814" y="3607"/>
              <a:ext cx="1048" cy="416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cs typeface="Arial" charset="0"/>
                </a:rPr>
                <a:t>EXTENT OF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 FOOD SUPPLY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4495800" y="2819400"/>
            <a:ext cx="2247900" cy="1752600"/>
            <a:chOff x="2832" y="1488"/>
            <a:chExt cx="1416" cy="1104"/>
          </a:xfrm>
        </p:grpSpPr>
        <p:pic>
          <p:nvPicPr>
            <p:cNvPr id="37911" name="Picture 24" descr="Picture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32" y="1488"/>
              <a:ext cx="1344" cy="110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401" name="Rectangle 25"/>
            <p:cNvSpPr>
              <a:spLocks noChangeArrowheads="1"/>
            </p:cNvSpPr>
            <p:nvPr/>
          </p:nvSpPr>
          <p:spPr bwMode="auto">
            <a:xfrm rot="20010594">
              <a:off x="2959" y="1514"/>
              <a:ext cx="1289" cy="407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b="1" dirty="0">
                  <a:cs typeface="Arial" charset="0"/>
                </a:rPr>
                <a:t>COMMUNICATION 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INFRASTRUCTURE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678613" y="2819400"/>
            <a:ext cx="2401888" cy="1752600"/>
            <a:chOff x="4255" y="1632"/>
            <a:chExt cx="1513" cy="1056"/>
          </a:xfrm>
        </p:grpSpPr>
        <p:pic>
          <p:nvPicPr>
            <p:cNvPr id="37909" name="Picture 27" descr="51467123_1d4818afd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72" y="1632"/>
              <a:ext cx="1488" cy="1056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404" name="Rectangle 28"/>
            <p:cNvSpPr>
              <a:spLocks noChangeArrowheads="1"/>
            </p:cNvSpPr>
            <p:nvPr/>
          </p:nvSpPr>
          <p:spPr bwMode="auto">
            <a:xfrm rot="19979299">
              <a:off x="4255" y="1710"/>
              <a:ext cx="1513" cy="389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cs typeface="Arial" charset="0"/>
                </a:rPr>
                <a:t>CONDITION OF 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COMMUNITY SERVICES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152400" y="4724400"/>
            <a:ext cx="2133600" cy="1752600"/>
            <a:chOff x="-432" y="3408"/>
            <a:chExt cx="1440" cy="1080"/>
          </a:xfrm>
        </p:grpSpPr>
        <p:pic>
          <p:nvPicPr>
            <p:cNvPr id="37907" name="Picture 30" descr="untitled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432" y="3408"/>
              <a:ext cx="1440" cy="1080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407" name="Rectangle 31"/>
            <p:cNvSpPr>
              <a:spLocks noChangeArrowheads="1"/>
            </p:cNvSpPr>
            <p:nvPr/>
          </p:nvSpPr>
          <p:spPr bwMode="auto">
            <a:xfrm rot="19751735">
              <a:off x="-424" y="3705"/>
              <a:ext cx="1235" cy="569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cs typeface="Arial" charset="0"/>
                </a:rPr>
                <a:t>SPREAD OF </a:t>
              </a:r>
            </a:p>
            <a:p>
              <a:pPr algn="ctr">
                <a:defRPr/>
              </a:pPr>
              <a:r>
                <a:rPr lang="en-US" b="1" dirty="0" smtClean="0">
                  <a:cs typeface="Arial" charset="0"/>
                </a:rPr>
                <a:t>COMMUNICABLE</a:t>
              </a:r>
            </a:p>
            <a:p>
              <a:pPr algn="ctr">
                <a:defRPr/>
              </a:pPr>
              <a:r>
                <a:rPr lang="en-US" b="1" dirty="0" smtClean="0">
                  <a:cs typeface="Arial" charset="0"/>
                </a:rPr>
                <a:t> DISEASES</a:t>
              </a:r>
              <a:endParaRPr lang="en-US" sz="1400" b="1" dirty="0">
                <a:cs typeface="Arial" charset="0"/>
              </a:endParaRP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6781800" y="4639928"/>
            <a:ext cx="2286000" cy="1913270"/>
            <a:chOff x="4560" y="2841"/>
            <a:chExt cx="1392" cy="1036"/>
          </a:xfrm>
        </p:grpSpPr>
        <p:pic>
          <p:nvPicPr>
            <p:cNvPr id="37905" name="Picture 33" descr="Picture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60" y="2928"/>
              <a:ext cx="1392" cy="949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410" name="Rectangle 34"/>
            <p:cNvSpPr>
              <a:spLocks noChangeArrowheads="1"/>
            </p:cNvSpPr>
            <p:nvPr/>
          </p:nvSpPr>
          <p:spPr bwMode="auto">
            <a:xfrm rot="19419236">
              <a:off x="4694" y="2841"/>
              <a:ext cx="1210" cy="350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cs typeface="Arial" charset="0"/>
                </a:rPr>
                <a:t>ESTIMATES OF 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HEALTH FACILITIES</a:t>
              </a: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4436857" y="4724400"/>
            <a:ext cx="2391701" cy="1752600"/>
            <a:chOff x="3076" y="2832"/>
            <a:chExt cx="1640" cy="1052"/>
          </a:xfrm>
        </p:grpSpPr>
        <p:pic>
          <p:nvPicPr>
            <p:cNvPr id="37903" name="Picture 36" descr="pi20051013a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16" y="2832"/>
              <a:ext cx="1392" cy="1052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7413" name="Rectangle 37"/>
            <p:cNvSpPr>
              <a:spLocks noChangeArrowheads="1"/>
            </p:cNvSpPr>
            <p:nvPr/>
          </p:nvSpPr>
          <p:spPr bwMode="auto">
            <a:xfrm rot="20006097">
              <a:off x="3076" y="2858"/>
              <a:ext cx="1640" cy="396"/>
            </a:xfrm>
            <a:prstGeom prst="rect">
              <a:avLst/>
            </a:prstGeom>
            <a:solidFill>
              <a:schemeClr val="bg2">
                <a:alpha val="49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cs typeface="Arial" charset="0"/>
                </a:rPr>
                <a:t>RELIEF ACTIVITIES </a:t>
              </a:r>
            </a:p>
            <a:p>
              <a:pPr algn="ctr">
                <a:defRPr/>
              </a:pPr>
              <a:r>
                <a:rPr lang="en-US" b="1" dirty="0">
                  <a:cs typeface="Arial" charset="0"/>
                </a:rPr>
                <a:t>ALREADY IN PROGRESS</a:t>
              </a:r>
            </a:p>
          </p:txBody>
        </p:sp>
      </p:grpSp>
      <p:sp>
        <p:nvSpPr>
          <p:cNvPr id="357414" name="Rectangle 38"/>
          <p:cNvSpPr>
            <a:spLocks noChangeArrowheads="1"/>
          </p:cNvSpPr>
          <p:nvPr/>
        </p:nvSpPr>
        <p:spPr bwMode="auto">
          <a:xfrm>
            <a:off x="1447800" y="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Parameters to Measure </a:t>
            </a:r>
          </a:p>
          <a:p>
            <a:pPr algn="ctr">
              <a:defRPr/>
            </a:pPr>
            <a:r>
              <a:rPr lang="en-US" sz="2400" b="1" dirty="0" smtClean="0">
                <a:latin typeface="+mj-lt"/>
              </a:rPr>
              <a:t>Magnitude of Disaster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FFFF00"/>
                </a:solidFill>
                <a:latin typeface="Arial Black" pitchFamily="34" charset="0"/>
              </a:rPr>
              <a:t>Phases of Disaster Management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                                                                  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             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             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                                        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9530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Mitigation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2860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Preparedness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3429000" y="5562600"/>
            <a:ext cx="1981200" cy="158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066800" y="4114800"/>
            <a:ext cx="1525588" cy="158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352800" y="1447800"/>
            <a:ext cx="1905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Disaster impact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791200" y="365760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Rehabilitation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15000" y="48006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Reconstruction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867400" y="23622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Response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01000" y="2286000"/>
            <a:ext cx="914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R</a:t>
            </a:r>
          </a:p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E</a:t>
            </a:r>
          </a:p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C</a:t>
            </a:r>
          </a:p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O</a:t>
            </a:r>
          </a:p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V</a:t>
            </a:r>
          </a:p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E</a:t>
            </a:r>
          </a:p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R</a:t>
            </a:r>
          </a:p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Y</a:t>
            </a:r>
          </a:p>
        </p:txBody>
      </p:sp>
      <p:sp>
        <p:nvSpPr>
          <p:cNvPr id="45" name="Arc 44"/>
          <p:cNvSpPr/>
          <p:nvPr/>
        </p:nvSpPr>
        <p:spPr>
          <a:xfrm>
            <a:off x="5334000" y="1752600"/>
            <a:ext cx="914400" cy="91440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52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Earthquake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229600" cy="39893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/>
              <a:t>    </a:t>
            </a:r>
            <a:r>
              <a:rPr lang="en-GB" dirty="0" smtClean="0"/>
              <a:t>An earthquake is a violent shaking of the ground. Sometimes it is so strong that the ground splits apart.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When parts of the earth, called plates, move against each other giant shock waves move upwards towards the surface causing the earthquake.</a:t>
            </a:r>
          </a:p>
        </p:txBody>
      </p:sp>
      <p:pic>
        <p:nvPicPr>
          <p:cNvPr id="5" name="Picture 9" descr="BD0692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066800"/>
            <a:ext cx="4929221" cy="54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Triage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800" b="1" i="1" dirty="0" smtClean="0">
                <a:solidFill>
                  <a:srgbClr val="FFFF00"/>
                </a:solidFill>
                <a:latin typeface="Arial Black" pitchFamily="34" charset="0"/>
              </a:rPr>
              <a:t>Do the most good for the most patients</a:t>
            </a:r>
            <a:endParaRPr lang="en-US" sz="2800" i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tx1"/>
          </a:solidFill>
          <a:ln>
            <a:solidFill>
              <a:srgbClr val="00B05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Emergent (Immediate) or Priority One (RED)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Urgent (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Delayed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) or Priority Two (YELLOW)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92D050"/>
                </a:solidFill>
                <a:latin typeface="Arial Black" pitchFamily="34" charset="0"/>
              </a:rPr>
              <a:t>Non-urgent (</a:t>
            </a:r>
            <a:r>
              <a:rPr lang="en-US" sz="2400" b="1" dirty="0" smtClean="0">
                <a:solidFill>
                  <a:srgbClr val="92D050"/>
                </a:solidFill>
                <a:latin typeface="Arial Black" pitchFamily="34" charset="0"/>
              </a:rPr>
              <a:t>Minimal</a:t>
            </a:r>
            <a:r>
              <a:rPr lang="en-US" sz="2800" b="1" dirty="0" smtClean="0">
                <a:solidFill>
                  <a:srgbClr val="92D050"/>
                </a:solidFill>
                <a:latin typeface="Arial Black" pitchFamily="34" charset="0"/>
              </a:rPr>
              <a:t>) or Priority Three (GREEN)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ead (BLACK)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8382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Emergent or Immediate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990600"/>
            <a:ext cx="5105400" cy="5867400"/>
          </a:xfrm>
          <a:noFill/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0" y="533400"/>
            <a:ext cx="4038600" cy="67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b="1" dirty="0"/>
              <a:t>Examples</a:t>
            </a:r>
          </a:p>
          <a:p>
            <a:endParaRPr lang="en-US" sz="2800" b="1" dirty="0"/>
          </a:p>
          <a:p>
            <a:r>
              <a:rPr lang="en-US" sz="2800" b="1" dirty="0"/>
              <a:t>•Unstable chest/abdomen wounds</a:t>
            </a:r>
          </a:p>
          <a:p>
            <a:endParaRPr lang="en-US" sz="2800" b="1" dirty="0"/>
          </a:p>
          <a:p>
            <a:r>
              <a:rPr lang="en-US" sz="2800" b="1" dirty="0"/>
              <a:t>•Vascular wounds </a:t>
            </a:r>
            <a:r>
              <a:rPr lang="en-US" sz="2800" b="1" dirty="0" smtClean="0"/>
              <a:t>with limb </a:t>
            </a:r>
            <a:r>
              <a:rPr lang="en-US" sz="2800" b="1" dirty="0"/>
              <a:t>ischemia</a:t>
            </a:r>
          </a:p>
          <a:p>
            <a:endParaRPr lang="en-US" sz="2800" b="1" dirty="0"/>
          </a:p>
          <a:p>
            <a:r>
              <a:rPr lang="en-US" sz="2800" b="1" dirty="0"/>
              <a:t>•Incomplete amputations</a:t>
            </a:r>
          </a:p>
          <a:p>
            <a:endParaRPr lang="en-US" sz="2800" b="1" dirty="0"/>
          </a:p>
          <a:p>
            <a:r>
              <a:rPr lang="en-US" sz="2800" b="1" dirty="0"/>
              <a:t>•Open fractures of long bones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Urgent or Delayed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153400" cy="4724400"/>
          </a:xfrm>
          <a:noFill/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Examples</a:t>
            </a:r>
          </a:p>
          <a:p>
            <a:pPr eaLnBrk="1" hangingPunct="1"/>
            <a:r>
              <a:rPr lang="en-US" dirty="0" smtClean="0"/>
              <a:t>Stable abdominal wounds</a:t>
            </a:r>
          </a:p>
          <a:p>
            <a:pPr eaLnBrk="1" hangingPunct="1"/>
            <a:r>
              <a:rPr lang="en-US" dirty="0" smtClean="0"/>
              <a:t>Soft tissue wounds</a:t>
            </a:r>
          </a:p>
          <a:p>
            <a:pPr eaLnBrk="1" hangingPunct="1"/>
            <a:r>
              <a:rPr lang="en-US" dirty="0" smtClean="0"/>
              <a:t>Vascular injuries with adequate collaterals</a:t>
            </a:r>
          </a:p>
          <a:p>
            <a:pPr eaLnBrk="1" hangingPunct="1"/>
            <a:r>
              <a:rPr lang="en-US" dirty="0" smtClean="0"/>
              <a:t>Genitourinary tract disruption</a:t>
            </a:r>
          </a:p>
          <a:p>
            <a:pPr eaLnBrk="1" hangingPunct="1"/>
            <a:r>
              <a:rPr lang="en-US" dirty="0" smtClean="0"/>
              <a:t>Fractures requiring operative intervention</a:t>
            </a:r>
          </a:p>
          <a:p>
            <a:pPr eaLnBrk="1" hangingPunct="1"/>
            <a:r>
              <a:rPr lang="en-US" dirty="0" smtClean="0"/>
              <a:t>Maxillofacial without airway compromise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0000"/>
                </a:solidFill>
              </a:rPr>
              <a:t>Urgent or Delayed</a:t>
            </a:r>
            <a:endParaRPr lang="en-US" sz="3600" smtClean="0">
              <a:solidFill>
                <a:srgbClr val="FF0000"/>
              </a:solidFill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600200"/>
            <a:ext cx="6172200" cy="4856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Non-urgent or Minimal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Walking wounded/ walking “well”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Directed away from Triage area to minimal care area for first aid and non-specialty care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May be a source of manpower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524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0000"/>
                </a:solidFill>
              </a:rPr>
              <a:t>Dead/Moribund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Survival unlikely even with optimal care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Should be separated from view of other casualties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Should not be abandoned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Comfort measures with minimal staff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Preparedness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Planning how to respond for an emergency or disaster and working to increase resources available to respond effectively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162800" cy="5486400"/>
          </a:xfrm>
          <a:noFill/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q"/>
            </a:pPr>
            <a:endParaRPr lang="en-US" sz="36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</a:rPr>
              <a:t>Multisectoral Activity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         </a:t>
            </a:r>
            <a:r>
              <a:rPr lang="en-US" sz="3200" dirty="0" smtClean="0"/>
              <a:t>communications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       health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       social welfare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       police &amp; security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       search &amp; rescue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       transport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       media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 smtClean="0"/>
              <a:t>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</a:rPr>
              <a:t>Preparedness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C00000"/>
                </a:solidFill>
              </a:rPr>
              <a:t>(a stitch in time saves nine)</a:t>
            </a:r>
            <a:endParaRPr lang="en-US" sz="4900" b="1" i="1" dirty="0" smtClean="0">
              <a:solidFill>
                <a:srgbClr val="C000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2672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Tasks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evaluate risk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adopt standards/regulations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organize communication, warning sys, coordination</a:t>
            </a:r>
          </a:p>
          <a:p>
            <a:pPr lvl="1">
              <a:buNone/>
            </a:pPr>
            <a:r>
              <a:rPr lang="en-US" dirty="0" smtClean="0"/>
              <a:t>	&amp; response mechanism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ensure financial resources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develop public education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coordinate with media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organize disaster simulation exercises 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905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Mitigation</a:t>
            </a:r>
            <a:r>
              <a:rPr lang="en-US" sz="9600" b="1" dirty="0" smtClean="0">
                <a:solidFill>
                  <a:srgbClr val="FF0000"/>
                </a:solidFill>
              </a:rPr>
              <a:t/>
            </a:r>
            <a:br>
              <a:rPr lang="en-US" sz="9600" b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C00000"/>
                </a:solidFill>
              </a:rPr>
              <a:t>Activities which actually eliminate or reduce the chance of occurrence or the effects of a disaster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3962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30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3000" dirty="0" smtClean="0"/>
              <a:t>Measures designed to either prevent hazards e.g.,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   protection of vulnerable population and structures</a:t>
            </a:r>
          </a:p>
          <a:p>
            <a:pPr eaLnBrk="1" hangingPunct="1">
              <a:buFont typeface="Wingdings 2" pitchFamily="18" charset="2"/>
              <a:buNone/>
            </a:pPr>
            <a:endParaRPr lang="en-US" sz="30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3000" dirty="0" smtClean="0"/>
              <a:t>Improving structural quality of houses, schools, and other public buildings.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30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3000" dirty="0" smtClean="0"/>
              <a:t>Safety of water supply &amp; sewerage system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30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Minimum Water Requirements</a:t>
            </a:r>
            <a:br>
              <a:rPr lang="en-US" sz="3600" b="1" smtClean="0">
                <a:solidFill>
                  <a:srgbClr val="FF0000"/>
                </a:solidFill>
              </a:rPr>
            </a:b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Minimum maintenance = 15 liters/person/day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Feeding centers = 30 liters/inpatient/day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Health centers and hospitals = 40–60 liters/inpatient/day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1 tap stand/250 people not &gt;100m from users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A large quantity of reasonably safe water is preferable to a small amount of pure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MCNA01635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981075"/>
            <a:ext cx="4038600" cy="3062288"/>
          </a:xfr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Cyclone, Hurricane, Tornado or Typhoon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endParaRPr lang="en-GB" sz="3600" b="1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5" descr="MCj016056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2595563"/>
            <a:ext cx="1812925" cy="1476375"/>
          </a:xfrm>
          <a:noFill/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11188" y="3860800"/>
            <a:ext cx="7999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000" dirty="0"/>
              <a:t>A Cyclone is a fierce storm with storm winds that spin around it in a giant circle. During a cyclone trees can be uprooted, buildings can be destroyed and cars can be overturned.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Minimum Food Requirements</a:t>
            </a:r>
            <a:br>
              <a:rPr lang="en-US" sz="3600" b="1" smtClean="0">
                <a:solidFill>
                  <a:srgbClr val="FF0000"/>
                </a:solidFill>
              </a:rPr>
            </a:b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10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Minimum maintenance = 2,100Kcals/person/day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Carbohydrates  =	70%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Proteins  =            	20%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Fats  =                   	10%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Minimum Shelter/Space Requirements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733800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Minimum shelter space = 3.5 m2/person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Minimum total site area = 45 m2/person for temporary planned or self settled camps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Minimum Sanitation Requirements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3657600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At least 1 toilet for every 20 persons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Maximum of 1 minute walk from dwelling to toilet </a:t>
            </a:r>
            <a:r>
              <a:rPr lang="en-US" sz="3600" b="1" i="1" dirty="0" smtClean="0">
                <a:solidFill>
                  <a:srgbClr val="FF0000"/>
                </a:solidFill>
              </a:rPr>
              <a:t>(≥6m and ≤50m)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Disposal of Excreta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6858000"/>
              </a:tblGrid>
              <a:tr h="95705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32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Latrines, family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Trench latrines</a:t>
                      </a:r>
                      <a:r>
                        <a:rPr kumimoji="0" lang="en-US" sz="2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shallow</a:t>
                      </a:r>
                    </a:p>
                    <a:p>
                      <a:r>
                        <a:rPr kumimoji="0" lang="en-US" sz="24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(for a few days) </a:t>
                      </a:r>
                    </a:p>
                    <a:p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Trench latrines, </a:t>
                      </a:r>
                    </a:p>
                    <a:p>
                      <a:r>
                        <a:rPr kumimoji="0"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a few months)</a:t>
                      </a:r>
                    </a:p>
                    <a:p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more than four families per latrine without organized, paid maintenance. Latrines should be located at least 6 m from dwellings, 10 m from feeding and health centers, and at least 30 m (and preferably farther) from wells or other drinking-water sources, but no more than 50 m from user.</a:t>
                      </a:r>
                    </a:p>
                    <a:p>
                      <a:pPr algn="just"/>
                      <a:r>
                        <a:rPr kumimoji="0" lang="en-US" sz="2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 cm wide by 1 m to 1.5 m deep by 3.5 m long per 100 peoples.</a:t>
                      </a:r>
                    </a:p>
                    <a:p>
                      <a:endParaRPr kumimoji="0"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70 cm to 100 cm wide by 2 m to 2.75 m deep by 3.75 m long per 100 people</a:t>
                      </a:r>
                    </a:p>
                    <a:p>
                      <a:endParaRPr kumimoji="0"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Why we are not prepared?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approach fail</a:t>
            </a:r>
          </a:p>
          <a:p>
            <a:r>
              <a:rPr lang="en-US" dirty="0" smtClean="0"/>
              <a:t>Need training</a:t>
            </a:r>
          </a:p>
          <a:p>
            <a:r>
              <a:rPr lang="en-US" dirty="0" smtClean="0"/>
              <a:t>Need equipment</a:t>
            </a:r>
          </a:p>
          <a:p>
            <a:r>
              <a:rPr lang="en-US" dirty="0" smtClean="0"/>
              <a:t>Need Rs </a:t>
            </a:r>
            <a:r>
              <a:rPr lang="en-US" dirty="0" err="1" smtClean="0"/>
              <a:t>Rs</a:t>
            </a:r>
            <a:r>
              <a:rPr lang="en-US" dirty="0" smtClean="0"/>
              <a:t> </a:t>
            </a:r>
            <a:r>
              <a:rPr lang="en-US" dirty="0" err="1" smtClean="0"/>
              <a:t>Rs</a:t>
            </a:r>
            <a:endParaRPr lang="en-US" dirty="0" smtClean="0"/>
          </a:p>
          <a:p>
            <a:r>
              <a:rPr lang="en-US" dirty="0" smtClean="0"/>
              <a:t>Fear of unknown</a:t>
            </a:r>
          </a:p>
          <a:p>
            <a:r>
              <a:rPr lang="en-US" dirty="0" smtClean="0"/>
              <a:t>It can’t happen here</a:t>
            </a:r>
          </a:p>
          <a:p>
            <a:r>
              <a:rPr lang="en-US" dirty="0" smtClean="0"/>
              <a:t>Not interested</a:t>
            </a:r>
          </a:p>
          <a:p>
            <a:r>
              <a:rPr lang="en-US" dirty="0" smtClean="0"/>
              <a:t>Inherent lethargy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D-I-S-A-S-T-E-R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mnemonic which can help rescuers remember critical information about disaster response  and triage.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D-I-S-A-S-T-E-R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err="1" smtClean="0"/>
              <a:t>etection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en-US" dirty="0" err="1" smtClean="0"/>
              <a:t>ncident</a:t>
            </a:r>
            <a:r>
              <a:rPr lang="en-US" dirty="0" smtClean="0"/>
              <a:t> command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 err="1" smtClean="0"/>
              <a:t>afety</a:t>
            </a:r>
            <a:r>
              <a:rPr lang="en-US" dirty="0" smtClean="0"/>
              <a:t> and security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/>
              <a:t>ssess</a:t>
            </a:r>
            <a:r>
              <a:rPr lang="en-US" dirty="0" smtClean="0"/>
              <a:t> hazards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 err="1" smtClean="0"/>
              <a:t>upport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err="1" smtClean="0"/>
              <a:t>riage</a:t>
            </a:r>
            <a:r>
              <a:rPr lang="en-US" dirty="0" smtClean="0"/>
              <a:t> and treatment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n-US" dirty="0" err="1" smtClean="0"/>
              <a:t>vacuation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 </a:t>
            </a:r>
            <a:r>
              <a:rPr lang="en-US" dirty="0" err="1" smtClean="0"/>
              <a:t>eallocation</a:t>
            </a:r>
            <a:r>
              <a:rPr lang="en-US" dirty="0" smtClean="0"/>
              <a:t> and redeployment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417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Avalanche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1066800"/>
            <a:ext cx="8351837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000" dirty="0"/>
              <a:t>An Avalanche is a movement of snow, ice and rock down a mountainside. Avalanches happen very suddenly and can move as fast as a racing car up to 124mph.</a:t>
            </a:r>
          </a:p>
          <a:p>
            <a:pPr algn="l">
              <a:spcBef>
                <a:spcPct val="50000"/>
              </a:spcBef>
            </a:pPr>
            <a:r>
              <a:rPr lang="en-GB" sz="3000" dirty="0"/>
              <a:t>Avalanches can be caused by –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3000" dirty="0"/>
              <a:t>	snow melting quickly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3000" dirty="0"/>
              <a:t>	snow freezing, melting then freezing again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3000" dirty="0"/>
              <a:t>	someone skiing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3000" dirty="0"/>
              <a:t>	a loud noise or an earth tremor</a:t>
            </a:r>
          </a:p>
        </p:txBody>
      </p:sp>
      <p:pic>
        <p:nvPicPr>
          <p:cNvPr id="52229" name="Picture 5" descr="j028896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29600" y="-488950"/>
            <a:ext cx="1985963" cy="1936750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9 0.11581 C -0.29445 0.25359 -0.50295 0.39205 -0.67292 0.56265 C -0.84323 0.73324 -1.03594 1.04346 -1.10851 1.13962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" y="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j010497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19925" y="260350"/>
            <a:ext cx="1827213" cy="1827213"/>
          </a:xfr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Flood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1295400"/>
            <a:ext cx="828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000" dirty="0"/>
              <a:t>A flood is caused by an overflow of water which covers the land that is usually dry.</a:t>
            </a:r>
          </a:p>
          <a:p>
            <a:pPr algn="l">
              <a:spcBef>
                <a:spcPct val="50000"/>
              </a:spcBef>
            </a:pPr>
            <a:r>
              <a:rPr lang="en-GB" sz="3000" dirty="0"/>
              <a:t>Floods are caused by heavy rain or by snow melting and the rivers burst their banks and overflow.</a:t>
            </a:r>
          </a:p>
          <a:p>
            <a:pPr algn="l">
              <a:spcBef>
                <a:spcPct val="50000"/>
              </a:spcBef>
            </a:pPr>
            <a:r>
              <a:rPr lang="en-GB" sz="3000" dirty="0"/>
              <a:t>Costal floods are caused by high tides, a rise in sea level, storm waves or tsunami (earthquakes under the sea).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6513" y="2895600"/>
            <a:ext cx="9180513" cy="4845050"/>
            <a:chOff x="-23" y="20"/>
            <a:chExt cx="5783" cy="4300"/>
          </a:xfrm>
        </p:grpSpPr>
        <p:sp>
          <p:nvSpPr>
            <p:cNvPr id="12294" name="Rectangle 11"/>
            <p:cNvSpPr>
              <a:spLocks noChangeArrowheads="1"/>
            </p:cNvSpPr>
            <p:nvPr/>
          </p:nvSpPr>
          <p:spPr bwMode="auto">
            <a:xfrm>
              <a:off x="0" y="300"/>
              <a:ext cx="5760" cy="4020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Freeform 12"/>
            <p:cNvSpPr>
              <a:spLocks/>
            </p:cNvSpPr>
            <p:nvPr/>
          </p:nvSpPr>
          <p:spPr bwMode="auto">
            <a:xfrm>
              <a:off x="-23" y="20"/>
              <a:ext cx="5761" cy="378"/>
            </a:xfrm>
            <a:custGeom>
              <a:avLst/>
              <a:gdLst>
                <a:gd name="T0" fmla="*/ 0 w 5761"/>
                <a:gd name="T1" fmla="*/ 280 h 378"/>
                <a:gd name="T2" fmla="*/ 907 w 5761"/>
                <a:gd name="T3" fmla="*/ 8 h 378"/>
                <a:gd name="T4" fmla="*/ 1633 w 5761"/>
                <a:gd name="T5" fmla="*/ 326 h 378"/>
                <a:gd name="T6" fmla="*/ 2177 w 5761"/>
                <a:gd name="T7" fmla="*/ 53 h 378"/>
                <a:gd name="T8" fmla="*/ 2812 w 5761"/>
                <a:gd name="T9" fmla="*/ 280 h 378"/>
                <a:gd name="T10" fmla="*/ 3583 w 5761"/>
                <a:gd name="T11" fmla="*/ 53 h 378"/>
                <a:gd name="T12" fmla="*/ 4082 w 5761"/>
                <a:gd name="T13" fmla="*/ 371 h 378"/>
                <a:gd name="T14" fmla="*/ 4581 w 5761"/>
                <a:gd name="T15" fmla="*/ 8 h 378"/>
                <a:gd name="T16" fmla="*/ 4990 w 5761"/>
                <a:gd name="T17" fmla="*/ 326 h 378"/>
                <a:gd name="T18" fmla="*/ 5625 w 5761"/>
                <a:gd name="T19" fmla="*/ 8 h 378"/>
                <a:gd name="T20" fmla="*/ 5761 w 5761"/>
                <a:gd name="T21" fmla="*/ 28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61"/>
                <a:gd name="T34" fmla="*/ 0 h 378"/>
                <a:gd name="T35" fmla="*/ 5761 w 5761"/>
                <a:gd name="T36" fmla="*/ 378 h 3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61" h="378">
                  <a:moveTo>
                    <a:pt x="0" y="280"/>
                  </a:moveTo>
                  <a:cubicBezTo>
                    <a:pt x="317" y="140"/>
                    <a:pt x="635" y="0"/>
                    <a:pt x="907" y="8"/>
                  </a:cubicBezTo>
                  <a:cubicBezTo>
                    <a:pt x="1179" y="16"/>
                    <a:pt x="1421" y="318"/>
                    <a:pt x="1633" y="326"/>
                  </a:cubicBezTo>
                  <a:cubicBezTo>
                    <a:pt x="1845" y="334"/>
                    <a:pt x="1981" y="61"/>
                    <a:pt x="2177" y="53"/>
                  </a:cubicBezTo>
                  <a:cubicBezTo>
                    <a:pt x="2373" y="45"/>
                    <a:pt x="2578" y="280"/>
                    <a:pt x="2812" y="280"/>
                  </a:cubicBezTo>
                  <a:cubicBezTo>
                    <a:pt x="3046" y="280"/>
                    <a:pt x="3371" y="38"/>
                    <a:pt x="3583" y="53"/>
                  </a:cubicBezTo>
                  <a:cubicBezTo>
                    <a:pt x="3795" y="68"/>
                    <a:pt x="3916" y="378"/>
                    <a:pt x="4082" y="371"/>
                  </a:cubicBezTo>
                  <a:cubicBezTo>
                    <a:pt x="4248" y="364"/>
                    <a:pt x="4430" y="15"/>
                    <a:pt x="4581" y="8"/>
                  </a:cubicBezTo>
                  <a:cubicBezTo>
                    <a:pt x="4732" y="1"/>
                    <a:pt x="4816" y="326"/>
                    <a:pt x="4990" y="326"/>
                  </a:cubicBezTo>
                  <a:cubicBezTo>
                    <a:pt x="5164" y="326"/>
                    <a:pt x="5497" y="16"/>
                    <a:pt x="5625" y="8"/>
                  </a:cubicBezTo>
                  <a:cubicBezTo>
                    <a:pt x="5753" y="0"/>
                    <a:pt x="5738" y="235"/>
                    <a:pt x="5761" y="280"/>
                  </a:cubicBezTo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417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Drought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68313" y="1143001"/>
            <a:ext cx="835183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000" dirty="0"/>
              <a:t>A drought is the lack of rain for a long time.</a:t>
            </a:r>
          </a:p>
          <a:p>
            <a:pPr algn="l">
              <a:spcBef>
                <a:spcPct val="50000"/>
              </a:spcBef>
            </a:pPr>
            <a:r>
              <a:rPr lang="en-GB" sz="3000" dirty="0"/>
              <a:t>In 1968 a drought began in Africa. Children born during this year were five years old before rain fell again.</a:t>
            </a:r>
          </a:p>
          <a:p>
            <a:pPr algn="l">
              <a:spcBef>
                <a:spcPct val="50000"/>
              </a:spcBef>
            </a:pPr>
            <a:endParaRPr lang="en-GB" sz="3000" dirty="0"/>
          </a:p>
        </p:txBody>
      </p:sp>
      <p:pic>
        <p:nvPicPr>
          <p:cNvPr id="13316" name="Picture 5" descr="j010497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2852738"/>
            <a:ext cx="3313113" cy="3789362"/>
          </a:xfrm>
          <a:noFill/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1187450" y="981075"/>
            <a:ext cx="7056438" cy="55435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Forest Fire or Bushfire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09601" y="1219200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000" dirty="0"/>
              <a:t>Fires can burn out of control in areas of forest or bush land. Fires are caused by lightning, sparks of electricity or careless people. Wind may blow a bushfire to areas where people live.</a:t>
            </a:r>
          </a:p>
        </p:txBody>
      </p:sp>
      <p:pic>
        <p:nvPicPr>
          <p:cNvPr id="14340" name="Picture 5" descr="j021349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3260725"/>
            <a:ext cx="3744912" cy="33369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|1.6|2.4|1.5|1.4|1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1528</Words>
  <Application>Microsoft Office PowerPoint</Application>
  <PresentationFormat>On-screen Show (4:3)</PresentationFormat>
  <Paragraphs>493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What are Natural Disasters?</vt:lpstr>
      <vt:lpstr>Volcanoes</vt:lpstr>
      <vt:lpstr>Earthquake</vt:lpstr>
      <vt:lpstr>Cyclone, Hurricane, Tornado or Typhoon </vt:lpstr>
      <vt:lpstr>Avalanche</vt:lpstr>
      <vt:lpstr>Flood</vt:lpstr>
      <vt:lpstr>Drought</vt:lpstr>
      <vt:lpstr>Forest Fire or Bushfire</vt:lpstr>
      <vt:lpstr>definitions</vt:lpstr>
      <vt:lpstr>Definitions</vt:lpstr>
      <vt:lpstr>Definitions </vt:lpstr>
      <vt:lpstr>WHO CRITERIA</vt:lpstr>
      <vt:lpstr>Mortality Rate Emergency Indicators </vt:lpstr>
      <vt:lpstr>How to calculate  CMR?</vt:lpstr>
      <vt:lpstr>Types of disasters</vt:lpstr>
      <vt:lpstr>Types of disaster</vt:lpstr>
      <vt:lpstr>Floods</vt:lpstr>
      <vt:lpstr>Air Crash</vt:lpstr>
      <vt:lpstr>Tornados</vt:lpstr>
      <vt:lpstr>Drought</vt:lpstr>
      <vt:lpstr>Sandstorm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Phases of Disaster Management</vt:lpstr>
      <vt:lpstr>Triage Do the most good for the most patients</vt:lpstr>
      <vt:lpstr> Emergent or Immediate</vt:lpstr>
      <vt:lpstr> Urgent or Delayed</vt:lpstr>
      <vt:lpstr>Urgent or Delayed</vt:lpstr>
      <vt:lpstr> Non-urgent or Minimal</vt:lpstr>
      <vt:lpstr>Dead/Moribund</vt:lpstr>
      <vt:lpstr>Preparedness  Planning how to respond for an emergency or disaster and working to increase resources available to respond effectively  </vt:lpstr>
      <vt:lpstr>Preparedness (a stitch in time saves nine)</vt:lpstr>
      <vt:lpstr>    Mitigation Activities which actually eliminate or reduce the chance of occurrence or the effects of a disaster     </vt:lpstr>
      <vt:lpstr>Minimum Water Requirements </vt:lpstr>
      <vt:lpstr>Minimum Food Requirements </vt:lpstr>
      <vt:lpstr>Minimum Shelter/Space Requirements </vt:lpstr>
      <vt:lpstr>Minimum Sanitation Requirements </vt:lpstr>
      <vt:lpstr>Disposal of Excreta</vt:lpstr>
      <vt:lpstr>Why we are not prepared?</vt:lpstr>
      <vt:lpstr>D-I-S-A-S-T-E-R</vt:lpstr>
      <vt:lpstr>D-I-S-A-S-T-E-R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Dawood</cp:lastModifiedBy>
  <cp:revision>11</cp:revision>
  <dcterms:created xsi:type="dcterms:W3CDTF">2012-10-31T14:32:27Z</dcterms:created>
  <dcterms:modified xsi:type="dcterms:W3CDTF">2012-11-04T01:49:09Z</dcterms:modified>
</cp:coreProperties>
</file>