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79" r:id="rId4"/>
    <p:sldId id="280" r:id="rId5"/>
    <p:sldId id="297" r:id="rId6"/>
    <p:sldId id="282" r:id="rId7"/>
    <p:sldId id="296" r:id="rId8"/>
    <p:sldId id="259" r:id="rId9"/>
    <p:sldId id="283" r:id="rId10"/>
    <p:sldId id="260" r:id="rId11"/>
    <p:sldId id="281" r:id="rId12"/>
    <p:sldId id="258" r:id="rId13"/>
    <p:sldId id="261" r:id="rId14"/>
    <p:sldId id="265" r:id="rId15"/>
    <p:sldId id="262" r:id="rId16"/>
    <p:sldId id="267" r:id="rId17"/>
    <p:sldId id="275" r:id="rId18"/>
    <p:sldId id="28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7" r:id="rId28"/>
    <p:sldId id="291" r:id="rId29"/>
    <p:sldId id="288" r:id="rId30"/>
    <p:sldId id="289" r:id="rId31"/>
    <p:sldId id="290" r:id="rId32"/>
    <p:sldId id="292" r:id="rId33"/>
    <p:sldId id="293" r:id="rId34"/>
    <p:sldId id="295" r:id="rId35"/>
    <p:sldId id="278" r:id="rId36"/>
    <p:sldId id="28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37" autoAdjust="0"/>
  </p:normalViewPr>
  <p:slideViewPr>
    <p:cSldViewPr>
      <p:cViewPr>
        <p:scale>
          <a:sx n="50" d="100"/>
          <a:sy n="50" d="100"/>
        </p:scale>
        <p:origin x="-52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1552A-5093-4139-AB7F-89526BD36CF5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3FEBC-CF25-41F7-9E7C-6B4812409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5632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FE28A-D9B1-4A5C-A8DD-0BAF8569139D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0607C0-3AE1-41E9-8462-C861B8C7BC4C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D13E-6169-43F7-A404-6FBFAD0F1BA2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smtClean="0"/>
          </a:p>
        </p:txBody>
      </p:sp>
      <p:sp>
        <p:nvSpPr>
          <p:cNvPr id="624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95009-FE0C-4AB3-A7DD-6A2214F2F5D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11688" cy="345757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359824"/>
            <a:ext cx="5011738" cy="413350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turns out that if you were to go out and sample many, many times, most sample statistics that you could calculate would follow a normal distribution.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are the 2 parameters (from last time) that define any normal distribution?</a:t>
            </a:r>
          </a:p>
          <a:p>
            <a:pPr eaLnBrk="1" hangingPunct="1"/>
            <a:r>
              <a:rPr lang="en-US" smtClean="0"/>
              <a:t>Remember that a normal curve is characterized by two parameters, a mean and a variability (SD)</a:t>
            </a:r>
          </a:p>
          <a:p>
            <a:pPr eaLnBrk="1" hangingPunct="1"/>
            <a:r>
              <a:rPr lang="en-US" smtClean="0"/>
              <a:t>What do you think the mean value of a sample statistic would be?  The standard deviation?</a:t>
            </a:r>
          </a:p>
          <a:p>
            <a:pPr eaLnBrk="1" hangingPunct="1"/>
            <a:r>
              <a:rPr lang="en-US" smtClean="0"/>
              <a:t>Remember standard deviation is natural variability of the population</a:t>
            </a:r>
          </a:p>
          <a:p>
            <a:pPr eaLnBrk="1" hangingPunct="1"/>
            <a:r>
              <a:rPr lang="en-US" smtClean="0"/>
              <a:t>Standard error can be standard error of the mean or standard error of the odds ratio or standard error of the difference of 2 means, etc.  The standard error of any sample statistic.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2348E-70CE-420B-B5BF-4D25BB88584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11688" cy="345757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359824"/>
            <a:ext cx="5011738" cy="4133503"/>
          </a:xfrm>
          <a:noFill/>
          <a:ln/>
        </p:spPr>
        <p:txBody>
          <a:bodyPr bIns="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3FEBC-CF25-41F7-9E7C-6B48124093C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3FEBC-CF25-41F7-9E7C-6B48124093C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FF7A7-CAE9-4A8F-836A-3F7AD8073E58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24E1F-5037-41F6-8762-374222003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OF STATISTICAL SIGNIFICANCE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SIGNIFICANCE TESTING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generating hypothesis</a:t>
            </a:r>
          </a:p>
          <a:p>
            <a:pPr lvl="1"/>
            <a:r>
              <a:rPr lang="en-US" dirty="0" smtClean="0"/>
              <a:t>NULL HYPOTHESIS VS ALTERNATE HYPOTHESIS</a:t>
            </a:r>
          </a:p>
          <a:p>
            <a:r>
              <a:rPr lang="en-US" dirty="0" smtClean="0"/>
              <a:t>2. determine probability of error</a:t>
            </a:r>
          </a:p>
          <a:p>
            <a:pPr lvl="1"/>
            <a:r>
              <a:rPr lang="en-US" dirty="0" smtClean="0"/>
              <a:t>P VALUE OF SAY 0.05 OR 0.01 (if more confident)</a:t>
            </a:r>
          </a:p>
          <a:p>
            <a:r>
              <a:rPr lang="en-US" dirty="0" smtClean="0"/>
              <a:t>3. choose appropriate statistical test; calculate test statistic</a:t>
            </a:r>
          </a:p>
          <a:p>
            <a:r>
              <a:rPr lang="en-US" dirty="0" smtClean="0"/>
              <a:t>4. obtain the p value for data of the particular sample statistic</a:t>
            </a:r>
          </a:p>
          <a:p>
            <a:r>
              <a:rPr lang="en-US" dirty="0" smtClean="0"/>
              <a:t>5. describe inference and 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026"/>
          <p:cNvSpPr txBox="1">
            <a:spLocks noChangeArrowheads="1"/>
          </p:cNvSpPr>
          <p:nvPr/>
        </p:nvSpPr>
        <p:spPr bwMode="auto">
          <a:xfrm>
            <a:off x="1116013" y="5494338"/>
            <a:ext cx="7315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44550" eaLnBrk="0" hangingPunct="0">
              <a:buClr>
                <a:srgbClr val="FF0000"/>
              </a:buClr>
              <a:buSzPct val="140000"/>
              <a:buFontTx/>
              <a:buChar char="•"/>
            </a:pPr>
            <a:r>
              <a:rPr lang="en-US" sz="2200" b="1">
                <a:solidFill>
                  <a:srgbClr val="000080"/>
                </a:solidFill>
                <a:latin typeface="Calibri" pitchFamily="34" charset="0"/>
              </a:rPr>
              <a:t> H</a:t>
            </a:r>
            <a:r>
              <a:rPr lang="en-US" sz="2400" b="1" baseline="-25000">
                <a:solidFill>
                  <a:srgbClr val="000080"/>
                </a:solidFill>
                <a:latin typeface="Calibri" pitchFamily="34" charset="0"/>
              </a:rPr>
              <a:t>0</a:t>
            </a:r>
            <a:r>
              <a:rPr lang="en-US" sz="2200" b="1">
                <a:solidFill>
                  <a:srgbClr val="000080"/>
                </a:solidFill>
                <a:latin typeface="Calibri" pitchFamily="34" charset="0"/>
              </a:rPr>
              <a:t> is “true” but rejected: Type I or </a:t>
            </a:r>
            <a:r>
              <a:rPr lang="en-US" sz="2200" b="1">
                <a:solidFill>
                  <a:srgbClr val="000080"/>
                </a:solidFill>
                <a:latin typeface="Calibri" pitchFamily="34" charset="0"/>
                <a:sym typeface="Symbol" pitchFamily="18" charset="2"/>
              </a:rPr>
              <a:t> </a:t>
            </a:r>
            <a:r>
              <a:rPr lang="en-US" sz="2200" b="1">
                <a:solidFill>
                  <a:srgbClr val="000080"/>
                </a:solidFill>
                <a:latin typeface="Calibri" pitchFamily="34" charset="0"/>
              </a:rPr>
              <a:t>error</a:t>
            </a:r>
          </a:p>
          <a:p>
            <a:pPr defTabSz="844550" eaLnBrk="0" hangingPunct="0">
              <a:buClr>
                <a:srgbClr val="FF0000"/>
              </a:buClr>
              <a:buSzPct val="140000"/>
              <a:buFontTx/>
              <a:buChar char="•"/>
            </a:pPr>
            <a:r>
              <a:rPr lang="en-US" sz="2200" b="1">
                <a:solidFill>
                  <a:srgbClr val="000080"/>
                </a:solidFill>
                <a:latin typeface="Calibri" pitchFamily="34" charset="0"/>
              </a:rPr>
              <a:t> H</a:t>
            </a:r>
            <a:r>
              <a:rPr lang="en-US" sz="2200" b="1" baseline="-25000">
                <a:solidFill>
                  <a:srgbClr val="000080"/>
                </a:solidFill>
                <a:latin typeface="Calibri" pitchFamily="34" charset="0"/>
              </a:rPr>
              <a:t>0</a:t>
            </a:r>
            <a:r>
              <a:rPr lang="en-US" sz="2200" b="1">
                <a:solidFill>
                  <a:srgbClr val="000080"/>
                </a:solidFill>
                <a:latin typeface="Calibri" pitchFamily="34" charset="0"/>
              </a:rPr>
              <a:t> is “false” but not rejected: Type II or </a:t>
            </a:r>
            <a:r>
              <a:rPr lang="en-US" sz="2200" b="1">
                <a:solidFill>
                  <a:srgbClr val="000080"/>
                </a:solidFill>
                <a:latin typeface="Calibri" pitchFamily="34" charset="0"/>
                <a:sym typeface="Symbol" pitchFamily="18" charset="2"/>
              </a:rPr>
              <a:t> </a:t>
            </a:r>
            <a:r>
              <a:rPr lang="en-US" sz="2200" b="1">
                <a:solidFill>
                  <a:srgbClr val="000080"/>
                </a:solidFill>
                <a:latin typeface="Calibri" pitchFamily="34" charset="0"/>
              </a:rPr>
              <a:t>error</a:t>
            </a:r>
          </a:p>
          <a:p>
            <a:pPr defTabSz="844550" eaLnBrk="0" hangingPunct="0">
              <a:buClr>
                <a:srgbClr val="FF0000"/>
              </a:buClr>
              <a:buSzPct val="140000"/>
              <a:buFontTx/>
              <a:buChar char="•"/>
            </a:pPr>
            <a:endParaRPr lang="en-US" sz="2200" b="1">
              <a:solidFill>
                <a:srgbClr val="000080"/>
              </a:solidFill>
              <a:latin typeface="Calibri" pitchFamily="34" charset="0"/>
            </a:endParaRPr>
          </a:p>
        </p:txBody>
      </p:sp>
      <p:sp>
        <p:nvSpPr>
          <p:cNvPr id="1028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errors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17650" y="2230438"/>
          <a:ext cx="6711950" cy="2984500"/>
        </p:xfrm>
        <a:graphic>
          <a:graphicData uri="http://schemas.openxmlformats.org/presentationml/2006/ole">
            <p:oleObj spid="_x0000_s1026" name="Document" r:id="rId4" imgW="8863565" imgH="3880010" progId="Word.Document.8">
              <p:embed/>
            </p:oleObj>
          </a:graphicData>
        </a:graphic>
      </p:graphicFrame>
      <p:sp>
        <p:nvSpPr>
          <p:cNvPr id="1029" name="Text Box 1029"/>
          <p:cNvSpPr txBox="1">
            <a:spLocks noChangeArrowheads="1"/>
          </p:cNvSpPr>
          <p:nvPr/>
        </p:nvSpPr>
        <p:spPr bwMode="auto">
          <a:xfrm>
            <a:off x="285750" y="2714625"/>
            <a:ext cx="1214438" cy="1477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hu-HU" sz="2400" b="1">
                <a:solidFill>
                  <a:srgbClr val="000080"/>
                </a:solidFill>
                <a:latin typeface="Calibri" pitchFamily="34" charset="0"/>
              </a:rPr>
              <a:t>Decision based on the </a:t>
            </a:r>
            <a:r>
              <a:rPr lang="hu-HU" sz="2400" b="1" i="1">
                <a:solidFill>
                  <a:srgbClr val="000080"/>
                </a:solidFill>
                <a:latin typeface="Calibri" pitchFamily="34" charset="0"/>
              </a:rPr>
              <a:t>p </a:t>
            </a:r>
            <a:r>
              <a:rPr lang="hu-HU" sz="2400" b="1">
                <a:solidFill>
                  <a:srgbClr val="000080"/>
                </a:solidFill>
                <a:latin typeface="Calibri" pitchFamily="34" charset="0"/>
              </a:rPr>
              <a:t>value</a:t>
            </a:r>
            <a:endParaRPr lang="it-IT" sz="2400" b="1">
              <a:solidFill>
                <a:srgbClr val="000080"/>
              </a:solidFill>
              <a:latin typeface="Calibri" pitchFamily="34" charset="0"/>
            </a:endParaRPr>
          </a:p>
        </p:txBody>
      </p:sp>
      <p:sp>
        <p:nvSpPr>
          <p:cNvPr id="1030" name="Text Box 1030"/>
          <p:cNvSpPr txBox="1">
            <a:spLocks noChangeArrowheads="1"/>
          </p:cNvSpPr>
          <p:nvPr/>
        </p:nvSpPr>
        <p:spPr bwMode="auto">
          <a:xfrm>
            <a:off x="4710113" y="1420813"/>
            <a:ext cx="862012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t-IT" sz="2400" b="1">
                <a:solidFill>
                  <a:srgbClr val="000080"/>
                </a:solidFill>
                <a:latin typeface="Calibri" pitchFamily="34" charset="0"/>
              </a:rPr>
              <a:t>Truth </a:t>
            </a:r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3357563" y="19288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  <a:latin typeface="Calibri" pitchFamily="34" charset="0"/>
              </a:rPr>
              <a:t>No diff</a:t>
            </a:r>
          </a:p>
        </p:txBody>
      </p:sp>
      <p:sp>
        <p:nvSpPr>
          <p:cNvPr id="8" name="Szövegdoboz 7"/>
          <p:cNvSpPr txBox="1">
            <a:spLocks noChangeArrowheads="1"/>
          </p:cNvSpPr>
          <p:nvPr/>
        </p:nvSpPr>
        <p:spPr bwMode="auto">
          <a:xfrm>
            <a:off x="1500188" y="300037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  <a:latin typeface="Calibri" pitchFamily="34" charset="0"/>
              </a:rPr>
              <a:t>No diff</a:t>
            </a:r>
          </a:p>
        </p:txBody>
      </p:sp>
      <p:sp>
        <p:nvSpPr>
          <p:cNvPr id="9" name="Szövegdoboz 8"/>
          <p:cNvSpPr txBox="1">
            <a:spLocks noChangeArrowheads="1"/>
          </p:cNvSpPr>
          <p:nvPr/>
        </p:nvSpPr>
        <p:spPr bwMode="auto">
          <a:xfrm>
            <a:off x="5214938" y="19288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  <a:latin typeface="Calibri" pitchFamily="34" charset="0"/>
              </a:rPr>
              <a:t>Diff</a:t>
            </a:r>
          </a:p>
        </p:txBody>
      </p:sp>
      <p:sp>
        <p:nvSpPr>
          <p:cNvPr id="10" name="Szövegdoboz 9"/>
          <p:cNvSpPr txBox="1">
            <a:spLocks noChangeArrowheads="1"/>
          </p:cNvSpPr>
          <p:nvPr/>
        </p:nvSpPr>
        <p:spPr bwMode="auto">
          <a:xfrm>
            <a:off x="1617663" y="4140200"/>
            <a:ext cx="1571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>
                <a:solidFill>
                  <a:srgbClr val="FF0000"/>
                </a:solidFill>
                <a:latin typeface="Calibri" pitchFamily="34" charset="0"/>
              </a:rPr>
              <a:t>Diff</a:t>
            </a:r>
          </a:p>
          <a:p>
            <a:endParaRPr lang="hu-H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E790B-BE90-499F-B454-F2CE8FB63168}" type="slidenum">
              <a:rPr lang="hu-HU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 OF TYPE I ERROR AND LEVEL OF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%  OF TYPE I 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OF  </a:t>
                      </a:r>
                      <a:r>
                        <a:rPr lang="el-GR" dirty="0" smtClean="0"/>
                        <a:t>α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 STATISTICAL TESTS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Whether comparison is between independent or related groups</a:t>
            </a:r>
          </a:p>
          <a:p>
            <a:r>
              <a:rPr lang="en-US" dirty="0" smtClean="0"/>
              <a:t>Whether proportion or means are being compared</a:t>
            </a:r>
          </a:p>
          <a:p>
            <a:r>
              <a:rPr lang="en-US" dirty="0" smtClean="0"/>
              <a:t>Whether more than two groups are being compared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Sample Statistics: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Single population mean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Single population proportion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Difference in means (</a:t>
            </a:r>
            <a:r>
              <a:rPr lang="en-US" sz="2800" dirty="0" err="1" smtClean="0"/>
              <a:t>ttest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Difference in proportions (Z-test),x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test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Odds ratio/risk ratio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Correlation coefficient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Regression coefficient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756740" name="Rectangle 4"/>
          <p:cNvSpPr>
            <a:spLocks noChangeArrowheads="1"/>
          </p:cNvSpPr>
          <p:nvPr/>
        </p:nvSpPr>
        <p:spPr bwMode="auto">
          <a:xfrm>
            <a:off x="457200" y="1905000"/>
            <a:ext cx="5334000" cy="685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756741" name="Rectangle 5"/>
          <p:cNvSpPr>
            <a:spLocks noChangeArrowheads="1"/>
          </p:cNvSpPr>
          <p:nvPr/>
        </p:nvSpPr>
        <p:spPr bwMode="auto">
          <a:xfrm>
            <a:off x="457200" y="4114800"/>
            <a:ext cx="5446713" cy="990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756742" name="Rectangle 6"/>
          <p:cNvSpPr>
            <a:spLocks noChangeArrowheads="1"/>
          </p:cNvSpPr>
          <p:nvPr/>
        </p:nvSpPr>
        <p:spPr bwMode="auto">
          <a:xfrm>
            <a:off x="457200" y="2743200"/>
            <a:ext cx="7481888" cy="1295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bIns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5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5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 bldLvl="3" autoUpdateAnimBg="0"/>
      <p:bldP spid="756740" grpId="0" animBg="1"/>
      <p:bldP spid="756741" grpId="0" animBg="1"/>
      <p:bldP spid="7567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STATISTICAL TESTS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NATURE OF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STAISTICAL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 DERIVED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independent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Qualitative</a:t>
                      </a:r>
                    </a:p>
                    <a:p>
                      <a:r>
                        <a:rPr lang="en-US" dirty="0" smtClean="0"/>
                        <a:t>(nominal)</a:t>
                      </a:r>
                    </a:p>
                    <a:p>
                      <a:r>
                        <a:rPr lang="en-US" b="1" dirty="0" err="1" smtClean="0"/>
                        <a:t>Qunatitative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(continuous)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–square test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Student t 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×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related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Qualitative</a:t>
                      </a:r>
                    </a:p>
                    <a:p>
                      <a:r>
                        <a:rPr lang="en-US" dirty="0" smtClean="0"/>
                        <a:t>(nominal)</a:t>
                      </a:r>
                    </a:p>
                    <a:p>
                      <a:r>
                        <a:rPr lang="en-US" b="1" dirty="0" err="1" smtClean="0"/>
                        <a:t>Qunatitative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(continuous)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–square test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Paired  t 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×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2 independent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Qualitative</a:t>
                      </a:r>
                    </a:p>
                    <a:p>
                      <a:r>
                        <a:rPr lang="en-US" dirty="0" smtClean="0"/>
                        <a:t>(nominal)</a:t>
                      </a:r>
                    </a:p>
                    <a:p>
                      <a:r>
                        <a:rPr lang="en-US" b="1" dirty="0" err="1" smtClean="0"/>
                        <a:t>Qunatitative</a:t>
                      </a:r>
                      <a:endParaRPr lang="en-US" b="1" dirty="0" smtClean="0"/>
                    </a:p>
                    <a:p>
                      <a:r>
                        <a:rPr lang="en-US" dirty="0" smtClean="0"/>
                        <a:t>(continuous)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 –square test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ANOVA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×</a:t>
                      </a:r>
                      <a:r>
                        <a:rPr lang="en-US" sz="1200" dirty="0" smtClean="0"/>
                        <a:t>2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mtClean="0"/>
                        <a:t>F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ChangeArrowheads="1"/>
          </p:cNvSpPr>
          <p:nvPr/>
        </p:nvSpPr>
        <p:spPr bwMode="auto">
          <a:xfrm>
            <a:off x="1719263" y="187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endParaRPr lang="en-US"/>
          </a:p>
        </p:txBody>
      </p:sp>
      <p:sp>
        <p:nvSpPr>
          <p:cNvPr id="4710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STATISTICS FOLLOW NORMAL (OR T-DISTRIBUTIONS)…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1114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Means/difference in means </a:t>
            </a:r>
          </a:p>
          <a:p>
            <a:pPr lvl="1" eaLnBrk="1" hangingPunct="1"/>
            <a:r>
              <a:rPr lang="en-US" dirty="0" smtClean="0"/>
              <a:t>T-distribution for small samples</a:t>
            </a:r>
          </a:p>
          <a:p>
            <a:pPr eaLnBrk="1" hangingPunct="1"/>
            <a:r>
              <a:rPr lang="en-US" dirty="0" smtClean="0"/>
              <a:t>Proportions/difference in proportions </a:t>
            </a:r>
          </a:p>
          <a:p>
            <a:pPr eaLnBrk="1" hangingPunct="1"/>
            <a:r>
              <a:rPr lang="en-US" dirty="0" smtClean="0"/>
              <a:t>Regression coefficients</a:t>
            </a:r>
          </a:p>
          <a:p>
            <a:pPr lvl="1" eaLnBrk="1" hangingPunct="1"/>
            <a:r>
              <a:rPr lang="en-US" dirty="0" smtClean="0"/>
              <a:t>T-distribution for small samples</a:t>
            </a:r>
          </a:p>
          <a:p>
            <a:pPr eaLnBrk="1" hangingPunct="1"/>
            <a:r>
              <a:rPr lang="en-US" dirty="0" smtClean="0"/>
              <a:t>Natural log of the odds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1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1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1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1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1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1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1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1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1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1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1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1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PARAMETRIC  TESTS(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t,z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f tests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hypothesis about means </a:t>
            </a:r>
            <a:r>
              <a:rPr lang="en-US" dirty="0" smtClean="0"/>
              <a:t>or </a:t>
            </a:r>
            <a:r>
              <a:rPr lang="en-US" dirty="0" smtClean="0"/>
              <a:t>variances</a:t>
            </a:r>
          </a:p>
          <a:p>
            <a:r>
              <a:rPr lang="en-US" dirty="0" smtClean="0"/>
              <a:t>Their hypothesis refer to population</a:t>
            </a:r>
          </a:p>
          <a:p>
            <a:pPr>
              <a:buNone/>
            </a:pPr>
            <a:r>
              <a:rPr lang="en-US" dirty="0" smtClean="0"/>
              <a:t>    ( population mean z or t tests)</a:t>
            </a:r>
          </a:p>
          <a:p>
            <a:r>
              <a:rPr lang="en-US" dirty="0" smtClean="0"/>
              <a:t>Population variance (f tests)</a:t>
            </a:r>
          </a:p>
          <a:p>
            <a:r>
              <a:rPr lang="en-US" dirty="0" smtClean="0"/>
              <a:t>Their hypothesis concern interval / ratio scale data (wt , BP, IQ)</a:t>
            </a:r>
          </a:p>
          <a:p>
            <a:r>
              <a:rPr lang="en-US" dirty="0" smtClean="0"/>
              <a:t>Assume population data to be normally distributed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PARAMETRIC TESTS –(chi sq test)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not test hypothesis concerning parameters</a:t>
            </a:r>
          </a:p>
          <a:p>
            <a:r>
              <a:rPr lang="en-US" dirty="0" smtClean="0"/>
              <a:t>Do not assume normal distribution of data</a:t>
            </a:r>
          </a:p>
          <a:p>
            <a:r>
              <a:rPr lang="en-US" dirty="0" smtClean="0"/>
              <a:t>Used to test nominal/ordinal data</a:t>
            </a:r>
          </a:p>
          <a:p>
            <a:r>
              <a:rPr lang="en-US" dirty="0" smtClean="0"/>
              <a:t>Less powerful than parametric 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 –SQUARE TEST- essentials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find out whether observed difference between proportions of events in 2 or more groups can be considered statistically significant</a:t>
            </a:r>
          </a:p>
          <a:p>
            <a:r>
              <a:rPr lang="en-US" dirty="0" smtClean="0"/>
              <a:t>Non parametric test</a:t>
            </a:r>
          </a:p>
          <a:p>
            <a:r>
              <a:rPr lang="en-US" dirty="0" smtClean="0"/>
              <a:t>Use qualitative ,discrete data in proportions or frequencies (not in %)</a:t>
            </a:r>
          </a:p>
          <a:p>
            <a:r>
              <a:rPr lang="en-US" dirty="0" smtClean="0"/>
              <a:t>Statistic calculated is chi square(x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INFERENCE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23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 STATE OF AFFAIRS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2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EFFECTIVE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EFFECTIVE</a:t>
                      </a:r>
                      <a:endParaRPr lang="en-US" b="1" dirty="0"/>
                    </a:p>
                  </a:txBody>
                  <a:tcPr/>
                </a:tc>
              </a:tr>
              <a:tr h="1039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EFFECTIVE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positive(correct)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positive(type I / alpha error)</a:t>
                      </a:r>
                      <a:endParaRPr lang="en-US" dirty="0"/>
                    </a:p>
                  </a:txBody>
                  <a:tcPr/>
                </a:tc>
              </a:tr>
              <a:tr h="6023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Conclusion of study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96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EFFECTIVE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 negative(type II /beta error)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negative (correct)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OF APPLYING CHI- SQUARE TEST(x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An assumption of no difference is made which is then proved or disproved with the help of x</a:t>
            </a:r>
            <a:r>
              <a:rPr lang="en-US" b="1" baseline="30000" dirty="0" smtClean="0"/>
              <a:t>2 </a:t>
            </a:r>
            <a:r>
              <a:rPr lang="en-US" sz="4400" b="1" baseline="30000" dirty="0" smtClean="0"/>
              <a:t>test .</a:t>
            </a:r>
          </a:p>
          <a:p>
            <a:r>
              <a:rPr lang="en-US" sz="4400" b="1" baseline="30000" dirty="0" smtClean="0"/>
              <a:t> </a:t>
            </a:r>
          </a:p>
          <a:p>
            <a:pPr>
              <a:buNone/>
            </a:pPr>
            <a:r>
              <a:rPr lang="en-US" sz="4400" b="1" baseline="30000" dirty="0" smtClean="0"/>
              <a:t>	(THE NULL HYPOTHESIS)</a:t>
            </a:r>
            <a:endParaRPr lang="en-US" sz="3600" b="1" baseline="30000" dirty="0" smtClean="0"/>
          </a:p>
          <a:p>
            <a:pPr lvl="1"/>
            <a:r>
              <a:rPr lang="en-US" sz="3200" dirty="0" smtClean="0"/>
              <a:t>Fix a level of significance (0.05)-the p –value</a:t>
            </a:r>
          </a:p>
          <a:p>
            <a:pPr lvl="1"/>
            <a:r>
              <a:rPr lang="en-US" sz="3200" dirty="0" smtClean="0"/>
              <a:t>Enter study data in the table ,(observed frequency (O)</a:t>
            </a:r>
          </a:p>
          <a:p>
            <a:pPr lvl="1"/>
            <a:r>
              <a:rPr lang="en-US" sz="3200" dirty="0" smtClean="0"/>
              <a:t>Calculate expected frequency for each cell(E)</a:t>
            </a:r>
          </a:p>
          <a:p>
            <a:pPr lvl="1"/>
            <a:r>
              <a:rPr lang="en-US" sz="3200" dirty="0" smtClean="0"/>
              <a:t>Formula of x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value for each cell =(O-E)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/E</a:t>
            </a:r>
          </a:p>
          <a:p>
            <a:pPr lvl="1"/>
            <a:r>
              <a:rPr lang="en-US" sz="3200" dirty="0" smtClean="0"/>
              <a:t>Expected frequency = (</a:t>
            </a:r>
            <a:r>
              <a:rPr lang="en-US" sz="3200" dirty="0" err="1" smtClean="0"/>
              <a:t>RTxCT</a:t>
            </a:r>
            <a:r>
              <a:rPr lang="en-US" sz="3200" dirty="0" smtClean="0"/>
              <a:t>/GT)</a:t>
            </a:r>
          </a:p>
          <a:p>
            <a:pPr lvl="1"/>
            <a:r>
              <a:rPr lang="en-US" sz="3200" dirty="0" smtClean="0"/>
              <a:t>Add up results of all cells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calcul=</a:t>
            </a:r>
            <a:r>
              <a:rPr lang="en-US" sz="3200" dirty="0" smtClean="0">
                <a:latin typeface="Sylfaen"/>
              </a:rPr>
              <a:t>∑(O-E)</a:t>
            </a:r>
            <a:r>
              <a:rPr lang="en-US" sz="3200" baseline="30000" dirty="0" smtClean="0">
                <a:latin typeface="Sylfaen"/>
              </a:rPr>
              <a:t>2</a:t>
            </a:r>
            <a:r>
              <a:rPr lang="en-US" sz="3200" dirty="0" smtClean="0">
                <a:latin typeface="Sylfaen"/>
              </a:rPr>
              <a:t>/</a:t>
            </a:r>
            <a:r>
              <a:rPr lang="en-US" sz="3200" baseline="30000" dirty="0" smtClean="0">
                <a:latin typeface="Sylfaen"/>
              </a:rPr>
              <a:t> </a:t>
            </a:r>
            <a:r>
              <a:rPr lang="en-US" sz="3200" dirty="0" smtClean="0">
                <a:latin typeface="Sylfaen"/>
              </a:rPr>
              <a:t>E</a:t>
            </a:r>
          </a:p>
          <a:p>
            <a:pPr lvl="1"/>
            <a:r>
              <a:rPr lang="en-US" sz="3200" dirty="0" err="1" smtClean="0">
                <a:latin typeface="Sylfaen"/>
              </a:rPr>
              <a:t>Df</a:t>
            </a:r>
            <a:r>
              <a:rPr lang="en-US" sz="3200" dirty="0" smtClean="0">
                <a:latin typeface="Sylfaen"/>
              </a:rPr>
              <a:t> = (C-1)x(R-1) its 1 in a 2x2 table</a:t>
            </a:r>
          </a:p>
          <a:p>
            <a:pPr lvl="1"/>
            <a:r>
              <a:rPr lang="en-US" sz="3200" dirty="0" smtClean="0">
                <a:latin typeface="Sylfaen"/>
              </a:rPr>
              <a:t>Read </a:t>
            </a:r>
            <a:r>
              <a:rPr lang="en-US" sz="3200" dirty="0" smtClean="0"/>
              <a:t>x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table for corresponding p- value </a:t>
            </a:r>
          </a:p>
          <a:p>
            <a:pPr lvl="1"/>
            <a:r>
              <a:rPr lang="en-US" sz="3200" dirty="0" smtClean="0"/>
              <a:t>Compare this p- value with level of significance (0.05) and decide fate of the alternate or research hypothesis</a:t>
            </a:r>
          </a:p>
          <a:p>
            <a:pPr lvl="1"/>
            <a:endParaRPr lang="en-US" sz="3200" baseline="30000" dirty="0" smtClean="0"/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Is the daily use of library facility associated with shorter distance from hostels?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81199"/>
          <a:ext cx="8610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701576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from lib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lib in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used</a:t>
                      </a:r>
                      <a:r>
                        <a:rPr lang="en-US" baseline="0" dirty="0" smtClean="0"/>
                        <a:t> lib in evening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701576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1 km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(O)51 (E=44.4)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(O)29 (E=35.6)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1302927">
                <a:tc>
                  <a:txBody>
                    <a:bodyPr/>
                    <a:lstStyle/>
                    <a:p>
                      <a:r>
                        <a:rPr lang="en-US" dirty="0" smtClean="0"/>
                        <a:t>1 km or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(0)35 (E=41.6)</a:t>
                      </a:r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</a:t>
                      </a:r>
                      <a:r>
                        <a:rPr lang="en-US" dirty="0" smtClean="0"/>
                        <a:t>86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(0)40 (E=33.4)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</a:t>
                      </a:r>
                      <a:r>
                        <a:rPr lang="en-US" dirty="0" smtClean="0"/>
                        <a:t>69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</a:tr>
              <a:tr h="1002252"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</a:t>
                      </a:r>
                      <a:r>
                        <a:rPr lang="en-US" baseline="0" dirty="0" smtClean="0"/>
                        <a:t> values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calculated on the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Basis of Ho </a:t>
                      </a:r>
                      <a:r>
                        <a:rPr lang="en-US" dirty="0" err="1" smtClean="0"/>
                        <a:t>i.e</a:t>
                      </a:r>
                      <a:r>
                        <a:rPr lang="en-US" dirty="0" smtClean="0"/>
                        <a:t> there is no difference in </a:t>
                      </a:r>
                      <a:r>
                        <a:rPr lang="en-US" dirty="0" smtClean="0"/>
                        <a:t>lib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 time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between </a:t>
                      </a:r>
                      <a:r>
                        <a:rPr lang="en-US" dirty="0" smtClean="0"/>
                        <a:t>2 groups of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</a:tr>
              <a:tr h="406469"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///////////////// </a:t>
                      </a:r>
                      <a:r>
                        <a:rPr lang="en-US" baseline="0" dirty="0" smtClean="0"/>
                        <a:t>=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514600" y="2819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27432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2819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X </a:t>
            </a:r>
            <a:r>
              <a:rPr lang="en-US" baseline="30000" dirty="0" smtClean="0"/>
              <a:t>2=</a:t>
            </a:r>
            <a:r>
              <a:rPr lang="en-US" dirty="0" smtClean="0"/>
              <a:t> </a:t>
            </a:r>
            <a:r>
              <a:rPr lang="en-US" sz="2400" dirty="0" smtClean="0"/>
              <a:t>(51-44.4)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(29- 35.6)</a:t>
            </a:r>
            <a:r>
              <a:rPr lang="en-US" sz="2400" baseline="30000" dirty="0" smtClean="0"/>
              <a:t> 2</a:t>
            </a:r>
            <a:r>
              <a:rPr lang="en-US" sz="2400" dirty="0" smtClean="0"/>
              <a:t> +  (35- 41.6)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+ (40- 33.4)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              44.4               35.6             41.6              33.4</a:t>
            </a:r>
          </a:p>
          <a:p>
            <a:r>
              <a:rPr lang="en-US" sz="2400" dirty="0" smtClean="0"/>
              <a:t>====== 4.55 </a:t>
            </a:r>
          </a:p>
          <a:p>
            <a:r>
              <a:rPr lang="en-US" sz="2400" dirty="0" smtClean="0"/>
              <a:t>X 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at 2 </a:t>
            </a:r>
            <a:r>
              <a:rPr lang="en-US" sz="2400" dirty="0" err="1" smtClean="0"/>
              <a:t>df</a:t>
            </a:r>
            <a:r>
              <a:rPr lang="en-US" sz="2400" dirty="0" smtClean="0"/>
              <a:t> = 4.55 ( p value is &lt; 0.05 in table)     </a:t>
            </a:r>
          </a:p>
          <a:p>
            <a:r>
              <a:rPr lang="en-US" sz="2400" dirty="0" smtClean="0"/>
              <a:t> for P- value at 0.05, X 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in table is 3.84 at 2 </a:t>
            </a:r>
            <a:r>
              <a:rPr lang="en-US" sz="2400" dirty="0" err="1" smtClean="0"/>
              <a:t>df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dirty="0" smtClean="0"/>
              <a:t>P – value in sample statistic is &lt; 0.05 so</a:t>
            </a:r>
          </a:p>
          <a:p>
            <a:r>
              <a:rPr lang="en-US" b="1" dirty="0" smtClean="0"/>
              <a:t>The results are significant and H0 is REJECTED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2209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22098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6800" y="2209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0800" y="22098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STUDENT’S  T-TEST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/>
          <a:lstStyle/>
          <a:p>
            <a:r>
              <a:rPr lang="en-US" dirty="0" smtClean="0"/>
              <a:t>Applied for numerical data (mean values)</a:t>
            </a:r>
          </a:p>
          <a:p>
            <a:r>
              <a:rPr lang="en-US" dirty="0" smtClean="0"/>
              <a:t>Normal distribution of variable assumed </a:t>
            </a:r>
          </a:p>
          <a:p>
            <a:r>
              <a:rPr lang="en-US" dirty="0" smtClean="0"/>
              <a:t>Random sampling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</a:p>
          <a:p>
            <a:pPr lvl="1"/>
            <a:r>
              <a:rPr lang="en-US" dirty="0" smtClean="0"/>
              <a:t>Calculate  t- value (from data)</a:t>
            </a:r>
          </a:p>
          <a:p>
            <a:pPr lvl="1"/>
            <a:r>
              <a:rPr lang="en-US" dirty="0" smtClean="0"/>
              <a:t>Choose level of significance, p- value 0.05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 err="1" smtClean="0"/>
              <a:t>df</a:t>
            </a:r>
            <a:r>
              <a:rPr lang="en-US" dirty="0" smtClean="0"/>
              <a:t> (sum of 2 samples sizes minus 2 )</a:t>
            </a:r>
          </a:p>
          <a:p>
            <a:pPr lvl="1"/>
            <a:r>
              <a:rPr lang="en-US" dirty="0" smtClean="0"/>
              <a:t>Find t value for LOS decided from table, if calculated t value is &gt; than table value , Ho is rejected 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CALCULATE  t- VALUE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r>
              <a:rPr lang="en-US" dirty="0" smtClean="0"/>
              <a:t>Calculate means of any 2 groups/samples(X1,X2)</a:t>
            </a:r>
          </a:p>
          <a:p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smtClean="0"/>
              <a:t>their difference(X1- X2)</a:t>
            </a:r>
          </a:p>
          <a:p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smtClean="0"/>
              <a:t>standard deviation (SD)of each group</a:t>
            </a:r>
          </a:p>
          <a:p>
            <a:endParaRPr lang="en-US" dirty="0" smtClean="0"/>
          </a:p>
          <a:p>
            <a:r>
              <a:rPr lang="en-US" dirty="0" smtClean="0"/>
              <a:t>Calculate </a:t>
            </a:r>
            <a:r>
              <a:rPr lang="en-US" dirty="0" smtClean="0"/>
              <a:t>standard error(SE) for each SD/</a:t>
            </a:r>
            <a:r>
              <a:rPr lang="en-US" dirty="0" smtClean="0">
                <a:latin typeface="Sylfaen"/>
              </a:rPr>
              <a:t>√n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The t- value= </a:t>
            </a:r>
            <a:r>
              <a:rPr lang="en-US" dirty="0" smtClean="0"/>
              <a:t>X1-X2/</a:t>
            </a:r>
            <a:endParaRPr lang="en-US" dirty="0" smtClean="0"/>
          </a:p>
          <a:p>
            <a:pPr lvl="6">
              <a:buNone/>
            </a:pPr>
            <a:r>
              <a:rPr lang="en-US" sz="3200" dirty="0" smtClean="0">
                <a:latin typeface="Sylfaen"/>
              </a:rPr>
              <a:t>√ SD1/n1+ √ SD2/n2</a:t>
            </a:r>
            <a:endParaRPr lang="en-US" sz="3200" dirty="0" smtClean="0"/>
          </a:p>
          <a:p>
            <a:pPr lvl="6">
              <a:buNone/>
            </a:pPr>
            <a:endParaRPr lang="en-US" dirty="0" smtClean="0">
              <a:latin typeface="Sylfae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3962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534400" cy="445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057400"/>
                <a:gridCol w="2209800"/>
                <a:gridCol w="2133600"/>
              </a:tblGrid>
              <a:tr h="815252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 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</a:tr>
              <a:tr h="1623148">
                <a:tc>
                  <a:txBody>
                    <a:bodyPr/>
                    <a:lstStyle/>
                    <a:p>
                      <a:r>
                        <a:rPr lang="en-US" dirty="0" smtClean="0"/>
                        <a:t>Normal B Wt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</a:tr>
              <a:tr h="2016994">
                <a:tc>
                  <a:txBody>
                    <a:bodyPr/>
                    <a:lstStyle/>
                    <a:p>
                      <a:r>
                        <a:rPr lang="en-US" dirty="0" smtClean="0"/>
                        <a:t>Low  B Wt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Ho= there is no difference in mean heights of the two groups--- difference may be by chance but acceptable level of significance is 0.05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t= </a:t>
            </a:r>
            <a:r>
              <a:rPr lang="en-US" sz="4400" dirty="0" smtClean="0">
                <a:latin typeface="Sylfaen"/>
              </a:rPr>
              <a:t>√</a:t>
            </a:r>
            <a:r>
              <a:rPr lang="en-US" dirty="0" smtClean="0">
                <a:latin typeface="Sylfaen"/>
              </a:rPr>
              <a:t> x1-x2               =          2                     </a:t>
            </a:r>
          </a:p>
          <a:p>
            <a:r>
              <a:rPr lang="en-US" dirty="0" smtClean="0"/>
              <a:t>       Sd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/n1 +sd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/n2      </a:t>
            </a:r>
            <a:r>
              <a:rPr lang="en-US" dirty="0" smtClean="0">
                <a:latin typeface="Sylfaen"/>
              </a:rPr>
              <a:t>√3.1</a:t>
            </a:r>
            <a:r>
              <a:rPr lang="en-US" baseline="30000" dirty="0" smtClean="0">
                <a:latin typeface="Sylfaen"/>
              </a:rPr>
              <a:t>2</a:t>
            </a:r>
            <a:r>
              <a:rPr lang="en-US" dirty="0" smtClean="0">
                <a:latin typeface="Sylfaen"/>
              </a:rPr>
              <a:t>/60+2.8</a:t>
            </a:r>
            <a:r>
              <a:rPr lang="en-US" baseline="30000" dirty="0" smtClean="0">
                <a:latin typeface="Sylfaen"/>
              </a:rPr>
              <a:t>2</a:t>
            </a:r>
            <a:r>
              <a:rPr lang="en-US" dirty="0" smtClean="0">
                <a:latin typeface="Sylfaen"/>
              </a:rPr>
              <a:t>/52</a:t>
            </a:r>
          </a:p>
          <a:p>
            <a:pPr>
              <a:buNone/>
            </a:pPr>
            <a:r>
              <a:rPr lang="en-US" dirty="0" smtClean="0">
                <a:latin typeface="Sylfaen"/>
              </a:rPr>
              <a:t>    = 2               =     3.6 </a:t>
            </a:r>
          </a:p>
          <a:p>
            <a:pPr>
              <a:buNone/>
            </a:pPr>
            <a:r>
              <a:rPr lang="en-US" dirty="0" smtClean="0">
                <a:latin typeface="Sylfaen"/>
              </a:rPr>
              <a:t>      0.56 </a:t>
            </a:r>
          </a:p>
          <a:p>
            <a:r>
              <a:rPr lang="en-US" dirty="0" smtClean="0">
                <a:latin typeface="Sylfaen"/>
              </a:rPr>
              <a:t>Value of t at </a:t>
            </a:r>
            <a:r>
              <a:rPr lang="en-US" dirty="0" err="1" smtClean="0">
                <a:latin typeface="Sylfaen"/>
              </a:rPr>
              <a:t>df</a:t>
            </a:r>
            <a:r>
              <a:rPr lang="en-US" dirty="0" smtClean="0">
                <a:latin typeface="Sylfaen"/>
              </a:rPr>
              <a:t>=110 at 0.05 LOS is 1.98(&lt; 3.6) </a:t>
            </a:r>
          </a:p>
          <a:p>
            <a:r>
              <a:rPr lang="en-US" dirty="0" smtClean="0">
                <a:latin typeface="Sylfaen"/>
              </a:rPr>
              <a:t>So difference is significant and Ho is rejected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2819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27432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4114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76400" y="22098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dirty="0" smtClean="0"/>
              <a:t>Establish and quantify strength and </a:t>
            </a:r>
            <a:r>
              <a:rPr lang="en-US" dirty="0" smtClean="0"/>
              <a:t>direction </a:t>
            </a:r>
            <a:r>
              <a:rPr lang="en-US" dirty="0" smtClean="0"/>
              <a:t>of relationship between 2 variables by 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Correlation coefficient” symbol : r</a:t>
            </a:r>
          </a:p>
          <a:p>
            <a:pPr lvl="1"/>
            <a:r>
              <a:rPr lang="en-US" dirty="0" smtClean="0"/>
              <a:t>Range -1 or + 1</a:t>
            </a:r>
          </a:p>
          <a:p>
            <a:pPr lvl="1"/>
            <a:r>
              <a:rPr lang="en-US" b="1" dirty="0" smtClean="0"/>
              <a:t>Size of coefficient</a:t>
            </a:r>
            <a:r>
              <a:rPr lang="en-US" dirty="0" smtClean="0"/>
              <a:t>: signifies strength</a:t>
            </a:r>
          </a:p>
          <a:p>
            <a:pPr lvl="1"/>
            <a:r>
              <a:rPr lang="en-US" b="1" dirty="0" smtClean="0"/>
              <a:t>Sign of coefficient </a:t>
            </a:r>
            <a:r>
              <a:rPr lang="en-US" dirty="0" smtClean="0"/>
              <a:t>: signifies direction </a:t>
            </a:r>
          </a:p>
          <a:p>
            <a:pPr lvl="1"/>
            <a:r>
              <a:rPr lang="en-US" dirty="0" smtClean="0"/>
              <a:t>2 types of correlation coefficients used</a:t>
            </a:r>
          </a:p>
          <a:p>
            <a:pPr lvl="2"/>
            <a:r>
              <a:rPr lang="en-US" sz="2800" dirty="0" smtClean="0"/>
              <a:t>Pearson correlation coefficient</a:t>
            </a:r>
            <a:r>
              <a:rPr lang="en-US" sz="2800" b="1" dirty="0" smtClean="0"/>
              <a:t>: interval/ratio scale </a:t>
            </a:r>
          </a:p>
          <a:p>
            <a:pPr lvl="2"/>
            <a:r>
              <a:rPr lang="en-US" sz="2800" dirty="0" smtClean="0"/>
              <a:t>Spearman correlation coefficient: </a:t>
            </a:r>
            <a:r>
              <a:rPr lang="en-US" sz="2800" b="1" dirty="0" smtClean="0"/>
              <a:t>ordinal scale data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/>
              <a:t>Correlation Coefficient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467600" cy="4114800"/>
          </a:xfrm>
        </p:spPr>
        <p:txBody>
          <a:bodyPr/>
          <a:lstStyle/>
          <a:p>
            <a:pPr marL="320675" indent="-320675" defTabSz="852488"/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population correlation coefficient  </a:t>
            </a:r>
            <a:r>
              <a:rPr lang="el-GR">
                <a:solidFill>
                  <a:schemeClr val="folHlink"/>
                </a:solidFill>
                <a:cs typeface="Arial" pitchFamily="34" charset="0"/>
              </a:rPr>
              <a:t>ρ</a:t>
            </a:r>
            <a:r>
              <a:rPr lang="en-US"/>
              <a:t>  (rho) measures the strength of the association between the variables</a:t>
            </a:r>
          </a:p>
          <a:p>
            <a:pPr marL="320675" indent="-320675" defTabSz="852488"/>
            <a:endParaRPr lang="en-US" sz="1200"/>
          </a:p>
          <a:p>
            <a:pPr marL="320675" indent="-320675" defTabSz="852488"/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sample correlation coefficient  r</a:t>
            </a:r>
            <a:r>
              <a:rPr lang="en-US"/>
              <a:t>  is an estimate of  </a:t>
            </a:r>
            <a:r>
              <a:rPr lang="el-GR">
                <a:cs typeface="Arial" pitchFamily="34" charset="0"/>
              </a:rPr>
              <a:t>ρ</a:t>
            </a:r>
            <a:r>
              <a:rPr lang="en-US"/>
              <a:t>  and is used to measure the strength of the linear relationship in the sample observations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Scatter Plots and Correlation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4114800"/>
          </a:xfrm>
        </p:spPr>
        <p:txBody>
          <a:bodyPr>
            <a:normAutofit fontScale="92500" lnSpcReduction="10000"/>
          </a:bodyPr>
          <a:lstStyle/>
          <a:p>
            <a:pPr marL="320675" indent="-320675" defTabSz="852488">
              <a:spcBef>
                <a:spcPct val="40000"/>
              </a:spcBef>
            </a:pPr>
            <a:r>
              <a:rPr lang="en-US"/>
              <a:t>A </a:t>
            </a:r>
            <a:r>
              <a:rPr lang="en-US">
                <a:solidFill>
                  <a:schemeClr val="folHlink"/>
                </a:solidFill>
              </a:rPr>
              <a:t>scatter plot</a:t>
            </a:r>
            <a:r>
              <a:rPr lang="en-US"/>
              <a:t> (or scatter diagram) is used to show the relationship between two variables</a:t>
            </a:r>
          </a:p>
          <a:p>
            <a:pPr marL="320675" indent="-320675" defTabSz="852488">
              <a:spcBef>
                <a:spcPct val="40000"/>
              </a:spcBef>
            </a:pPr>
            <a:r>
              <a:rPr lang="en-US">
                <a:solidFill>
                  <a:schemeClr val="folHlink"/>
                </a:solidFill>
              </a:rPr>
              <a:t>Correlation</a:t>
            </a:r>
            <a:r>
              <a:rPr lang="en-US"/>
              <a:t> analysis is used to measure strength of the association (linear relationship) between two variables</a:t>
            </a:r>
          </a:p>
          <a:p>
            <a:pPr marL="693738" lvl="1" indent="-268288" defTabSz="852488">
              <a:spcBef>
                <a:spcPct val="40000"/>
              </a:spcBef>
            </a:pPr>
            <a:r>
              <a:rPr lang="en-US" sz="3200"/>
              <a:t>Only concerned with strength of the relationship </a:t>
            </a:r>
          </a:p>
          <a:p>
            <a:pPr marL="693738" lvl="1" indent="-268288" defTabSz="852488">
              <a:spcBef>
                <a:spcPct val="40000"/>
              </a:spcBef>
            </a:pPr>
            <a:r>
              <a:rPr lang="en-US" sz="3200"/>
              <a:t>No causal effect is implied</a:t>
            </a:r>
          </a:p>
          <a:p>
            <a:pPr marL="320675" indent="-320675" defTabSz="852488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TESTS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ERROR  TESTS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/>
              <a:t>making use of limit/choice of 95% level of confidence to declare any value falling outside the 95% confidence interval or two standard errors to be statistically significant </a:t>
            </a:r>
          </a:p>
          <a:p>
            <a:pPr lvl="1"/>
            <a:r>
              <a:rPr lang="en-US" dirty="0" smtClean="0"/>
              <a:t>These include </a:t>
            </a:r>
          </a:p>
          <a:p>
            <a:pPr lvl="2"/>
            <a:r>
              <a:rPr lang="en-US" dirty="0" smtClean="0"/>
              <a:t>MEANS </a:t>
            </a:r>
            <a:r>
              <a:rPr lang="en-US" dirty="0" smtClean="0"/>
              <a:t>/,</a:t>
            </a:r>
            <a:r>
              <a:rPr lang="en-US" dirty="0" smtClean="0"/>
              <a:t>PROPORTIONS OF ONE SAMPLE</a:t>
            </a:r>
          </a:p>
          <a:p>
            <a:pPr lvl="2"/>
            <a:r>
              <a:rPr lang="en-US" dirty="0" smtClean="0"/>
              <a:t>DIFEERENCE BETWEEN MEANS </a:t>
            </a:r>
            <a:r>
              <a:rPr lang="en-US" dirty="0" smtClean="0"/>
              <a:t>/ </a:t>
            </a:r>
            <a:r>
              <a:rPr lang="en-US" dirty="0" smtClean="0"/>
              <a:t>PROPORTIONS OF TWO SAMPLES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Scatter Plot Examples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1430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 rot="-7282380">
            <a:off x="2667000" y="5867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 rot="-7282380">
            <a:off x="13716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 rot="-7282380">
            <a:off x="31242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 rot="-7282380">
            <a:off x="1752600" y="4800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 rot="-7282380">
            <a:off x="25146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 rot="-7282380">
            <a:off x="2819400" y="5638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 rot="-7282380">
            <a:off x="20574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 rot="-7282380">
            <a:off x="1295400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 rot="-7282380">
            <a:off x="16002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 rot="-7282380">
            <a:off x="1828800" y="5334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 rot="-7282380">
            <a:off x="2438400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 rot="-7282380">
            <a:off x="23622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 rot="-7282380">
            <a:off x="2133600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85800" y="44656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1430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405188" y="6065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11430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 rot="-7282380">
            <a:off x="1219200" y="3657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 rot="-7282380">
            <a:off x="1447800" y="3352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 rot="-7282380">
            <a:off x="3124200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 rot="-7282380">
            <a:off x="32766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 rot="-7282380">
            <a:off x="1676400" y="3505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 rot="-7282380">
            <a:off x="28956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 rot="-7282380">
            <a:off x="2514600" y="3276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 rot="-7282380">
            <a:off x="25908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 rot="-7282380">
            <a:off x="2209800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 rot="-7282380">
            <a:off x="1295400" y="3048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 rot="-7282380">
            <a:off x="1600200" y="2895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Oval 32"/>
          <p:cNvSpPr>
            <a:spLocks noChangeArrowheads="1"/>
          </p:cNvSpPr>
          <p:nvPr/>
        </p:nvSpPr>
        <p:spPr bwMode="auto">
          <a:xfrm rot="-7282380">
            <a:off x="1905000" y="3082925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 rot="-7282380">
            <a:off x="28194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Oval 34"/>
          <p:cNvSpPr>
            <a:spLocks noChangeArrowheads="1"/>
          </p:cNvSpPr>
          <p:nvPr/>
        </p:nvSpPr>
        <p:spPr bwMode="auto">
          <a:xfrm rot="-7282380">
            <a:off x="2286000" y="3048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Oval 35"/>
          <p:cNvSpPr>
            <a:spLocks noChangeArrowheads="1"/>
          </p:cNvSpPr>
          <p:nvPr/>
        </p:nvSpPr>
        <p:spPr bwMode="auto">
          <a:xfrm rot="-7282380">
            <a:off x="2057400" y="3352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85800" y="22558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11430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Oval 38"/>
          <p:cNvSpPr>
            <a:spLocks noChangeArrowheads="1"/>
          </p:cNvSpPr>
          <p:nvPr/>
        </p:nvSpPr>
        <p:spPr bwMode="auto">
          <a:xfrm rot="-7282380">
            <a:off x="31242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405188" y="38560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4343400" y="13716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59436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 rot="-7282380">
            <a:off x="6019800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Oval 43"/>
          <p:cNvSpPr>
            <a:spLocks noChangeArrowheads="1"/>
          </p:cNvSpPr>
          <p:nvPr/>
        </p:nvSpPr>
        <p:spPr bwMode="auto">
          <a:xfrm rot="-7282380">
            <a:off x="6324600" y="556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 rot="-7282380">
            <a:off x="7848600" y="4495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Oval 45"/>
          <p:cNvSpPr>
            <a:spLocks noChangeArrowheads="1"/>
          </p:cNvSpPr>
          <p:nvPr/>
        </p:nvSpPr>
        <p:spPr bwMode="auto">
          <a:xfrm rot="-7282380">
            <a:off x="7772400" y="4800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Oval 46"/>
          <p:cNvSpPr>
            <a:spLocks noChangeArrowheads="1"/>
          </p:cNvSpPr>
          <p:nvPr/>
        </p:nvSpPr>
        <p:spPr bwMode="auto">
          <a:xfrm rot="-7282380">
            <a:off x="64008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Oval 47"/>
          <p:cNvSpPr>
            <a:spLocks noChangeArrowheads="1"/>
          </p:cNvSpPr>
          <p:nvPr/>
        </p:nvSpPr>
        <p:spPr bwMode="auto">
          <a:xfrm rot="-7282380">
            <a:off x="7467600" y="4648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Oval 48"/>
          <p:cNvSpPr>
            <a:spLocks noChangeArrowheads="1"/>
          </p:cNvSpPr>
          <p:nvPr/>
        </p:nvSpPr>
        <p:spPr bwMode="auto">
          <a:xfrm rot="-7282380">
            <a:off x="7391400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Oval 49"/>
          <p:cNvSpPr>
            <a:spLocks noChangeArrowheads="1"/>
          </p:cNvSpPr>
          <p:nvPr/>
        </p:nvSpPr>
        <p:spPr bwMode="auto">
          <a:xfrm rot="-7282380">
            <a:off x="73152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Oval 50"/>
          <p:cNvSpPr>
            <a:spLocks noChangeArrowheads="1"/>
          </p:cNvSpPr>
          <p:nvPr/>
        </p:nvSpPr>
        <p:spPr bwMode="auto">
          <a:xfrm rot="-7282380">
            <a:off x="7620000" y="4343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Oval 51"/>
          <p:cNvSpPr>
            <a:spLocks noChangeArrowheads="1"/>
          </p:cNvSpPr>
          <p:nvPr/>
        </p:nvSpPr>
        <p:spPr bwMode="auto">
          <a:xfrm rot="-7282380">
            <a:off x="66294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8244" name="Oval 52"/>
          <p:cNvSpPr>
            <a:spLocks noChangeArrowheads="1"/>
          </p:cNvSpPr>
          <p:nvPr/>
        </p:nvSpPr>
        <p:spPr bwMode="auto">
          <a:xfrm rot="-7282380">
            <a:off x="7620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Oval 53"/>
          <p:cNvSpPr>
            <a:spLocks noChangeArrowheads="1"/>
          </p:cNvSpPr>
          <p:nvPr/>
        </p:nvSpPr>
        <p:spPr bwMode="auto">
          <a:xfrm rot="-7282380">
            <a:off x="7010400" y="5334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 rot="-7282380">
            <a:off x="6858000" y="5638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5486400" y="44656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59436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59436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Oval 58"/>
          <p:cNvSpPr>
            <a:spLocks noChangeArrowheads="1"/>
          </p:cNvSpPr>
          <p:nvPr/>
        </p:nvSpPr>
        <p:spPr bwMode="auto">
          <a:xfrm rot="-7282380">
            <a:off x="6019800" y="3657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 rot="-7282380">
            <a:off x="6248400" y="3352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 rot="-7282380">
            <a:off x="8153400" y="3200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 rot="-7282380">
            <a:off x="7696200" y="2590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 rot="-7282380">
            <a:off x="66294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Oval 63"/>
          <p:cNvSpPr>
            <a:spLocks noChangeArrowheads="1"/>
          </p:cNvSpPr>
          <p:nvPr/>
        </p:nvSpPr>
        <p:spPr bwMode="auto">
          <a:xfrm rot="-7282380">
            <a:off x="8153400" y="3505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Oval 64"/>
          <p:cNvSpPr>
            <a:spLocks noChangeArrowheads="1"/>
          </p:cNvSpPr>
          <p:nvPr/>
        </p:nvSpPr>
        <p:spPr bwMode="auto">
          <a:xfrm rot="-7282380">
            <a:off x="7848600" y="3276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Oval 65"/>
          <p:cNvSpPr>
            <a:spLocks noChangeArrowheads="1"/>
          </p:cNvSpPr>
          <p:nvPr/>
        </p:nvSpPr>
        <p:spPr bwMode="auto">
          <a:xfrm rot="-7282380">
            <a:off x="7391400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Oval 66"/>
          <p:cNvSpPr>
            <a:spLocks noChangeArrowheads="1"/>
          </p:cNvSpPr>
          <p:nvPr/>
        </p:nvSpPr>
        <p:spPr bwMode="auto">
          <a:xfrm rot="-7282380">
            <a:off x="7010400" y="2590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7"/>
          <p:cNvSpPr>
            <a:spLocks noChangeArrowheads="1"/>
          </p:cNvSpPr>
          <p:nvPr/>
        </p:nvSpPr>
        <p:spPr bwMode="auto">
          <a:xfrm rot="-7282380">
            <a:off x="6172200" y="3048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Oval 68"/>
          <p:cNvSpPr>
            <a:spLocks noChangeArrowheads="1"/>
          </p:cNvSpPr>
          <p:nvPr/>
        </p:nvSpPr>
        <p:spPr bwMode="auto">
          <a:xfrm rot="-7282380">
            <a:off x="6400800" y="2895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Oval 69"/>
          <p:cNvSpPr>
            <a:spLocks noChangeArrowheads="1"/>
          </p:cNvSpPr>
          <p:nvPr/>
        </p:nvSpPr>
        <p:spPr bwMode="auto">
          <a:xfrm rot="-7282380">
            <a:off x="6705600" y="3082925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8262" name="Oval 70"/>
          <p:cNvSpPr>
            <a:spLocks noChangeArrowheads="1"/>
          </p:cNvSpPr>
          <p:nvPr/>
        </p:nvSpPr>
        <p:spPr bwMode="auto">
          <a:xfrm rot="-7282380">
            <a:off x="76200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Oval 71"/>
          <p:cNvSpPr>
            <a:spLocks noChangeArrowheads="1"/>
          </p:cNvSpPr>
          <p:nvPr/>
        </p:nvSpPr>
        <p:spPr bwMode="auto">
          <a:xfrm rot="-7282380">
            <a:off x="7086600" y="2895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Oval 72"/>
          <p:cNvSpPr>
            <a:spLocks noChangeArrowheads="1"/>
          </p:cNvSpPr>
          <p:nvPr/>
        </p:nvSpPr>
        <p:spPr bwMode="auto">
          <a:xfrm rot="-7282380">
            <a:off x="73152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5486400" y="22558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59436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7" name="Oval 75"/>
          <p:cNvSpPr>
            <a:spLocks noChangeArrowheads="1"/>
          </p:cNvSpPr>
          <p:nvPr/>
        </p:nvSpPr>
        <p:spPr bwMode="auto">
          <a:xfrm rot="-7282380">
            <a:off x="79248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8205788" y="38560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8269" name="Text Box 77"/>
          <p:cNvSpPr txBox="1">
            <a:spLocks noChangeArrowheads="1"/>
          </p:cNvSpPr>
          <p:nvPr/>
        </p:nvSpPr>
        <p:spPr bwMode="auto">
          <a:xfrm>
            <a:off x="8229600" y="60658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1143000" y="1676400"/>
            <a:ext cx="26670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Linear relationships</a:t>
            </a: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5715000" y="1676400"/>
            <a:ext cx="32004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Curvilinear relationships</a:t>
            </a:r>
          </a:p>
        </p:txBody>
      </p:sp>
      <p:sp>
        <p:nvSpPr>
          <p:cNvPr id="8272" name="Line 80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Scatter Plot Examples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1430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 rot="-7282380">
            <a:off x="27432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 rot="-7282380">
            <a:off x="13716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 rot="-7282380">
            <a:off x="31242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 rot="-7282380">
            <a:off x="1752600" y="4800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 rot="-7282380">
            <a:off x="25146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 rot="-7282380">
            <a:off x="2819400" y="5638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 rot="-7282380">
            <a:off x="21336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 rot="-7282380">
            <a:off x="1295400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 rot="-7282380">
            <a:off x="16002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 rot="-7282380">
            <a:off x="19050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 rot="-7282380">
            <a:off x="2438400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 rot="-7282380">
            <a:off x="23622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 rot="-7282380">
            <a:off x="2133600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85800" y="44656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1430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405188" y="6065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11430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 rot="-7282380">
            <a:off x="1219200" y="3657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 rot="-7282380">
            <a:off x="1447800" y="3352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 rot="-7282380">
            <a:off x="3124200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 rot="-7282380">
            <a:off x="32766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 rot="-7282380">
            <a:off x="1676400" y="3505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 rot="-7282380">
            <a:off x="34290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 rot="-7282380">
            <a:off x="25908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 rot="-7282380">
            <a:off x="25908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Oval 29"/>
          <p:cNvSpPr>
            <a:spLocks noChangeArrowheads="1"/>
          </p:cNvSpPr>
          <p:nvPr/>
        </p:nvSpPr>
        <p:spPr bwMode="auto">
          <a:xfrm rot="-7282380">
            <a:off x="29718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Oval 30"/>
          <p:cNvSpPr>
            <a:spLocks noChangeArrowheads="1"/>
          </p:cNvSpPr>
          <p:nvPr/>
        </p:nvSpPr>
        <p:spPr bwMode="auto">
          <a:xfrm rot="-7282380">
            <a:off x="2286000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 rot="-7282380">
            <a:off x="1676400" y="3200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Oval 32"/>
          <p:cNvSpPr>
            <a:spLocks noChangeArrowheads="1"/>
          </p:cNvSpPr>
          <p:nvPr/>
        </p:nvSpPr>
        <p:spPr bwMode="auto">
          <a:xfrm rot="-7282380">
            <a:off x="1905000" y="3082925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9249" name="Oval 33"/>
          <p:cNvSpPr>
            <a:spLocks noChangeArrowheads="1"/>
          </p:cNvSpPr>
          <p:nvPr/>
        </p:nvSpPr>
        <p:spPr bwMode="auto">
          <a:xfrm rot="-7282380">
            <a:off x="28194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Oval 34"/>
          <p:cNvSpPr>
            <a:spLocks noChangeArrowheads="1"/>
          </p:cNvSpPr>
          <p:nvPr/>
        </p:nvSpPr>
        <p:spPr bwMode="auto">
          <a:xfrm rot="-7282380">
            <a:off x="2286000" y="3048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 rot="-7282380">
            <a:off x="2057400" y="3352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85800" y="22558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11430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405188" y="38560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4343400" y="13716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5943600" y="47244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 rot="-7282380">
            <a:off x="6096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 rot="-7282380">
            <a:off x="6096000" y="4648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 rot="-7282380">
            <a:off x="65532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Oval 44"/>
          <p:cNvSpPr>
            <a:spLocks noChangeArrowheads="1"/>
          </p:cNvSpPr>
          <p:nvPr/>
        </p:nvSpPr>
        <p:spPr bwMode="auto">
          <a:xfrm rot="-7282380">
            <a:off x="7391400" y="5867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Oval 45"/>
          <p:cNvSpPr>
            <a:spLocks noChangeArrowheads="1"/>
          </p:cNvSpPr>
          <p:nvPr/>
        </p:nvSpPr>
        <p:spPr bwMode="auto">
          <a:xfrm rot="-7282380">
            <a:off x="6248400" y="5334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 rot="-7282380">
            <a:off x="6934200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Oval 47"/>
          <p:cNvSpPr>
            <a:spLocks noChangeArrowheads="1"/>
          </p:cNvSpPr>
          <p:nvPr/>
        </p:nvSpPr>
        <p:spPr bwMode="auto">
          <a:xfrm rot="-7282380">
            <a:off x="7315200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48"/>
          <p:cNvSpPr>
            <a:spLocks noChangeArrowheads="1"/>
          </p:cNvSpPr>
          <p:nvPr/>
        </p:nvSpPr>
        <p:spPr bwMode="auto">
          <a:xfrm rot="-7282380">
            <a:off x="72390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 rot="-7282380">
            <a:off x="69342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Oval 50"/>
          <p:cNvSpPr>
            <a:spLocks noChangeArrowheads="1"/>
          </p:cNvSpPr>
          <p:nvPr/>
        </p:nvSpPr>
        <p:spPr bwMode="auto">
          <a:xfrm rot="-7282380">
            <a:off x="6553200" y="4800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9267" name="Oval 51"/>
          <p:cNvSpPr>
            <a:spLocks noChangeArrowheads="1"/>
          </p:cNvSpPr>
          <p:nvPr/>
        </p:nvSpPr>
        <p:spPr bwMode="auto">
          <a:xfrm rot="-7282380">
            <a:off x="75438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Oval 52"/>
          <p:cNvSpPr>
            <a:spLocks noChangeArrowheads="1"/>
          </p:cNvSpPr>
          <p:nvPr/>
        </p:nvSpPr>
        <p:spPr bwMode="auto">
          <a:xfrm rot="-7282380">
            <a:off x="7010400" y="5334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Oval 53"/>
          <p:cNvSpPr>
            <a:spLocks noChangeArrowheads="1"/>
          </p:cNvSpPr>
          <p:nvPr/>
        </p:nvSpPr>
        <p:spPr bwMode="auto">
          <a:xfrm rot="-7282380">
            <a:off x="6781800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5486400" y="44656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5943600" y="6172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 flipH="1">
            <a:off x="5943600" y="24384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 rot="-7282380">
            <a:off x="7086600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 rot="-7282380">
            <a:off x="6248400" y="3352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Oval 59"/>
          <p:cNvSpPr>
            <a:spLocks noChangeArrowheads="1"/>
          </p:cNvSpPr>
          <p:nvPr/>
        </p:nvSpPr>
        <p:spPr bwMode="auto">
          <a:xfrm rot="-7282380">
            <a:off x="7315200" y="3276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 rot="-7282380">
            <a:off x="7696200" y="2590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Oval 61"/>
          <p:cNvSpPr>
            <a:spLocks noChangeArrowheads="1"/>
          </p:cNvSpPr>
          <p:nvPr/>
        </p:nvSpPr>
        <p:spPr bwMode="auto">
          <a:xfrm rot="-7282380">
            <a:off x="6553200" y="2590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 rot="-7282380">
            <a:off x="6629400" y="3657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Oval 63"/>
          <p:cNvSpPr>
            <a:spLocks noChangeArrowheads="1"/>
          </p:cNvSpPr>
          <p:nvPr/>
        </p:nvSpPr>
        <p:spPr bwMode="auto">
          <a:xfrm rot="-7282380">
            <a:off x="6858000" y="3276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Oval 64"/>
          <p:cNvSpPr>
            <a:spLocks noChangeArrowheads="1"/>
          </p:cNvSpPr>
          <p:nvPr/>
        </p:nvSpPr>
        <p:spPr bwMode="auto">
          <a:xfrm rot="-7282380">
            <a:off x="73914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Oval 65"/>
          <p:cNvSpPr>
            <a:spLocks noChangeArrowheads="1"/>
          </p:cNvSpPr>
          <p:nvPr/>
        </p:nvSpPr>
        <p:spPr bwMode="auto">
          <a:xfrm rot="-7282380">
            <a:off x="6858000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Oval 66"/>
          <p:cNvSpPr>
            <a:spLocks noChangeArrowheads="1"/>
          </p:cNvSpPr>
          <p:nvPr/>
        </p:nvSpPr>
        <p:spPr bwMode="auto">
          <a:xfrm rot="-7282380">
            <a:off x="6248400" y="3048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3" name="Oval 67"/>
          <p:cNvSpPr>
            <a:spLocks noChangeArrowheads="1"/>
          </p:cNvSpPr>
          <p:nvPr/>
        </p:nvSpPr>
        <p:spPr bwMode="auto">
          <a:xfrm rot="-7282380">
            <a:off x="6172200" y="2590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4" name="Oval 68"/>
          <p:cNvSpPr>
            <a:spLocks noChangeArrowheads="1"/>
          </p:cNvSpPr>
          <p:nvPr/>
        </p:nvSpPr>
        <p:spPr bwMode="auto">
          <a:xfrm rot="-7282380">
            <a:off x="67056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9285" name="Oval 69"/>
          <p:cNvSpPr>
            <a:spLocks noChangeArrowheads="1"/>
          </p:cNvSpPr>
          <p:nvPr/>
        </p:nvSpPr>
        <p:spPr bwMode="auto">
          <a:xfrm rot="-7282380">
            <a:off x="76200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6" name="Oval 70"/>
          <p:cNvSpPr>
            <a:spLocks noChangeArrowheads="1"/>
          </p:cNvSpPr>
          <p:nvPr/>
        </p:nvSpPr>
        <p:spPr bwMode="auto">
          <a:xfrm rot="-7282380">
            <a:off x="7086600" y="2895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Oval 71"/>
          <p:cNvSpPr>
            <a:spLocks noChangeArrowheads="1"/>
          </p:cNvSpPr>
          <p:nvPr/>
        </p:nvSpPr>
        <p:spPr bwMode="auto">
          <a:xfrm rot="-7282380">
            <a:off x="7315200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5486400" y="22558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>
            <a:off x="5943600" y="3962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0" name="Oval 74"/>
          <p:cNvSpPr>
            <a:spLocks noChangeArrowheads="1"/>
          </p:cNvSpPr>
          <p:nvPr/>
        </p:nvSpPr>
        <p:spPr bwMode="auto">
          <a:xfrm rot="-7282380">
            <a:off x="8153400" y="2362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8205788" y="38560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8229600" y="60658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1143000" y="1676400"/>
            <a:ext cx="26670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Strong relationships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6019800" y="1676400"/>
            <a:ext cx="25908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Weak relationships</a:t>
            </a:r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4648200" y="1676400"/>
            <a:ext cx="0" cy="4724400"/>
          </a:xfrm>
          <a:prstGeom prst="line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297" name="Oval 81"/>
          <p:cNvSpPr>
            <a:spLocks noChangeArrowheads="1"/>
          </p:cNvSpPr>
          <p:nvPr/>
        </p:nvSpPr>
        <p:spPr bwMode="auto">
          <a:xfrm rot="-7282380">
            <a:off x="8001000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8" name="Oval 82"/>
          <p:cNvSpPr>
            <a:spLocks noChangeArrowheads="1"/>
          </p:cNvSpPr>
          <p:nvPr/>
        </p:nvSpPr>
        <p:spPr bwMode="auto">
          <a:xfrm rot="-7282380">
            <a:off x="7848600" y="2209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9" name="Oval 83"/>
          <p:cNvSpPr>
            <a:spLocks noChangeArrowheads="1"/>
          </p:cNvSpPr>
          <p:nvPr/>
        </p:nvSpPr>
        <p:spPr bwMode="auto">
          <a:xfrm rot="-7282380">
            <a:off x="7620000" y="556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0" name="Oval 84"/>
          <p:cNvSpPr>
            <a:spLocks noChangeArrowheads="1"/>
          </p:cNvSpPr>
          <p:nvPr/>
        </p:nvSpPr>
        <p:spPr bwMode="auto">
          <a:xfrm rot="-7282380">
            <a:off x="80010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1" name="Oval 85"/>
          <p:cNvSpPr>
            <a:spLocks noChangeArrowheads="1"/>
          </p:cNvSpPr>
          <p:nvPr/>
        </p:nvSpPr>
        <p:spPr bwMode="auto">
          <a:xfrm rot="-7282380">
            <a:off x="78486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2" name="Oval 86"/>
          <p:cNvSpPr>
            <a:spLocks noChangeArrowheads="1"/>
          </p:cNvSpPr>
          <p:nvPr/>
        </p:nvSpPr>
        <p:spPr bwMode="auto">
          <a:xfrm rot="-7282380">
            <a:off x="8001000" y="5638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3" name="Oval 87"/>
          <p:cNvSpPr>
            <a:spLocks noChangeArrowheads="1"/>
          </p:cNvSpPr>
          <p:nvPr/>
        </p:nvSpPr>
        <p:spPr bwMode="auto">
          <a:xfrm rot="-7282380">
            <a:off x="7315200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4" name="Oval 88"/>
          <p:cNvSpPr>
            <a:spLocks noChangeArrowheads="1"/>
          </p:cNvSpPr>
          <p:nvPr/>
        </p:nvSpPr>
        <p:spPr bwMode="auto">
          <a:xfrm rot="-7282380">
            <a:off x="6629400" y="4343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5" name="Line 89"/>
          <p:cNvSpPr>
            <a:spLocks noChangeShapeType="1"/>
          </p:cNvSpPr>
          <p:nvPr/>
        </p:nvSpPr>
        <p:spPr bwMode="auto">
          <a:xfrm flipV="1">
            <a:off x="1219200" y="2209800"/>
            <a:ext cx="2057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06" name="Line 90"/>
          <p:cNvSpPr>
            <a:spLocks noChangeShapeType="1"/>
          </p:cNvSpPr>
          <p:nvPr/>
        </p:nvSpPr>
        <p:spPr bwMode="auto">
          <a:xfrm flipV="1">
            <a:off x="1752600" y="2667000"/>
            <a:ext cx="2057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07" name="Line 91"/>
          <p:cNvSpPr>
            <a:spLocks noChangeShapeType="1"/>
          </p:cNvSpPr>
          <p:nvPr/>
        </p:nvSpPr>
        <p:spPr bwMode="auto">
          <a:xfrm flipV="1">
            <a:off x="5943600" y="2057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08" name="Line 92"/>
          <p:cNvSpPr>
            <a:spLocks noChangeShapeType="1"/>
          </p:cNvSpPr>
          <p:nvPr/>
        </p:nvSpPr>
        <p:spPr bwMode="auto">
          <a:xfrm flipV="1">
            <a:off x="7010400" y="2895600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09" name="Line 93"/>
          <p:cNvSpPr>
            <a:spLocks noChangeShapeType="1"/>
          </p:cNvSpPr>
          <p:nvPr/>
        </p:nvSpPr>
        <p:spPr bwMode="auto">
          <a:xfrm>
            <a:off x="1600200" y="4572000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10" name="Line 94"/>
          <p:cNvSpPr>
            <a:spLocks noChangeShapeType="1"/>
          </p:cNvSpPr>
          <p:nvPr/>
        </p:nvSpPr>
        <p:spPr bwMode="auto">
          <a:xfrm>
            <a:off x="1143000" y="49530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11" name="Line 95"/>
          <p:cNvSpPr>
            <a:spLocks noChangeShapeType="1"/>
          </p:cNvSpPr>
          <p:nvPr/>
        </p:nvSpPr>
        <p:spPr bwMode="auto">
          <a:xfrm>
            <a:off x="7086600" y="42672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12" name="Line 96"/>
          <p:cNvSpPr>
            <a:spLocks noChangeShapeType="1"/>
          </p:cNvSpPr>
          <p:nvPr/>
        </p:nvSpPr>
        <p:spPr bwMode="auto">
          <a:xfrm>
            <a:off x="5943600" y="5486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Scatter Plot Examples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429000" y="46482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 rot="-7282380">
            <a:off x="54864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 rot="-7282380">
            <a:off x="38862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 rot="-7282380">
            <a:off x="54102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 rot="-7282380">
            <a:off x="41148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 rot="-7282380">
            <a:off x="50292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 rot="-7282380">
            <a:off x="51816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 rot="-7282380">
            <a:off x="44196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 rot="-7282380">
            <a:off x="35052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 rot="-7282380">
            <a:off x="37338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 rot="-7282380">
            <a:off x="4191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 rot="-7282380">
            <a:off x="48768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 rot="-7282380">
            <a:off x="46482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 rot="-7282380">
            <a:off x="45720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971800" y="43894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429000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691188" y="59896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3429000" y="23622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 rot="-7282380">
            <a:off x="4876800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 rot="-7282380">
            <a:off x="3581400" y="3048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23"/>
          <p:cNvSpPr>
            <a:spLocks noChangeArrowheads="1"/>
          </p:cNvSpPr>
          <p:nvPr/>
        </p:nvSpPr>
        <p:spPr bwMode="auto">
          <a:xfrm rot="-7282380">
            <a:off x="5410200" y="3276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 rot="-7282380">
            <a:off x="5562600" y="2590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 rot="-7282380">
            <a:off x="3962400" y="3429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26"/>
          <p:cNvSpPr>
            <a:spLocks noChangeArrowheads="1"/>
          </p:cNvSpPr>
          <p:nvPr/>
        </p:nvSpPr>
        <p:spPr bwMode="auto">
          <a:xfrm rot="-7282380">
            <a:off x="4114800" y="2209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 rot="-7282380">
            <a:off x="4876800" y="2895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Oval 28"/>
          <p:cNvSpPr>
            <a:spLocks noChangeArrowheads="1"/>
          </p:cNvSpPr>
          <p:nvPr/>
        </p:nvSpPr>
        <p:spPr bwMode="auto">
          <a:xfrm rot="-7282380">
            <a:off x="50292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29"/>
          <p:cNvSpPr>
            <a:spLocks noChangeArrowheads="1"/>
          </p:cNvSpPr>
          <p:nvPr/>
        </p:nvSpPr>
        <p:spPr bwMode="auto">
          <a:xfrm rot="-7282380">
            <a:off x="5486400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30"/>
          <p:cNvSpPr>
            <a:spLocks noChangeArrowheads="1"/>
          </p:cNvSpPr>
          <p:nvPr/>
        </p:nvSpPr>
        <p:spPr bwMode="auto">
          <a:xfrm rot="-7282380">
            <a:off x="45720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31"/>
          <p:cNvSpPr>
            <a:spLocks noChangeArrowheads="1"/>
          </p:cNvSpPr>
          <p:nvPr/>
        </p:nvSpPr>
        <p:spPr bwMode="auto">
          <a:xfrm rot="-7282380">
            <a:off x="3962400" y="3124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32"/>
          <p:cNvSpPr>
            <a:spLocks noChangeArrowheads="1"/>
          </p:cNvSpPr>
          <p:nvPr/>
        </p:nvSpPr>
        <p:spPr bwMode="auto">
          <a:xfrm rot="-7282380">
            <a:off x="4191000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 rot="-7282380">
            <a:off x="5181600" y="3429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34"/>
          <p:cNvSpPr>
            <a:spLocks noChangeArrowheads="1"/>
          </p:cNvSpPr>
          <p:nvPr/>
        </p:nvSpPr>
        <p:spPr bwMode="auto">
          <a:xfrm rot="-7282380">
            <a:off x="45720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Oval 35"/>
          <p:cNvSpPr>
            <a:spLocks noChangeArrowheads="1"/>
          </p:cNvSpPr>
          <p:nvPr/>
        </p:nvSpPr>
        <p:spPr bwMode="auto">
          <a:xfrm rot="-7282380">
            <a:off x="4343400" y="3276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2971800" y="2179638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y</a:t>
            </a:r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3429000" y="3886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5691188" y="3779838"/>
            <a:ext cx="325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/>
              <a:t>x</a:t>
            </a:r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4343400" y="13716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581400" y="1600200"/>
            <a:ext cx="2133600" cy="4095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/>
              <a:t>No relationship</a:t>
            </a:r>
          </a:p>
        </p:txBody>
      </p:sp>
      <p:sp>
        <p:nvSpPr>
          <p:cNvPr id="10282" name="Oval 42"/>
          <p:cNvSpPr>
            <a:spLocks noChangeArrowheads="1"/>
          </p:cNvSpPr>
          <p:nvPr/>
        </p:nvSpPr>
        <p:spPr bwMode="auto">
          <a:xfrm rot="-7282380">
            <a:off x="36576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rot="-7282380">
            <a:off x="4800600" y="3429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44"/>
          <p:cNvSpPr>
            <a:spLocks noChangeArrowheads="1"/>
          </p:cNvSpPr>
          <p:nvPr/>
        </p:nvSpPr>
        <p:spPr bwMode="auto">
          <a:xfrm rot="-7282380">
            <a:off x="5257800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352675" y="6246813"/>
            <a:ext cx="1231900" cy="519112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r = +.3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629275" y="6246813"/>
            <a:ext cx="1133475" cy="519112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r = +1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9906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/>
              <a:t>Examples of Approximate </a:t>
            </a:r>
            <a:br>
              <a:rPr lang="en-US"/>
            </a:br>
            <a:r>
              <a:rPr lang="en-US"/>
              <a:t>r  Values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304800" y="22860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 flipV="1">
            <a:off x="320675" y="2438400"/>
            <a:ext cx="2574925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 rot="7282380" flipH="1">
            <a:off x="2438400" y="3124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 rot="7282380" flipH="1">
            <a:off x="1828800" y="2895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 rot="7282380" flipH="1">
            <a:off x="1371600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 rot="7282380" flipH="1">
            <a:off x="381000" y="2362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 rot="7282380" flipH="1">
            <a:off x="762000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 rot="7282380" flipH="1">
            <a:off x="11430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28588" y="17510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y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04800" y="3810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 rot="7282380" flipH="1">
            <a:off x="20574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566988" y="35798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x</a:t>
            </a: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3352800" y="23622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 flipV="1">
            <a:off x="3362325" y="2506663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 rot="-7282380">
            <a:off x="5480050" y="34972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 rot="-7282380">
            <a:off x="5403850" y="31162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 rot="-7282380">
            <a:off x="3575050" y="21256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 rot="-7282380">
            <a:off x="3727450" y="25066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 rot="-7282380">
            <a:off x="5099050" y="33448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 rot="-7282380">
            <a:off x="3422650" y="28114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 rot="-7282380">
            <a:off x="4718050" y="31162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 rot="-7282380">
            <a:off x="4184650" y="25066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 rot="-7282380">
            <a:off x="4413250" y="23542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 rot="-7282380">
            <a:off x="5251450" y="28876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 rot="-7282380">
            <a:off x="3803650" y="28114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 rot="-7282380">
            <a:off x="5022850" y="26590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 rot="-7282380">
            <a:off x="4108450" y="28114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 rot="-7282380">
            <a:off x="4489450" y="28876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 rot="-7282380">
            <a:off x="4260850" y="3116263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3170238" y="17430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y</a:t>
            </a: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3352800" y="38100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5608638" y="36480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x</a:t>
            </a: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6324600" y="220980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 rot="-7282380">
            <a:off x="6653213" y="3124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39"/>
          <p:cNvSpPr>
            <a:spLocks noChangeArrowheads="1"/>
          </p:cNvSpPr>
          <p:nvPr/>
        </p:nvSpPr>
        <p:spPr bwMode="auto">
          <a:xfrm rot="-7282380">
            <a:off x="8482013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 rot="-7282380">
            <a:off x="8634413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1"/>
          <p:cNvSpPr>
            <a:spLocks noChangeArrowheads="1"/>
          </p:cNvSpPr>
          <p:nvPr/>
        </p:nvSpPr>
        <p:spPr bwMode="auto">
          <a:xfrm rot="-7282380">
            <a:off x="7720013" y="3048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2"/>
          <p:cNvSpPr>
            <a:spLocks noChangeArrowheads="1"/>
          </p:cNvSpPr>
          <p:nvPr/>
        </p:nvSpPr>
        <p:spPr bwMode="auto">
          <a:xfrm rot="-7282380">
            <a:off x="7796213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 rot="-7282380">
            <a:off x="7315200" y="2362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6" name="Oval 44"/>
          <p:cNvSpPr>
            <a:spLocks noChangeArrowheads="1"/>
          </p:cNvSpPr>
          <p:nvPr/>
        </p:nvSpPr>
        <p:spPr bwMode="auto">
          <a:xfrm rot="-7282380">
            <a:off x="6500813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Oval 45"/>
          <p:cNvSpPr>
            <a:spLocks noChangeArrowheads="1"/>
          </p:cNvSpPr>
          <p:nvPr/>
        </p:nvSpPr>
        <p:spPr bwMode="auto">
          <a:xfrm rot="-7282380">
            <a:off x="6805613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46"/>
          <p:cNvSpPr>
            <a:spLocks noChangeArrowheads="1"/>
          </p:cNvSpPr>
          <p:nvPr/>
        </p:nvSpPr>
        <p:spPr bwMode="auto">
          <a:xfrm rot="-7282380">
            <a:off x="7110413" y="2854325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59" name="Oval 47"/>
          <p:cNvSpPr>
            <a:spLocks noChangeArrowheads="1"/>
          </p:cNvSpPr>
          <p:nvPr/>
        </p:nvSpPr>
        <p:spPr bwMode="auto">
          <a:xfrm rot="-7282380">
            <a:off x="7491413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 rot="-7282380">
            <a:off x="7262813" y="3124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6172200" y="16748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y</a:t>
            </a:r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6348413" y="3810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Oval 51"/>
          <p:cNvSpPr>
            <a:spLocks noChangeArrowheads="1"/>
          </p:cNvSpPr>
          <p:nvPr/>
        </p:nvSpPr>
        <p:spPr bwMode="auto">
          <a:xfrm rot="-7282380">
            <a:off x="82296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8610600" y="35798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x</a:t>
            </a:r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 flipH="1">
            <a:off x="1676400" y="4800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 flipV="1">
            <a:off x="1692275" y="49530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7" name="Oval 55"/>
          <p:cNvSpPr>
            <a:spLocks noChangeArrowheads="1"/>
          </p:cNvSpPr>
          <p:nvPr/>
        </p:nvSpPr>
        <p:spPr bwMode="auto">
          <a:xfrm rot="-7282380">
            <a:off x="1752600" y="594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8" name="Oval 56"/>
          <p:cNvSpPr>
            <a:spLocks noChangeArrowheads="1"/>
          </p:cNvSpPr>
          <p:nvPr/>
        </p:nvSpPr>
        <p:spPr bwMode="auto">
          <a:xfrm rot="-7282380">
            <a:off x="1905000" y="556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9" name="Oval 57"/>
          <p:cNvSpPr>
            <a:spLocks noChangeArrowheads="1"/>
          </p:cNvSpPr>
          <p:nvPr/>
        </p:nvSpPr>
        <p:spPr bwMode="auto">
          <a:xfrm rot="-7282380">
            <a:off x="3657600" y="4572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Oval 58"/>
          <p:cNvSpPr>
            <a:spLocks noChangeArrowheads="1"/>
          </p:cNvSpPr>
          <p:nvPr/>
        </p:nvSpPr>
        <p:spPr bwMode="auto">
          <a:xfrm rot="-7282380">
            <a:off x="38100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Oval 59"/>
          <p:cNvSpPr>
            <a:spLocks noChangeArrowheads="1"/>
          </p:cNvSpPr>
          <p:nvPr/>
        </p:nvSpPr>
        <p:spPr bwMode="auto">
          <a:xfrm rot="-7282380">
            <a:off x="22098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Oval 60"/>
          <p:cNvSpPr>
            <a:spLocks noChangeArrowheads="1"/>
          </p:cNvSpPr>
          <p:nvPr/>
        </p:nvSpPr>
        <p:spPr bwMode="auto">
          <a:xfrm rot="-7282380">
            <a:off x="39624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" name="Oval 61"/>
          <p:cNvSpPr>
            <a:spLocks noChangeArrowheads="1"/>
          </p:cNvSpPr>
          <p:nvPr/>
        </p:nvSpPr>
        <p:spPr bwMode="auto">
          <a:xfrm rot="-7282380">
            <a:off x="32004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Oval 62"/>
          <p:cNvSpPr>
            <a:spLocks noChangeArrowheads="1"/>
          </p:cNvSpPr>
          <p:nvPr/>
        </p:nvSpPr>
        <p:spPr bwMode="auto">
          <a:xfrm rot="-7282380">
            <a:off x="3276600" y="4572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5" name="Oval 63"/>
          <p:cNvSpPr>
            <a:spLocks noChangeArrowheads="1"/>
          </p:cNvSpPr>
          <p:nvPr/>
        </p:nvSpPr>
        <p:spPr bwMode="auto">
          <a:xfrm rot="-7282380">
            <a:off x="2590800" y="4648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6" name="Oval 64"/>
          <p:cNvSpPr>
            <a:spLocks noChangeArrowheads="1"/>
          </p:cNvSpPr>
          <p:nvPr/>
        </p:nvSpPr>
        <p:spPr bwMode="auto">
          <a:xfrm rot="-7282380">
            <a:off x="17526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7" name="Oval 65"/>
          <p:cNvSpPr>
            <a:spLocks noChangeArrowheads="1"/>
          </p:cNvSpPr>
          <p:nvPr/>
        </p:nvSpPr>
        <p:spPr bwMode="auto">
          <a:xfrm rot="-7282380">
            <a:off x="21336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8" name="Oval 66"/>
          <p:cNvSpPr>
            <a:spLocks noChangeArrowheads="1"/>
          </p:cNvSpPr>
          <p:nvPr/>
        </p:nvSpPr>
        <p:spPr bwMode="auto">
          <a:xfrm rot="-7282380">
            <a:off x="2438400" y="5368925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79" name="Oval 67"/>
          <p:cNvSpPr>
            <a:spLocks noChangeArrowheads="1"/>
          </p:cNvSpPr>
          <p:nvPr/>
        </p:nvSpPr>
        <p:spPr bwMode="auto">
          <a:xfrm rot="-7282380">
            <a:off x="34290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Oval 68"/>
          <p:cNvSpPr>
            <a:spLocks noChangeArrowheads="1"/>
          </p:cNvSpPr>
          <p:nvPr/>
        </p:nvSpPr>
        <p:spPr bwMode="auto">
          <a:xfrm rot="-7282380">
            <a:off x="28956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1" name="Oval 69"/>
          <p:cNvSpPr>
            <a:spLocks noChangeArrowheads="1"/>
          </p:cNvSpPr>
          <p:nvPr/>
        </p:nvSpPr>
        <p:spPr bwMode="auto">
          <a:xfrm rot="-7282380">
            <a:off x="2743200" y="594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219200" y="4494213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y</a:t>
            </a:r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>
            <a:off x="1676400" y="6248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Oval 72"/>
          <p:cNvSpPr>
            <a:spLocks noChangeArrowheads="1"/>
          </p:cNvSpPr>
          <p:nvPr/>
        </p:nvSpPr>
        <p:spPr bwMode="auto">
          <a:xfrm rot="-7282380">
            <a:off x="3733800" y="5638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3938588" y="60944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x</a:t>
            </a:r>
          </a:p>
        </p:txBody>
      </p:sp>
      <p:sp>
        <p:nvSpPr>
          <p:cNvPr id="13386" name="Line 74"/>
          <p:cNvSpPr>
            <a:spLocks noChangeShapeType="1"/>
          </p:cNvSpPr>
          <p:nvPr/>
        </p:nvSpPr>
        <p:spPr bwMode="auto">
          <a:xfrm>
            <a:off x="4953000" y="48006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7" name="Line 75"/>
          <p:cNvSpPr>
            <a:spLocks noChangeShapeType="1"/>
          </p:cNvSpPr>
          <p:nvPr/>
        </p:nvSpPr>
        <p:spPr bwMode="auto">
          <a:xfrm flipV="1">
            <a:off x="5105400" y="5105400"/>
            <a:ext cx="26670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4624388" y="45704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y</a:t>
            </a:r>
          </a:p>
        </p:txBody>
      </p:sp>
      <p:sp>
        <p:nvSpPr>
          <p:cNvPr id="13389" name="Line 77"/>
          <p:cNvSpPr>
            <a:spLocks noChangeShapeType="1"/>
          </p:cNvSpPr>
          <p:nvPr/>
        </p:nvSpPr>
        <p:spPr bwMode="auto">
          <a:xfrm>
            <a:off x="4953000" y="62484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0" name="Oval 78"/>
          <p:cNvSpPr>
            <a:spLocks noChangeArrowheads="1"/>
          </p:cNvSpPr>
          <p:nvPr/>
        </p:nvSpPr>
        <p:spPr bwMode="auto">
          <a:xfrm rot="-7282380">
            <a:off x="5257800" y="5638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1" name="Text Box 79"/>
          <p:cNvSpPr txBox="1">
            <a:spLocks noChangeArrowheads="1"/>
          </p:cNvSpPr>
          <p:nvPr/>
        </p:nvSpPr>
        <p:spPr bwMode="auto">
          <a:xfrm>
            <a:off x="7215188" y="6094413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x</a:t>
            </a:r>
          </a:p>
        </p:txBody>
      </p:sp>
      <p:sp>
        <p:nvSpPr>
          <p:cNvPr id="13392" name="Line 80"/>
          <p:cNvSpPr>
            <a:spLocks noChangeShapeType="1"/>
          </p:cNvSpPr>
          <p:nvPr/>
        </p:nvSpPr>
        <p:spPr bwMode="auto">
          <a:xfrm>
            <a:off x="6400800" y="28956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984250" y="3876675"/>
            <a:ext cx="1044575" cy="519113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r = -1</a:t>
            </a:r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4038600" y="3886200"/>
            <a:ext cx="1143000" cy="519113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r = -.6</a:t>
            </a:r>
          </a:p>
        </p:txBody>
      </p: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7162800" y="3886200"/>
            <a:ext cx="925513" cy="519113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/>
              <a:t>r = 0</a:t>
            </a:r>
          </a:p>
        </p:txBody>
      </p:sp>
      <p:sp>
        <p:nvSpPr>
          <p:cNvPr id="13396" name="Oval 84"/>
          <p:cNvSpPr>
            <a:spLocks noChangeArrowheads="1"/>
          </p:cNvSpPr>
          <p:nvPr/>
        </p:nvSpPr>
        <p:spPr bwMode="auto">
          <a:xfrm rot="-7282380">
            <a:off x="5562600" y="556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7" name="Oval 85"/>
          <p:cNvSpPr>
            <a:spLocks noChangeArrowheads="1"/>
          </p:cNvSpPr>
          <p:nvPr/>
        </p:nvSpPr>
        <p:spPr bwMode="auto">
          <a:xfrm rot="-7282380">
            <a:off x="58674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8" name="Oval 86"/>
          <p:cNvSpPr>
            <a:spLocks noChangeArrowheads="1"/>
          </p:cNvSpPr>
          <p:nvPr/>
        </p:nvSpPr>
        <p:spPr bwMode="auto">
          <a:xfrm rot="-7282380">
            <a:off x="6172200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9" name="Oval 87"/>
          <p:cNvSpPr>
            <a:spLocks noChangeArrowheads="1"/>
          </p:cNvSpPr>
          <p:nvPr/>
        </p:nvSpPr>
        <p:spPr bwMode="auto">
          <a:xfrm rot="-7282380">
            <a:off x="6629400" y="5257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Oval 88"/>
          <p:cNvSpPr>
            <a:spLocks noChangeArrowheads="1"/>
          </p:cNvSpPr>
          <p:nvPr/>
        </p:nvSpPr>
        <p:spPr bwMode="auto">
          <a:xfrm rot="-7282380">
            <a:off x="69342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1" name="Oval 89"/>
          <p:cNvSpPr>
            <a:spLocks noChangeArrowheads="1"/>
          </p:cNvSpPr>
          <p:nvPr/>
        </p:nvSpPr>
        <p:spPr bwMode="auto">
          <a:xfrm rot="-7282380">
            <a:off x="74676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2" name="Oval 90"/>
          <p:cNvSpPr>
            <a:spLocks noChangeArrowheads="1"/>
          </p:cNvSpPr>
          <p:nvPr/>
        </p:nvSpPr>
        <p:spPr bwMode="auto">
          <a:xfrm rot="-7282380">
            <a:off x="32004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3" name="Oval 91"/>
          <p:cNvSpPr>
            <a:spLocks noChangeArrowheads="1"/>
          </p:cNvSpPr>
          <p:nvPr/>
        </p:nvSpPr>
        <p:spPr bwMode="auto">
          <a:xfrm rot="-7282380">
            <a:off x="2971800" y="4495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4" name="Oval 92"/>
          <p:cNvSpPr>
            <a:spLocks noChangeArrowheads="1"/>
          </p:cNvSpPr>
          <p:nvPr/>
        </p:nvSpPr>
        <p:spPr bwMode="auto">
          <a:xfrm rot="-7282380">
            <a:off x="25146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28800" y="2133600"/>
            <a:ext cx="50292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r>
              <a:rPr lang="en-US"/>
              <a:t>Significance Test for Correlation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8077200" cy="4532313"/>
          </a:xfrm>
        </p:spPr>
        <p:txBody>
          <a:bodyPr/>
          <a:lstStyle/>
          <a:p>
            <a:r>
              <a:rPr lang="en-US"/>
              <a:t>Hypotheses </a:t>
            </a:r>
          </a:p>
          <a:p>
            <a:pPr lvl="1">
              <a:buFontTx/>
              <a:buNone/>
            </a:pPr>
            <a:r>
              <a:rPr lang="en-US" sz="3200"/>
              <a:t>	H</a:t>
            </a:r>
            <a:r>
              <a:rPr lang="en-US" sz="3200" baseline="-25000"/>
              <a:t>0</a:t>
            </a:r>
            <a:r>
              <a:rPr lang="en-US" sz="3200"/>
              <a:t>: </a:t>
            </a:r>
            <a:r>
              <a:rPr lang="el-GR" sz="3200">
                <a:cs typeface="Arial" pitchFamily="34" charset="0"/>
              </a:rPr>
              <a:t>ρ</a:t>
            </a:r>
            <a:r>
              <a:rPr lang="en-US" sz="3200"/>
              <a:t> = 0 	(no correlation) </a:t>
            </a:r>
          </a:p>
          <a:p>
            <a:pPr lvl="1">
              <a:buFontTx/>
              <a:buNone/>
            </a:pPr>
            <a:r>
              <a:rPr lang="en-US" sz="3200"/>
              <a:t>	H</a:t>
            </a:r>
            <a:r>
              <a:rPr lang="en-US" sz="3200" baseline="-25000"/>
              <a:t>A</a:t>
            </a:r>
            <a:r>
              <a:rPr lang="en-US" sz="3200"/>
              <a:t>: </a:t>
            </a:r>
            <a:r>
              <a:rPr lang="el-GR" sz="3200">
                <a:cs typeface="Arial" pitchFamily="34" charset="0"/>
              </a:rPr>
              <a:t>ρ</a:t>
            </a:r>
            <a:r>
              <a:rPr lang="en-US" sz="3200" i="1"/>
              <a:t> </a:t>
            </a:r>
            <a:r>
              <a:rPr lang="en-US" sz="3200">
                <a:cs typeface="Arial" pitchFamily="34" charset="0"/>
              </a:rPr>
              <a:t>≠</a:t>
            </a:r>
            <a:r>
              <a:rPr lang="en-US" sz="3200"/>
              <a:t> 0 	(correlation exists)</a:t>
            </a:r>
          </a:p>
          <a:p>
            <a:endParaRPr lang="en-US" sz="1400"/>
          </a:p>
          <a:p>
            <a:r>
              <a:rPr lang="en-US"/>
              <a:t>Test statistic</a:t>
            </a:r>
          </a:p>
          <a:p>
            <a:pPr lvl="1"/>
            <a:endParaRPr lang="en-US"/>
          </a:p>
          <a:p>
            <a:pPr lvl="1"/>
            <a:r>
              <a:rPr lang="en-US"/>
              <a:t> 				    </a:t>
            </a:r>
            <a:r>
              <a:rPr lang="en-US" sz="1900"/>
              <a:t>(with n – 2 degrees of freedom)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133600" y="4038600"/>
          <a:ext cx="2133600" cy="1876425"/>
        </p:xfrm>
        <a:graphic>
          <a:graphicData uri="http://schemas.openxmlformats.org/presentationml/2006/ole">
            <p:oleObj spid="_x0000_s2050" name="Equation" r:id="rId3" imgW="73656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REGRESSION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Means change in measurements of a variable character on the positive or negative side beyond the mean</a:t>
            </a:r>
          </a:p>
          <a:p>
            <a:r>
              <a:rPr lang="en-US" dirty="0" smtClean="0"/>
              <a:t>For strongly correlated variables , value of dependent variable can be predicted from the values of the independent variable</a:t>
            </a:r>
          </a:p>
          <a:p>
            <a:pPr lvl="1"/>
            <a:r>
              <a:rPr lang="en-US" dirty="0" smtClean="0"/>
              <a:t>Simple linear regression</a:t>
            </a:r>
          </a:p>
          <a:p>
            <a:pPr lvl="1"/>
            <a:r>
              <a:rPr lang="en-US" dirty="0" smtClean="0"/>
              <a:t>Multiple linear regression</a:t>
            </a:r>
          </a:p>
          <a:p>
            <a:pPr lvl="1"/>
            <a:r>
              <a:rPr lang="en-US" dirty="0" smtClean="0"/>
              <a:t>Logistic regression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HOPE FEELING READY TO LAUNCH THE NEXT RESEARCH HYPOTHESIS WITH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dirty="0" smtClean="0"/>
              <a:t>95% CONFIDENCE LEVEL</a:t>
            </a:r>
          </a:p>
          <a:p>
            <a:r>
              <a:rPr lang="en-US" dirty="0" smtClean="0"/>
              <a:t> AND &lt; 5% P-VALUE  FOR THE TEST STATISTIC</a:t>
            </a:r>
          </a:p>
          <a:p>
            <a:r>
              <a:rPr lang="en-US" dirty="0" smtClean="0"/>
              <a:t>or</a:t>
            </a:r>
            <a:r>
              <a:rPr lang="en-US" dirty="0" smtClean="0"/>
              <a:t> </a:t>
            </a:r>
            <a:r>
              <a:rPr lang="en-US" dirty="0" smtClean="0"/>
              <a:t>&lt; 5% LEVEL OF TYPE 1 ERROR </a:t>
            </a:r>
          </a:p>
          <a:p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&lt;20</a:t>
            </a:r>
            <a:r>
              <a:rPr lang="en-US" dirty="0" smtClean="0"/>
              <a:t>% LEVEL OF TYPE II ERROR</a:t>
            </a:r>
          </a:p>
          <a:p>
            <a:r>
              <a:rPr lang="en-US" dirty="0" smtClean="0"/>
              <a:t>AND 80% POWER OF STUDY TO PICK UP THE REAL DIFFERENCE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FORMULAE FOR ESTIMATION OF STANDARD ERROR(SE) OF SAMPLE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1. SE of sample mean= SD/ </a:t>
            </a:r>
            <a:r>
              <a:rPr lang="en-US" dirty="0" smtClean="0">
                <a:latin typeface="Sylfaen"/>
              </a:rPr>
              <a:t>√n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Sylfae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Sylfaen"/>
              </a:rPr>
              <a:t>2.</a:t>
            </a:r>
            <a:r>
              <a:rPr lang="en-US" dirty="0" smtClean="0">
                <a:cs typeface="Calibri" pitchFamily="34" charset="0"/>
              </a:rPr>
              <a:t> SE of sample proportion(p) = </a:t>
            </a:r>
            <a:r>
              <a:rPr lang="en-US" dirty="0" smtClean="0">
                <a:latin typeface="Sylfaen"/>
                <a:cs typeface="Calibri" pitchFamily="34" charset="0"/>
              </a:rPr>
              <a:t>√pq/n</a:t>
            </a:r>
            <a:r>
              <a:rPr lang="en-US" dirty="0" smtClean="0">
                <a:cs typeface="Calibri" pitchFamily="34" charset="0"/>
              </a:rPr>
              <a:t> </a:t>
            </a:r>
            <a:r>
              <a:rPr lang="en-US" dirty="0" smtClean="0">
                <a:latin typeface="Sylfaen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latin typeface="Sylfae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Sylfaen"/>
              </a:rPr>
              <a:t>3. </a:t>
            </a:r>
            <a:r>
              <a:rPr lang="en-US" dirty="0" smtClean="0"/>
              <a:t>SE of difference between two means</a:t>
            </a:r>
            <a:r>
              <a:rPr lang="en-US" dirty="0" smtClean="0">
                <a:latin typeface="Sylfaen"/>
              </a:rPr>
              <a:t>[SE(d)]=√SD</a:t>
            </a:r>
            <a:r>
              <a:rPr lang="en-US" sz="1400" dirty="0" smtClean="0">
                <a:latin typeface="Sylfaen"/>
              </a:rPr>
              <a:t>1</a:t>
            </a:r>
            <a:r>
              <a:rPr lang="en-US" sz="2800" dirty="0" smtClean="0">
                <a:latin typeface="Sylfaen"/>
              </a:rPr>
              <a:t>/ n</a:t>
            </a:r>
            <a:r>
              <a:rPr lang="en-US" sz="1800" dirty="0" smtClean="0">
                <a:latin typeface="Sylfaen"/>
              </a:rPr>
              <a:t>1</a:t>
            </a:r>
            <a:r>
              <a:rPr lang="en-US" sz="2400" dirty="0" smtClean="0">
                <a:latin typeface="Sylfaen"/>
              </a:rPr>
              <a:t>+ </a:t>
            </a:r>
            <a:r>
              <a:rPr lang="en-US" dirty="0" smtClean="0">
                <a:latin typeface="Sylfaen"/>
              </a:rPr>
              <a:t>SD</a:t>
            </a:r>
            <a:r>
              <a:rPr lang="en-US" sz="1800" dirty="0" smtClean="0">
                <a:latin typeface="Sylfaen"/>
              </a:rPr>
              <a:t>2</a:t>
            </a:r>
            <a:r>
              <a:rPr lang="en-US" sz="2800" dirty="0" smtClean="0">
                <a:latin typeface="Sylfaen"/>
              </a:rPr>
              <a:t>/n</a:t>
            </a:r>
            <a:r>
              <a:rPr lang="en-US" sz="1800" dirty="0" smtClean="0">
                <a:latin typeface="Sylfaen"/>
              </a:rPr>
              <a:t>2     </a:t>
            </a:r>
            <a:endParaRPr lang="en-US" sz="3600" dirty="0" smtClean="0">
              <a:latin typeface="Sylfae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+mj-lt"/>
              </a:rPr>
              <a:t>4. </a:t>
            </a:r>
            <a:r>
              <a:rPr lang="en-US" dirty="0" smtClean="0"/>
              <a:t>SE of difference between two proportions=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Sylfaen"/>
              </a:rPr>
              <a:t>    √p</a:t>
            </a:r>
            <a:r>
              <a:rPr lang="en-US" sz="1800" dirty="0" smtClean="0">
                <a:latin typeface="Sylfaen"/>
              </a:rPr>
              <a:t>1</a:t>
            </a:r>
            <a:r>
              <a:rPr lang="en-US" dirty="0" smtClean="0">
                <a:latin typeface="Sylfaen"/>
              </a:rPr>
              <a:t>q</a:t>
            </a:r>
            <a:r>
              <a:rPr lang="en-US" sz="1800" dirty="0" smtClean="0">
                <a:latin typeface="Sylfaen"/>
              </a:rPr>
              <a:t>1</a:t>
            </a:r>
            <a:r>
              <a:rPr lang="en-US" dirty="0" smtClean="0">
                <a:latin typeface="Sylfaen"/>
              </a:rPr>
              <a:t>/n</a:t>
            </a:r>
            <a:r>
              <a:rPr lang="en-US" sz="1800" dirty="0" smtClean="0">
                <a:latin typeface="Sylfaen"/>
              </a:rPr>
              <a:t>1</a:t>
            </a:r>
            <a:r>
              <a:rPr lang="en-US" dirty="0" smtClean="0">
                <a:latin typeface="Sylfaen"/>
              </a:rPr>
              <a:t>+ p</a:t>
            </a:r>
            <a:r>
              <a:rPr lang="en-US" sz="1800" dirty="0" smtClean="0">
                <a:latin typeface="Sylfaen"/>
              </a:rPr>
              <a:t>2</a:t>
            </a:r>
            <a:r>
              <a:rPr lang="en-US" dirty="0" smtClean="0">
                <a:latin typeface="Sylfaen"/>
              </a:rPr>
              <a:t>q</a:t>
            </a:r>
            <a:r>
              <a:rPr lang="en-US" sz="1800" dirty="0" smtClean="0">
                <a:latin typeface="Sylfaen"/>
              </a:rPr>
              <a:t>2</a:t>
            </a:r>
            <a:r>
              <a:rPr lang="en-US" dirty="0" smtClean="0">
                <a:latin typeface="Sylfaen"/>
              </a:rPr>
              <a:t>/n</a:t>
            </a:r>
            <a:r>
              <a:rPr lang="en-US" sz="1800" dirty="0" smtClean="0">
                <a:latin typeface="Sylfaen"/>
              </a:rPr>
              <a:t>2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 smtClean="0">
              <a:latin typeface="Sylfaen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Sylfae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 smtClean="0">
              <a:latin typeface="Sylfae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400800" y="2667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43434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19200" y="5410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 RANGES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95% limits( REFER TO 2 Std deviations on either side of mean) and  </a:t>
            </a:r>
            <a:r>
              <a:rPr lang="en-US" smtClean="0"/>
              <a:t>are referred to as </a:t>
            </a:r>
          </a:p>
          <a:p>
            <a:pPr algn="ctr">
              <a:buFont typeface="Arial" charset="0"/>
              <a:buNone/>
            </a:pPr>
            <a:r>
              <a:rPr lang="en-US" smtClean="0"/>
              <a:t>            </a:t>
            </a:r>
            <a:r>
              <a:rPr lang="en-US" b="1" smtClean="0"/>
              <a:t>REFERENCE  RANGE</a:t>
            </a:r>
          </a:p>
          <a:p>
            <a:endParaRPr lang="en-US" smtClean="0"/>
          </a:p>
          <a:p>
            <a:r>
              <a:rPr lang="en-US" smtClean="0"/>
              <a:t>For many biological variables they define what is regarded as the </a:t>
            </a:r>
          </a:p>
          <a:p>
            <a:pPr>
              <a:buFont typeface="Arial" charset="0"/>
              <a:buNone/>
            </a:pPr>
            <a:r>
              <a:rPr lang="en-US" smtClean="0"/>
              <a:t>          </a:t>
            </a:r>
            <a:r>
              <a:rPr lang="en-US" b="1" smtClean="0"/>
              <a:t>NORMAL RANGE OF THE NORMAL  	DISTRIBUTION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AIM OF A STATISTICAL 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en-GB" dirty="0" smtClean="0"/>
          </a:p>
          <a:p>
            <a:pPr marL="0" indent="0" eaLnBrk="1" hangingPunct="1">
              <a:buFont typeface="Arial" pitchFamily="34" charset="0"/>
              <a:buNone/>
            </a:pPr>
            <a:endParaRPr lang="en-GB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GB" i="1" u="sng" dirty="0" smtClean="0"/>
              <a:t>To </a:t>
            </a:r>
            <a:r>
              <a:rPr lang="en-GB" i="1" u="sng" dirty="0" smtClean="0"/>
              <a:t>reach a scientific </a:t>
            </a:r>
            <a:r>
              <a:rPr lang="en-GB" b="1" i="1" u="sng" dirty="0" smtClean="0"/>
              <a:t>decision</a:t>
            </a:r>
            <a:r>
              <a:rPr lang="en-GB" i="1" u="sng" dirty="0" smtClean="0"/>
              <a:t> (“yes” or “no”) </a:t>
            </a:r>
            <a:r>
              <a:rPr lang="en-GB" b="1" i="1" u="sng" dirty="0" smtClean="0"/>
              <a:t>on a difference </a:t>
            </a:r>
            <a:r>
              <a:rPr lang="en-GB" i="1" u="sng" dirty="0" smtClean="0"/>
              <a:t>(or effect), on a probabilistic basis, on observed data.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49E8D-D728-452A-BA93-1538B2AA0FE6}" type="slidenum">
              <a:rPr lang="hu-HU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01_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7350"/>
            <a:ext cx="9144000" cy="647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SIGNIFICANCE TESTING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GOAL:</a:t>
            </a:r>
            <a:r>
              <a:rPr lang="en-US" dirty="0" smtClean="0"/>
              <a:t> see if observed test result/ hypothesized difference is likely to be due to chance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PRINCIPLE:</a:t>
            </a:r>
            <a:r>
              <a:rPr lang="en-US" dirty="0" smtClean="0"/>
              <a:t> Process of significance testing or statistical inference(H</a:t>
            </a:r>
            <a:r>
              <a:rPr lang="en-US" baseline="-25000" dirty="0" smtClean="0"/>
              <a:t>A</a:t>
            </a:r>
            <a:r>
              <a:rPr lang="en-US" dirty="0" smtClean="0"/>
              <a:t>) based on principle of relating the observed findings to the hypothetical true state of affairs(H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HOW TO DECIDE WHEN TO REJECT THE NULL HYPOTHESIS? 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endParaRPr lang="hu-HU" b="1" i="1" dirty="0" smtClean="0"/>
          </a:p>
          <a:p>
            <a:pPr marL="0" indent="0" eaLnBrk="1" hangingPunct="1">
              <a:buFontTx/>
              <a:buNone/>
            </a:pPr>
            <a:r>
              <a:rPr lang="en-GB" dirty="0" smtClean="0"/>
              <a:t>H</a:t>
            </a:r>
            <a:r>
              <a:rPr lang="en-GB" baseline="-25000" dirty="0" smtClean="0"/>
              <a:t>0</a:t>
            </a:r>
            <a:r>
              <a:rPr lang="en-GB" dirty="0" smtClean="0"/>
              <a:t> rejected using</a:t>
            </a:r>
            <a:r>
              <a:rPr lang="hu-HU" dirty="0" smtClean="0"/>
              <a:t> reported</a:t>
            </a:r>
            <a:r>
              <a:rPr lang="en-GB" dirty="0" smtClean="0"/>
              <a:t> </a:t>
            </a:r>
            <a:r>
              <a:rPr lang="en-GB" i="1" dirty="0" smtClean="0"/>
              <a:t>p</a:t>
            </a:r>
            <a:r>
              <a:rPr lang="en-GB" sz="3600" dirty="0" smtClean="0"/>
              <a:t> </a:t>
            </a:r>
            <a:r>
              <a:rPr lang="en-GB" dirty="0" smtClean="0"/>
              <a:t>value arbitrarily chosen to be 0.05    </a:t>
            </a:r>
            <a:r>
              <a:rPr lang="en-GB" dirty="0" smtClean="0">
                <a:solidFill>
                  <a:srgbClr val="FF0000"/>
                </a:solidFill>
              </a:rPr>
              <a:t>REMEMBER</a:t>
            </a:r>
          </a:p>
          <a:p>
            <a:pPr marL="0" indent="0" algn="ctr" eaLnBrk="1" hangingPunct="1">
              <a:buFontTx/>
              <a:buNone/>
            </a:pPr>
            <a:r>
              <a:rPr lang="en-GB" dirty="0" smtClean="0"/>
              <a:t>   THE REMAINING 5% OF DATA LEFT OUT WHEN USING  </a:t>
            </a:r>
            <a:r>
              <a:rPr lang="en-GB" dirty="0" smtClean="0"/>
              <a:t>95 </a:t>
            </a:r>
            <a:r>
              <a:rPr lang="en-GB" dirty="0" smtClean="0"/>
              <a:t>% CONFIDENCE INTERVAL IN </a:t>
            </a:r>
            <a:endParaRPr lang="en-GB" dirty="0" smtClean="0"/>
          </a:p>
          <a:p>
            <a:pPr marL="0" indent="0" algn="ctr" eaLnBrk="1" hangingPunct="1">
              <a:buFontTx/>
              <a:buNone/>
            </a:pPr>
            <a:r>
              <a:rPr lang="en-GB" dirty="0" smtClean="0"/>
              <a:t>STANDARD </a:t>
            </a:r>
            <a:r>
              <a:rPr lang="en-GB" dirty="0" smtClean="0"/>
              <a:t>ERROR </a:t>
            </a:r>
            <a:r>
              <a:rPr lang="en-GB" dirty="0" smtClean="0"/>
              <a:t>APPROACH </a:t>
            </a:r>
            <a:endParaRPr lang="hu-HU" dirty="0" smtClean="0"/>
          </a:p>
          <a:p>
            <a:pPr marL="0" indent="0" eaLnBrk="1" hangingPunct="1">
              <a:buFontTx/>
              <a:buNone/>
            </a:pPr>
            <a:endParaRPr lang="hu-HU" b="1" i="1" dirty="0" smtClean="0"/>
          </a:p>
          <a:p>
            <a:pPr marL="0" indent="0" eaLnBrk="1" hangingPunct="1">
              <a:buFontTx/>
              <a:buNone/>
            </a:pPr>
            <a:r>
              <a:rPr lang="en-GB" b="1" i="1" dirty="0" smtClean="0"/>
              <a:t>p</a:t>
            </a:r>
            <a:r>
              <a:rPr lang="en-GB" b="1" dirty="0" smtClean="0"/>
              <a:t>-value </a:t>
            </a:r>
            <a:r>
              <a:rPr lang="en-GB" dirty="0" smtClean="0"/>
              <a:t>= </a:t>
            </a:r>
            <a:r>
              <a:rPr lang="en-US" dirty="0" smtClean="0"/>
              <a:t>probability that our result (</a:t>
            </a:r>
            <a:r>
              <a:rPr lang="hu-HU" dirty="0" smtClean="0"/>
              <a:t>e.g.</a:t>
            </a:r>
            <a:r>
              <a:rPr lang="en-US" dirty="0" smtClean="0"/>
              <a:t> a difference between proportions or a RR) or more extreme values could be observed </a:t>
            </a:r>
            <a:r>
              <a:rPr lang="hu-HU" dirty="0" smtClean="0"/>
              <a:t>under</a:t>
            </a:r>
            <a:r>
              <a:rPr lang="en-GB" dirty="0" smtClean="0"/>
              <a:t> the null hypothesis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8CE81-AB03-4360-A007-771F1253D45D}" type="slidenum">
              <a:rPr lang="hu-HU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1634</Words>
  <Application>Microsoft Office PowerPoint</Application>
  <PresentationFormat>On-screen Show (4:3)</PresentationFormat>
  <Paragraphs>341</Paragraphs>
  <Slides>36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Document</vt:lpstr>
      <vt:lpstr>Equation</vt:lpstr>
      <vt:lpstr>TESTS OF STATISTICAL SIGNIFICANCE</vt:lpstr>
      <vt:lpstr>STATISTICAL INFERENCE</vt:lpstr>
      <vt:lpstr>AVAILABLE TESTS</vt:lpstr>
      <vt:lpstr>FORMULAE FOR ESTIMATION OF STANDARD ERROR(SE) OF SAMPLE</vt:lpstr>
      <vt:lpstr>REFERENCE  RANGES</vt:lpstr>
      <vt:lpstr>THE AIM OF A STATISTICAL TEST</vt:lpstr>
      <vt:lpstr>Slide 7</vt:lpstr>
      <vt:lpstr> SIGNIFICANCE TESTING</vt:lpstr>
      <vt:lpstr>HOW TO DECIDE WHEN TO REJECT THE NULL HYPOTHESIS? </vt:lpstr>
      <vt:lpstr>STEPS IN SIGNIFICANCE TESTING</vt:lpstr>
      <vt:lpstr>Types of errors</vt:lpstr>
      <vt:lpstr>PROBABILITY OF TYPE I ERROR AND LEVEL OF α</vt:lpstr>
      <vt:lpstr>CHOOSING  APPROPRIATE STATISTICAL TESTS</vt:lpstr>
      <vt:lpstr>Examples of Sample Statistics:</vt:lpstr>
      <vt:lpstr>COMMON STATISTICAL TESTS</vt:lpstr>
      <vt:lpstr>MANY STATISTICS FOLLOW NORMAL (OR T-DISTRIBUTIONS)…</vt:lpstr>
      <vt:lpstr>PARAMETRIC  TESTS(t,z and f tests)</vt:lpstr>
      <vt:lpstr>NON PARAMETRIC TESTS –(chi sq test)</vt:lpstr>
      <vt:lpstr>CHI –SQUARE TEST- essentials</vt:lpstr>
      <vt:lpstr>STEPS OF APPLYING CHI- SQUARE TEST(x2)</vt:lpstr>
      <vt:lpstr>Is the daily use of library facility associated with shorter distance from hostels?</vt:lpstr>
      <vt:lpstr>Slide 22</vt:lpstr>
      <vt:lpstr>STUDENT’S  T-TEST</vt:lpstr>
      <vt:lpstr>HOW TO CALCULATE  t- VALUE</vt:lpstr>
      <vt:lpstr>example</vt:lpstr>
      <vt:lpstr>Ho= there is no difference in mean heights of the two groups--- difference may be by chance but acceptable level of significance is 0.05</vt:lpstr>
      <vt:lpstr>CORRELATION </vt:lpstr>
      <vt:lpstr>Correlation Coefficient</vt:lpstr>
      <vt:lpstr>Scatter Plots and Correlation</vt:lpstr>
      <vt:lpstr>Scatter Plot Examples</vt:lpstr>
      <vt:lpstr>Scatter Plot Examples</vt:lpstr>
      <vt:lpstr>Scatter Plot Examples</vt:lpstr>
      <vt:lpstr>Examples of Approximate  r  Values</vt:lpstr>
      <vt:lpstr>Significance Test for Correlation</vt:lpstr>
      <vt:lpstr>REGRESSION</vt:lpstr>
      <vt:lpstr>HOPE FEELING READY TO LAUNCH THE NEXT RESEARCH HYPOTHESIS WITH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TESTS OF SIGNIFICANCE</dc:title>
  <dc:creator>admin</dc:creator>
  <cp:lastModifiedBy>ehsan</cp:lastModifiedBy>
  <cp:revision>86</cp:revision>
  <dcterms:created xsi:type="dcterms:W3CDTF">2012-10-17T16:03:26Z</dcterms:created>
  <dcterms:modified xsi:type="dcterms:W3CDTF">2012-10-22T04:05:58Z</dcterms:modified>
</cp:coreProperties>
</file>