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6" r:id="rId2"/>
    <p:sldId id="260" r:id="rId3"/>
    <p:sldId id="284" r:id="rId4"/>
    <p:sldId id="285" r:id="rId5"/>
    <p:sldId id="279" r:id="rId6"/>
    <p:sldId id="280" r:id="rId7"/>
    <p:sldId id="278" r:id="rId8"/>
    <p:sldId id="257" r:id="rId9"/>
    <p:sldId id="258" r:id="rId10"/>
    <p:sldId id="259" r:id="rId11"/>
    <p:sldId id="286" r:id="rId12"/>
    <p:sldId id="273" r:id="rId13"/>
    <p:sldId id="261" r:id="rId14"/>
    <p:sldId id="262" r:id="rId15"/>
    <p:sldId id="263" r:id="rId16"/>
    <p:sldId id="264" r:id="rId17"/>
    <p:sldId id="277" r:id="rId18"/>
    <p:sldId id="287" r:id="rId19"/>
    <p:sldId id="265" r:id="rId20"/>
    <p:sldId id="275" r:id="rId21"/>
    <p:sldId id="288" r:id="rId22"/>
    <p:sldId id="281" r:id="rId23"/>
    <p:sldId id="266" r:id="rId24"/>
    <p:sldId id="274" r:id="rId25"/>
    <p:sldId id="267" r:id="rId26"/>
    <p:sldId id="268" r:id="rId27"/>
    <p:sldId id="282" r:id="rId28"/>
    <p:sldId id="283" r:id="rId29"/>
    <p:sldId id="269" r:id="rId30"/>
    <p:sldId id="270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368A86-FC73-4206-9646-E67877FA24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91999-16F9-4CA9-8ECE-094ABC721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56DB1-EA4C-455F-90A1-1265A260A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640DA65-2F15-44C6-A2C2-5B9CCB7B2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F0EB7-FFF1-4E36-B0B3-135D3E415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A155A-14F2-4E94-AE80-589111C5A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7CB7A-6674-4600-8203-FE8F9030CC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A7426-C210-4663-8739-97DFE512E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5F0D-7DD4-4E86-8266-52EC0A799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B3500-8CC5-4F83-81E8-DC56DF23E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BD900-5E21-4375-BA05-E333538CA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321AD-C3BD-439E-8C5B-10D015AD7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310E18F-9FB8-4882-AE0A-90D0F1EE403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SPLEEN AND THYMUS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BRIG IQBAL MUHAMMAD KHAN</a:t>
            </a:r>
          </a:p>
          <a:p>
            <a:pPr>
              <a:lnSpc>
                <a:spcPct val="80000"/>
              </a:lnSpc>
            </a:pPr>
            <a:r>
              <a:rPr lang="en-GB" sz="2000"/>
              <a:t>MBBS, MCPS, FCPS</a:t>
            </a:r>
          </a:p>
          <a:p>
            <a:pPr>
              <a:lnSpc>
                <a:spcPct val="80000"/>
              </a:lnSpc>
            </a:pPr>
            <a:r>
              <a:rPr lang="en-GB" sz="2000"/>
              <a:t>ASSOC PROF OF PATHOLOGY</a:t>
            </a:r>
          </a:p>
          <a:p>
            <a:pPr>
              <a:lnSpc>
                <a:spcPct val="80000"/>
              </a:lnSpc>
            </a:pPr>
            <a:r>
              <a:rPr lang="en-GB" sz="2000"/>
              <a:t>HEAD OF HISTOPATH DEPT</a:t>
            </a:r>
          </a:p>
          <a:p>
            <a:pPr>
              <a:lnSpc>
                <a:spcPct val="80000"/>
              </a:lnSpc>
            </a:pPr>
            <a:r>
              <a:rPr lang="en-GB" sz="2000"/>
              <a:t>ARMY MEDICAL COLLEGE</a:t>
            </a:r>
          </a:p>
          <a:p>
            <a:pPr>
              <a:lnSpc>
                <a:spcPct val="80000"/>
              </a:lnSpc>
            </a:pPr>
            <a:endParaRPr lang="en-GB" sz="200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  <a:latin typeface="Lithograph" pitchFamily="2" charset="0"/>
              </a:rPr>
              <a:t>CAUSES OF SPLENOMEGALY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u="sng">
                <a:solidFill>
                  <a:srgbClr val="FF00FF"/>
                </a:solidFill>
              </a:rPr>
              <a:t>CONGESTIVE STATES</a:t>
            </a:r>
          </a:p>
          <a:p>
            <a:pPr lvl="1">
              <a:buFontTx/>
              <a:buNone/>
            </a:pPr>
            <a:r>
              <a:rPr lang="en-US" b="1">
                <a:solidFill>
                  <a:srgbClr val="FFFFFF"/>
                </a:solidFill>
              </a:rPr>
              <a:t>Cirrhosis of liver, portal or splenic vein</a:t>
            </a:r>
          </a:p>
          <a:p>
            <a:pPr lvl="1">
              <a:buFontTx/>
              <a:buNone/>
            </a:pPr>
            <a:r>
              <a:rPr lang="en-US" b="1">
                <a:solidFill>
                  <a:srgbClr val="FFFFFF"/>
                </a:solidFill>
              </a:rPr>
              <a:t>thrombosis,  Cardiac failure</a:t>
            </a:r>
          </a:p>
          <a:p>
            <a:r>
              <a:rPr lang="en-US" b="1" u="sng">
                <a:solidFill>
                  <a:srgbClr val="FF00FF"/>
                </a:solidFill>
              </a:rPr>
              <a:t>IMMUNOLOGIC</a:t>
            </a:r>
            <a:r>
              <a:rPr lang="en-US" b="1">
                <a:solidFill>
                  <a:srgbClr val="FFFFFF"/>
                </a:solidFill>
              </a:rPr>
              <a:t> – inflammatory conditions</a:t>
            </a:r>
          </a:p>
          <a:p>
            <a:pPr lvl="1">
              <a:buFontTx/>
              <a:buNone/>
            </a:pPr>
            <a:r>
              <a:rPr lang="en-US" b="1">
                <a:solidFill>
                  <a:srgbClr val="FFFFFF"/>
                </a:solidFill>
              </a:rPr>
              <a:t>      Rheumatoid arthritis, SLE</a:t>
            </a:r>
          </a:p>
          <a:p>
            <a:r>
              <a:rPr lang="en-US" b="1" u="sng">
                <a:solidFill>
                  <a:srgbClr val="FF00FF"/>
                </a:solidFill>
              </a:rPr>
              <a:t>MISCELLANEOUS</a:t>
            </a:r>
          </a:p>
          <a:p>
            <a:pPr lvl="1">
              <a:buFontTx/>
              <a:buNone/>
            </a:pPr>
            <a:r>
              <a:rPr lang="en-US" b="1">
                <a:solidFill>
                  <a:srgbClr val="FFFFFF"/>
                </a:solidFill>
              </a:rPr>
              <a:t>Amyloidosis, primary and secondary neoplasms, cysts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MORPHOLOGY IN NONSPECIFIC ACUTE SPLENITIS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Mild to moderate splenomegaly (200-400 grams)</a:t>
            </a:r>
          </a:p>
          <a:p>
            <a:pPr>
              <a:lnSpc>
                <a:spcPct val="90000"/>
              </a:lnSpc>
            </a:pPr>
            <a:r>
              <a:rPr lang="en-GB"/>
              <a:t>Acute congestion of red pulp, which may enlarge and encroach upon lymphoid follicles</a:t>
            </a:r>
          </a:p>
          <a:p>
            <a:pPr>
              <a:lnSpc>
                <a:spcPct val="90000"/>
              </a:lnSpc>
            </a:pPr>
            <a:r>
              <a:rPr lang="en-GB"/>
              <a:t>Infiltrate of neutrophils, eosinophils and plasma cells in white and red pulps</a:t>
            </a:r>
          </a:p>
          <a:p>
            <a:pPr>
              <a:lnSpc>
                <a:spcPct val="90000"/>
              </a:lnSpc>
            </a:pPr>
            <a:r>
              <a:rPr lang="en-GB"/>
              <a:t>Follicles may necrose</a:t>
            </a:r>
          </a:p>
          <a:p>
            <a:pPr>
              <a:lnSpc>
                <a:spcPct val="90000"/>
              </a:lnSpc>
            </a:pPr>
            <a:r>
              <a:rPr lang="en-GB"/>
              <a:t>Abscesses may form</a:t>
            </a:r>
          </a:p>
        </p:txBody>
      </p:sp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38200" y="533400"/>
            <a:ext cx="59436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lvl="2">
              <a:buFontTx/>
              <a:buChar char="•"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Pressure on stomach</a:t>
            </a:r>
          </a:p>
          <a:p>
            <a:pPr lvl="2">
              <a:buFontTx/>
              <a:buChar char="•"/>
            </a:pP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Dragging sensation</a:t>
            </a:r>
          </a:p>
          <a:p>
            <a:pPr lvl="2">
              <a:buFontTx/>
              <a:buChar char="•"/>
            </a:pPr>
            <a:r>
              <a:rPr lang="en-US" sz="2000" b="1" i="1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HYPERSPLENISM</a:t>
            </a:r>
          </a:p>
          <a:p>
            <a:pPr lvl="3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Splenomegaly</a:t>
            </a:r>
          </a:p>
          <a:p>
            <a:pPr lvl="3"/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Reduction in one or more of the  cellular elements i.e anaemia,   leukopenia, thrombocytopenia   or combination.                     Correction by splenectomy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thograph" pitchFamily="2" charset="0"/>
              </a:rPr>
              <a:t>S P L E N O M E G A L Y</a:t>
            </a:r>
            <a:br>
              <a:rPr lang="en-US" sz="36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thograph" pitchFamily="2" charset="0"/>
              </a:rPr>
            </a:br>
            <a:r>
              <a:rPr lang="en-US" sz="36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thograph" pitchFamily="2" charset="0"/>
              </a:rPr>
              <a:t>CLINICAL PRESENTATION</a:t>
            </a:r>
          </a:p>
        </p:txBody>
      </p:sp>
      <p:pic>
        <p:nvPicPr>
          <p:cNvPr id="23558" name="Picture 6" descr="photo mf spleen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066800" y="3733800"/>
            <a:ext cx="70866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>
                <a:solidFill>
                  <a:srgbClr val="FFFF00"/>
                </a:solidFill>
                <a:latin typeface="Lithograph" pitchFamily="2" charset="0"/>
              </a:rPr>
              <a:t>CONGESTIVE  SPLENOMEGALY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99FF33"/>
                </a:solidFill>
              </a:rPr>
              <a:t>CAUSES</a:t>
            </a:r>
          </a:p>
          <a:p>
            <a:r>
              <a:rPr lang="en-US"/>
              <a:t>Portal hypertension – cirrhosis of liver</a:t>
            </a:r>
          </a:p>
          <a:p>
            <a:r>
              <a:rPr lang="en-US"/>
              <a:t>Splenic vein hypertension</a:t>
            </a:r>
          </a:p>
          <a:p>
            <a:r>
              <a:rPr lang="en-US"/>
              <a:t>Spontaneous portal vein thrombosis</a:t>
            </a:r>
          </a:p>
          <a:p>
            <a:r>
              <a:rPr lang="en-US"/>
              <a:t>Pyelophlebitis</a:t>
            </a:r>
          </a:p>
          <a:p>
            <a:r>
              <a:rPr lang="en-US"/>
              <a:t>Systemic or central venous congestion (CCF)</a:t>
            </a:r>
          </a:p>
          <a:p>
            <a:r>
              <a:rPr lang="en-US"/>
              <a:t>Pressure on splenic vein – due to carcinoma stomach/pancreas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>
                <a:solidFill>
                  <a:srgbClr val="FFFF00"/>
                </a:solidFill>
                <a:latin typeface="Lithograph" pitchFamily="2" charset="0"/>
              </a:rPr>
              <a:t>CONGESTIVE  SPLENOMEGALY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b="1" u="sng">
                <a:solidFill>
                  <a:schemeClr val="accent1"/>
                </a:solidFill>
              </a:rPr>
              <a:t>MORPHOLOGY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tx2"/>
                </a:solidFill>
              </a:rPr>
              <a:t>Weight</a:t>
            </a:r>
            <a:r>
              <a:rPr lang="en-US"/>
              <a:t> may reach 1000 gram to 5000 grams.</a:t>
            </a:r>
          </a:p>
          <a:p>
            <a:pPr lvl="1">
              <a:buFontTx/>
              <a:buNone/>
            </a:pPr>
            <a:r>
              <a:rPr lang="en-US"/>
              <a:t>Capsule thickened</a:t>
            </a:r>
          </a:p>
          <a:p>
            <a:pPr lvl="1">
              <a:buFontTx/>
              <a:buNone/>
            </a:pPr>
            <a:r>
              <a:rPr lang="en-US"/>
              <a:t>Congestion, fibrosis, collagen deposition</a:t>
            </a:r>
          </a:p>
          <a:p>
            <a:pPr lvl="1">
              <a:buFontTx/>
              <a:buNone/>
            </a:pPr>
            <a:r>
              <a:rPr lang="en-US"/>
              <a:t>Excessive destruction by macrophages (hypersplenism)</a:t>
            </a:r>
          </a:p>
          <a:p>
            <a:pPr lvl="1">
              <a:buFontTx/>
              <a:buNone/>
            </a:pPr>
            <a:r>
              <a:rPr lang="en-US"/>
              <a:t>Foci of recent or old haemorrhages</a:t>
            </a:r>
          </a:p>
          <a:p>
            <a:pPr lvl="1">
              <a:buFontTx/>
              <a:buNone/>
            </a:pPr>
            <a:r>
              <a:rPr lang="en-US"/>
              <a:t>Organization of focal haemorrhages </a:t>
            </a:r>
          </a:p>
          <a:p>
            <a:pPr lvl="1">
              <a:buFontTx/>
              <a:buNone/>
            </a:pPr>
            <a:r>
              <a:rPr lang="en-US">
                <a:solidFill>
                  <a:srgbClr val="99FF33"/>
                </a:solidFill>
              </a:rPr>
              <a:t>Gandy – Gamna nodules</a:t>
            </a:r>
            <a:r>
              <a:rPr lang="en-US"/>
              <a:t> (foci of fibrosis containing iron and calcium salts deposits on C.T/elastic fibers)</a:t>
            </a:r>
          </a:p>
        </p:txBody>
      </p:sp>
      <p:pic>
        <p:nvPicPr>
          <p:cNvPr id="8197" name="Picture 5" descr="ANd9GcRb_V16O-eP59tNRTEDgOw3Q120_cigzXlLamvFDMPlZL5qGyCx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886200"/>
            <a:ext cx="22098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u="sng">
                <a:solidFill>
                  <a:srgbClr val="FFFF00"/>
                </a:solidFill>
                <a:latin typeface="Lithograph" pitchFamily="2" charset="0"/>
              </a:rPr>
              <a:t>SPLENIC    INFARCTS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Due to occlusion of major splenic artery or its branch </a:t>
            </a:r>
          </a:p>
          <a:p>
            <a:endParaRPr lang="en-US" sz="2800" b="1"/>
          </a:p>
          <a:p>
            <a:r>
              <a:rPr lang="en-US" sz="2800" b="1"/>
              <a:t>Systemic emboli –                                    small or large infarcts</a:t>
            </a:r>
          </a:p>
          <a:p>
            <a:endParaRPr lang="en-US" sz="2800" b="1">
              <a:solidFill>
                <a:schemeClr val="tx2"/>
              </a:solidFill>
            </a:endParaRPr>
          </a:p>
          <a:p>
            <a:r>
              <a:rPr lang="en-US" sz="2800" b="1">
                <a:solidFill>
                  <a:schemeClr val="tx2"/>
                </a:solidFill>
              </a:rPr>
              <a:t>Bland or septic</a:t>
            </a:r>
            <a:r>
              <a:rPr lang="en-US" sz="2800" b="1"/>
              <a:t> infarcts</a:t>
            </a:r>
          </a:p>
          <a:p>
            <a:endParaRPr lang="en-US" sz="2800" b="1"/>
          </a:p>
          <a:p>
            <a:r>
              <a:rPr lang="en-US" sz="2800" b="1"/>
              <a:t>Pale and wedge - shaped</a:t>
            </a:r>
          </a:p>
        </p:txBody>
      </p:sp>
      <p:pic>
        <p:nvPicPr>
          <p:cNvPr id="9220" name="Picture 4" descr="spleen infar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514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u="sng">
                <a:solidFill>
                  <a:srgbClr val="FFFF00"/>
                </a:solidFill>
                <a:latin typeface="Lithograph" pitchFamily="2" charset="0"/>
              </a:rPr>
              <a:t>MISCELLANEOUS  CONDITIONS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Congenital anomalies</a:t>
            </a:r>
          </a:p>
          <a:p>
            <a:pPr lvl="1">
              <a:buFontTx/>
              <a:buNone/>
            </a:pPr>
            <a:r>
              <a:rPr lang="en-US" b="1"/>
              <a:t>Complete absence, hypoplasia, accessory</a:t>
            </a:r>
          </a:p>
          <a:p>
            <a:pPr lvl="1">
              <a:buFontTx/>
              <a:buNone/>
            </a:pPr>
            <a:r>
              <a:rPr lang="en-US" b="1"/>
              <a:t>spleens </a:t>
            </a:r>
            <a:r>
              <a:rPr lang="en-US" b="1">
                <a:solidFill>
                  <a:schemeClr val="accent1"/>
                </a:solidFill>
              </a:rPr>
              <a:t>(spleniculi);</a:t>
            </a:r>
            <a:r>
              <a:rPr lang="en-US" b="1"/>
              <a:t> </a:t>
            </a:r>
          </a:p>
          <a:p>
            <a:pPr lvl="1">
              <a:buFontTx/>
              <a:buNone/>
            </a:pPr>
            <a:r>
              <a:rPr lang="en-US" b="1"/>
              <a:t>   omentum, 	mesenteries, gastrosplenic ligament or tail of pancreas</a:t>
            </a:r>
          </a:p>
          <a:p>
            <a:r>
              <a:rPr lang="en-US" b="1">
                <a:solidFill>
                  <a:srgbClr val="99FF33"/>
                </a:solidFill>
              </a:rPr>
              <a:t>Rupture</a:t>
            </a:r>
          </a:p>
          <a:p>
            <a:pPr lvl="1">
              <a:buFontTx/>
              <a:buNone/>
            </a:pPr>
            <a:r>
              <a:rPr lang="en-US" b="1"/>
              <a:t>Traumatic </a:t>
            </a:r>
          </a:p>
          <a:p>
            <a:pPr lvl="1">
              <a:buFontTx/>
              <a:buNone/>
            </a:pPr>
            <a:r>
              <a:rPr lang="en-US" b="1"/>
              <a:t>Non-traumatic</a:t>
            </a:r>
          </a:p>
          <a:p>
            <a:pPr lvl="1">
              <a:buFontTx/>
              <a:buNone/>
            </a:pPr>
            <a:r>
              <a:rPr lang="en-US" b="1"/>
              <a:t>  (Malaria, Inf. mononucleosis, Typhoid,</a:t>
            </a:r>
          </a:p>
          <a:p>
            <a:pPr lvl="1">
              <a:buFontTx/>
              <a:buNone/>
            </a:pPr>
            <a:r>
              <a:rPr lang="en-US" b="1"/>
              <a:t>    Leukemia)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NEOPLASM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Primary neoplasms are exceedingly rare, benign tumours like haemangiomas, lymphangiomas, fibromas, chondromas etc</a:t>
            </a:r>
          </a:p>
          <a:p>
            <a:r>
              <a:rPr lang="en-GB"/>
              <a:t>Secondary involvement by lymphoid and myeloid tumours is common</a:t>
            </a:r>
          </a:p>
        </p:txBody>
      </p:sp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40" name="Picture 4" descr="slide-1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  <a:latin typeface="Lithograph" pitchFamily="2" charset="0"/>
              </a:rPr>
              <a:t>THYMUS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3700" b="1">
                <a:solidFill>
                  <a:srgbClr val="99FF33"/>
                </a:solidFill>
              </a:rPr>
              <a:t>Plays key role in cell mediated immunity</a:t>
            </a:r>
          </a:p>
          <a:p>
            <a:r>
              <a:rPr lang="en-US" sz="3700" b="1">
                <a:solidFill>
                  <a:srgbClr val="99FF33"/>
                </a:solidFill>
              </a:rPr>
              <a:t>Derived from</a:t>
            </a:r>
            <a:r>
              <a:rPr lang="en-US" sz="3700" b="1"/>
              <a:t> 3</a:t>
            </a:r>
            <a:r>
              <a:rPr lang="en-US" sz="3700" b="1" baseline="30000"/>
              <a:t>rd</a:t>
            </a:r>
            <a:r>
              <a:rPr lang="en-US" sz="3700" b="1"/>
              <a:t> &amp; 4</a:t>
            </a:r>
            <a:r>
              <a:rPr lang="en-US" sz="3700" b="1" baseline="30000"/>
              <a:t>th</a:t>
            </a:r>
            <a:r>
              <a:rPr lang="en-US" sz="3700" b="1"/>
              <a:t> pharyngeal pouch.</a:t>
            </a:r>
          </a:p>
          <a:p>
            <a:r>
              <a:rPr lang="en-US" sz="3700" b="1"/>
              <a:t>At birth wt. 10 to 35 gm</a:t>
            </a:r>
          </a:p>
          <a:p>
            <a:r>
              <a:rPr lang="en-US" sz="3700" b="1"/>
              <a:t>At puberty wt. 20 to 50 gm</a:t>
            </a:r>
          </a:p>
          <a:p>
            <a:r>
              <a:rPr lang="en-US" sz="3700" b="1"/>
              <a:t>Elderly 5 to 15 gm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  <a:latin typeface="Lithograph" pitchFamily="2" charset="0"/>
              </a:rPr>
              <a:t>SPLEEN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4038600" cy="4495800"/>
          </a:xfrm>
        </p:spPr>
        <p:txBody>
          <a:bodyPr/>
          <a:lstStyle/>
          <a:p>
            <a:pPr marL="609600" indent="-609600"/>
            <a:r>
              <a:rPr lang="en-US" sz="2800" b="1">
                <a:solidFill>
                  <a:srgbClr val="FF00FF"/>
                </a:solidFill>
              </a:rPr>
              <a:t>Normal measurements</a:t>
            </a:r>
          </a:p>
          <a:p>
            <a:pPr marL="609600" indent="-609600"/>
            <a:endParaRPr lang="en-US" sz="2800" b="1">
              <a:solidFill>
                <a:srgbClr val="FF00FF"/>
              </a:solidFill>
            </a:endParaRPr>
          </a:p>
          <a:p>
            <a:pPr marL="609600" indent="-609600"/>
            <a:r>
              <a:rPr lang="en-US" sz="2800" b="1">
                <a:solidFill>
                  <a:srgbClr val="FF00FF"/>
                </a:solidFill>
              </a:rPr>
              <a:t>Structure</a:t>
            </a:r>
          </a:p>
          <a:p>
            <a:pPr marL="609600" indent="-609600"/>
            <a:endParaRPr lang="en-US" sz="2800" b="1">
              <a:solidFill>
                <a:srgbClr val="FF00FF"/>
              </a:solidFill>
            </a:endParaRPr>
          </a:p>
          <a:p>
            <a:pPr marL="609600" indent="-609600"/>
            <a:r>
              <a:rPr lang="en-US" sz="2800" b="1">
                <a:solidFill>
                  <a:srgbClr val="FF00FF"/>
                </a:solidFill>
              </a:rPr>
              <a:t>Circulation</a:t>
            </a:r>
          </a:p>
          <a:p>
            <a:pPr marL="609600" indent="-609600"/>
            <a:endParaRPr lang="en-US" sz="2800" b="1">
              <a:solidFill>
                <a:srgbClr val="FF00FF"/>
              </a:solidFill>
            </a:endParaRPr>
          </a:p>
          <a:p>
            <a:pPr marL="609600" indent="-609600"/>
            <a:r>
              <a:rPr lang="en-US" sz="2800" b="1">
                <a:solidFill>
                  <a:srgbClr val="FF00FF"/>
                </a:solidFill>
              </a:rPr>
              <a:t>Functions</a:t>
            </a:r>
          </a:p>
          <a:p>
            <a:pPr marL="990600" lvl="1" indent="-533400">
              <a:buFontTx/>
              <a:buNone/>
            </a:pPr>
            <a:r>
              <a:rPr lang="en-US" sz="2400">
                <a:solidFill>
                  <a:srgbClr val="FFFFFF"/>
                </a:solidFill>
              </a:rPr>
              <a:t>	</a:t>
            </a:r>
          </a:p>
          <a:p>
            <a:pPr marL="990600" lvl="1" indent="-533400">
              <a:buFontTx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THYMUS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388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b="1"/>
              <a:t>Well encapsulated, </a:t>
            </a:r>
            <a:r>
              <a:rPr lang="en-US" sz="1900" b="1">
                <a:solidFill>
                  <a:srgbClr val="99FF33"/>
                </a:solidFill>
              </a:rPr>
              <a:t>two fused lobes</a:t>
            </a:r>
          </a:p>
          <a:p>
            <a:pPr>
              <a:lnSpc>
                <a:spcPct val="80000"/>
              </a:lnSpc>
            </a:pPr>
            <a:endParaRPr lang="en-US" sz="1900" b="1"/>
          </a:p>
          <a:p>
            <a:pPr>
              <a:lnSpc>
                <a:spcPct val="80000"/>
              </a:lnSpc>
            </a:pPr>
            <a:r>
              <a:rPr lang="en-US" sz="1900" b="1"/>
              <a:t>Many lobules: cortex &amp; medulla of each lobule</a:t>
            </a:r>
          </a:p>
          <a:p>
            <a:pPr>
              <a:lnSpc>
                <a:spcPct val="80000"/>
              </a:lnSpc>
            </a:pPr>
            <a:endParaRPr lang="en-US" sz="1900" b="1"/>
          </a:p>
          <a:p>
            <a:pPr>
              <a:lnSpc>
                <a:spcPct val="80000"/>
              </a:lnSpc>
            </a:pPr>
            <a:r>
              <a:rPr lang="en-US" sz="1900" b="1"/>
              <a:t>T- lymphocytes and thymic epithelial cells.</a:t>
            </a:r>
          </a:p>
          <a:p>
            <a:pPr>
              <a:lnSpc>
                <a:spcPct val="80000"/>
              </a:lnSpc>
            </a:pPr>
            <a:endParaRPr lang="en-US" sz="1900" b="1"/>
          </a:p>
          <a:p>
            <a:pPr>
              <a:lnSpc>
                <a:spcPct val="80000"/>
              </a:lnSpc>
            </a:pPr>
            <a:r>
              <a:rPr lang="en-US" sz="1900" b="1"/>
              <a:t>Hassall corpuscles</a:t>
            </a:r>
          </a:p>
          <a:p>
            <a:pPr>
              <a:lnSpc>
                <a:spcPct val="80000"/>
              </a:lnSpc>
            </a:pPr>
            <a:endParaRPr lang="en-US" sz="1900" b="1"/>
          </a:p>
          <a:p>
            <a:pPr>
              <a:lnSpc>
                <a:spcPct val="80000"/>
              </a:lnSpc>
            </a:pPr>
            <a:r>
              <a:rPr lang="en-US" sz="1900" b="1"/>
              <a:t>Other cells: macrophages, dendritic cells, neutrophils, eosinophils, B lymphocytes, scattered myoid (muscle – like) cells.</a:t>
            </a:r>
          </a:p>
          <a:p>
            <a:pPr>
              <a:lnSpc>
                <a:spcPct val="80000"/>
              </a:lnSpc>
            </a:pPr>
            <a:endParaRPr lang="en-US" sz="1900" b="1">
              <a:solidFill>
                <a:srgbClr val="99FF33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900" b="1">
                <a:solidFill>
                  <a:srgbClr val="99FF33"/>
                </a:solidFill>
              </a:rPr>
              <a:t>Role in cell - mediated immunity</a:t>
            </a:r>
          </a:p>
          <a:p>
            <a:pPr>
              <a:lnSpc>
                <a:spcPct val="80000"/>
              </a:lnSpc>
            </a:pPr>
            <a:endParaRPr lang="en-US" sz="1600"/>
          </a:p>
        </p:txBody>
      </p:sp>
      <p:pic>
        <p:nvPicPr>
          <p:cNvPr id="26628" name="Picture 4" descr="thymus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0450" y="1524000"/>
            <a:ext cx="3003550" cy="2103438"/>
          </a:xfrm>
          <a:prstGeom prst="rect">
            <a:avLst/>
          </a:prstGeom>
          <a:noFill/>
        </p:spPr>
      </p:pic>
      <p:pic>
        <p:nvPicPr>
          <p:cNvPr id="26629" name="Picture 5" descr="tymus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0450" y="4038600"/>
            <a:ext cx="3003550" cy="220821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5" name="Picture 5" descr="slide-6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HASSAL CARPUSCLE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3" name="Picture 5" descr="ANd9GcTneZKcMGZifuPLDs5wP3D6RhXJxU6ydpX4mocZ7JJfP_4pwmpg8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>
                <a:solidFill>
                  <a:srgbClr val="FFFF00"/>
                </a:solidFill>
                <a:latin typeface="Lithograph" pitchFamily="2" charset="0"/>
              </a:rPr>
              <a:t>THYMUS – DEVELOPMENTAL DISORDERS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FF"/>
                </a:solidFill>
              </a:rPr>
              <a:t>THYMIC HYPOPLASIA OR APLASIA</a:t>
            </a:r>
          </a:p>
          <a:p>
            <a:pPr lvl="1">
              <a:buFontTx/>
              <a:buNone/>
            </a:pPr>
            <a:r>
              <a:rPr lang="en-US" b="1"/>
              <a:t>Seen in </a:t>
            </a:r>
            <a:r>
              <a:rPr lang="en-US" b="1">
                <a:solidFill>
                  <a:srgbClr val="99FF33"/>
                </a:solidFill>
              </a:rPr>
              <a:t>DiGeorge syndrome</a:t>
            </a:r>
            <a:r>
              <a:rPr lang="en-US" b="1"/>
              <a:t> </a:t>
            </a:r>
          </a:p>
          <a:p>
            <a:pPr lvl="1">
              <a:buFontTx/>
              <a:buNone/>
            </a:pPr>
            <a:r>
              <a:rPr lang="en-US" b="1"/>
              <a:t>Accompanied by hypoparathyroidism </a:t>
            </a:r>
          </a:p>
          <a:p>
            <a:pPr lvl="1">
              <a:buFontTx/>
              <a:buNone/>
            </a:pPr>
            <a:r>
              <a:rPr lang="en-US" b="1"/>
              <a:t>Absence or lack of cell - mediated immunity</a:t>
            </a:r>
          </a:p>
          <a:p>
            <a:pPr lvl="1">
              <a:buFontTx/>
              <a:buNone/>
            </a:pPr>
            <a:r>
              <a:rPr lang="en-US" b="1"/>
              <a:t>Also accompanied by heart or blood vessels defects.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>
                <a:solidFill>
                  <a:srgbClr val="99FF33"/>
                </a:solidFill>
              </a:rPr>
              <a:t>THYMUS - DEVELOPMENTAL DISORDERS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THYMIC CYSTS</a:t>
            </a:r>
          </a:p>
        </p:txBody>
      </p:sp>
      <p:pic>
        <p:nvPicPr>
          <p:cNvPr id="25604" name="Picture 4" descr="thmus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743200"/>
            <a:ext cx="4038600" cy="2590800"/>
          </a:xfrm>
          <a:prstGeom prst="rect">
            <a:avLst/>
          </a:prstGeom>
          <a:noFill/>
        </p:spPr>
      </p:pic>
      <p:pic>
        <p:nvPicPr>
          <p:cNvPr id="25605" name="Picture 5" descr="thymus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4114800" cy="266541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>
                <a:solidFill>
                  <a:srgbClr val="FFFF00"/>
                </a:solidFill>
                <a:latin typeface="Lithograph" pitchFamily="2" charset="0"/>
              </a:rPr>
              <a:t>THYMIC HYPERPLASIA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sz="2800" b="1"/>
              <a:t>Appearance of </a:t>
            </a:r>
            <a:r>
              <a:rPr lang="en-US" sz="2800" b="1">
                <a:solidFill>
                  <a:srgbClr val="0000FF"/>
                </a:solidFill>
              </a:rPr>
              <a:t>lymphoid follicles</a:t>
            </a:r>
            <a:r>
              <a:rPr lang="en-US" sz="2800" b="1"/>
              <a:t> within thymus</a:t>
            </a:r>
          </a:p>
          <a:p>
            <a:endParaRPr lang="en-US" sz="2800" b="1">
              <a:solidFill>
                <a:srgbClr val="99FF33"/>
              </a:solidFill>
            </a:endParaRPr>
          </a:p>
          <a:p>
            <a:endParaRPr lang="en-US" sz="2800" b="1">
              <a:solidFill>
                <a:srgbClr val="99FF33"/>
              </a:solidFill>
            </a:endParaRPr>
          </a:p>
          <a:p>
            <a:endParaRPr lang="en-US" sz="2800" b="1">
              <a:solidFill>
                <a:srgbClr val="99FF33"/>
              </a:solidFill>
            </a:endParaRPr>
          </a:p>
          <a:p>
            <a:endParaRPr lang="en-US" sz="2800" b="1">
              <a:solidFill>
                <a:srgbClr val="99FF33"/>
              </a:solidFill>
            </a:endParaRPr>
          </a:p>
          <a:p>
            <a:r>
              <a:rPr lang="en-US" sz="2800" b="1">
                <a:solidFill>
                  <a:srgbClr val="99FF33"/>
                </a:solidFill>
              </a:rPr>
              <a:t>Follicular hyperplasia</a:t>
            </a:r>
            <a:r>
              <a:rPr lang="en-US" sz="2800" b="1"/>
              <a:t> associated with chronic inflammation &amp;  immunologic states e.g Myasthenia Gravis (65-75%), Graves disease, SLE, Scleroderma and Rheumatoid arthritis</a:t>
            </a:r>
          </a:p>
        </p:txBody>
      </p:sp>
      <p:pic>
        <p:nvPicPr>
          <p:cNvPr id="13316" name="Picture 4" descr="thymuis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43434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r>
              <a:rPr lang="en-US" sz="4000" u="sng">
                <a:solidFill>
                  <a:srgbClr val="FFFF00"/>
                </a:solidFill>
                <a:latin typeface="Lithograph" pitchFamily="2" charset="0"/>
              </a:rPr>
              <a:t>THYMOMAS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86413"/>
          </a:xfrm>
        </p:spPr>
        <p:txBody>
          <a:bodyPr/>
          <a:lstStyle/>
          <a:p>
            <a:r>
              <a:rPr lang="en-US" sz="2400" b="1">
                <a:solidFill>
                  <a:srgbClr val="FF00FF"/>
                </a:solidFill>
              </a:rPr>
              <a:t>DEFINITION</a:t>
            </a:r>
          </a:p>
          <a:p>
            <a:pPr lvl="1">
              <a:buFontTx/>
              <a:buNone/>
            </a:pPr>
            <a:r>
              <a:rPr lang="en-US" sz="2400" b="1"/>
              <a:t>“Tumours of thymic epithelial cells.”</a:t>
            </a:r>
          </a:p>
          <a:p>
            <a:r>
              <a:rPr lang="en-US" sz="2400" b="1">
                <a:solidFill>
                  <a:srgbClr val="FF00FF"/>
                </a:solidFill>
              </a:rPr>
              <a:t>CATEGORIES</a:t>
            </a:r>
          </a:p>
          <a:p>
            <a:pPr lvl="1">
              <a:buFontTx/>
              <a:buNone/>
            </a:pPr>
            <a:r>
              <a:rPr lang="en-US" sz="2400" b="1">
                <a:solidFill>
                  <a:srgbClr val="99FF33"/>
                </a:solidFill>
              </a:rPr>
              <a:t>Benign :</a:t>
            </a:r>
            <a:r>
              <a:rPr lang="en-US" sz="2400" b="1"/>
              <a:t> cytologically &amp; biologically</a:t>
            </a:r>
          </a:p>
          <a:p>
            <a:pPr lvl="1">
              <a:buFontTx/>
              <a:buNone/>
            </a:pPr>
            <a:r>
              <a:rPr lang="en-US" sz="2400" b="1">
                <a:solidFill>
                  <a:srgbClr val="99FF33"/>
                </a:solidFill>
              </a:rPr>
              <a:t>Malignant:</a:t>
            </a:r>
          </a:p>
          <a:p>
            <a:pPr lvl="2"/>
            <a:r>
              <a:rPr lang="en-US" sz="2000" b="1"/>
              <a:t>Type I  :	 invasive thymoma</a:t>
            </a:r>
          </a:p>
          <a:p>
            <a:pPr lvl="2"/>
            <a:r>
              <a:rPr lang="en-US" sz="2000" b="1"/>
              <a:t>Type II :	 thymic carcinoma</a:t>
            </a:r>
          </a:p>
          <a:p>
            <a:r>
              <a:rPr lang="en-US" sz="2400" b="1">
                <a:solidFill>
                  <a:srgbClr val="FF00FF"/>
                </a:solidFill>
              </a:rPr>
              <a:t>AGE, SEX, LOCATION</a:t>
            </a:r>
          </a:p>
          <a:p>
            <a:pPr lvl="1">
              <a:buFontTx/>
              <a:buNone/>
            </a:pPr>
            <a:r>
              <a:rPr lang="en-US" sz="2400" b="1"/>
              <a:t>Adults, equal sex distribution</a:t>
            </a:r>
          </a:p>
          <a:p>
            <a:pPr lvl="1">
              <a:buFontTx/>
              <a:buNone/>
            </a:pPr>
            <a:r>
              <a:rPr lang="en-US" sz="2400" b="1"/>
              <a:t>Common location anterosuperior mediastinum</a:t>
            </a:r>
          </a:p>
          <a:p>
            <a:pPr lvl="1">
              <a:buFontTx/>
              <a:buNone/>
            </a:pPr>
            <a:r>
              <a:rPr lang="en-US" sz="2400" b="1"/>
              <a:t>    rarely involve neck, thyroid, pulmonary hilus or elsewhere.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THYMOMA - GROSS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Lobulated, firm, gray white encapsulated masses</a:t>
            </a:r>
          </a:p>
          <a:p>
            <a:r>
              <a:rPr lang="en-GB"/>
              <a:t>Size upto 15-20 cm</a:t>
            </a:r>
          </a:p>
          <a:p>
            <a:r>
              <a:rPr lang="en-GB"/>
              <a:t>Mostly solid but at times cyst formation due to necrosis</a:t>
            </a:r>
          </a:p>
          <a:p>
            <a:r>
              <a:rPr lang="en-GB"/>
              <a:t>Calcification common</a:t>
            </a:r>
          </a:p>
          <a:p>
            <a:r>
              <a:rPr lang="en-GB"/>
              <a:t>Infiltrative tumours penetrate the capsule and reaches perithymic tissue</a:t>
            </a:r>
          </a:p>
          <a:p>
            <a:endParaRPr lang="en-GB"/>
          </a:p>
        </p:txBody>
      </p:sp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THYMOMA - GROSS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21" name="Picture 5" descr="ANd9GcQ4eEguBL-jhdBzMCBvOqMgp69QbQG33QH6UI-wckEQhZmdVrj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315200" cy="412591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  <a:latin typeface="Lithograph" pitchFamily="2" charset="0"/>
              </a:rPr>
              <a:t>MORPHOLOGY - THYMOMAS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62200"/>
            <a:ext cx="4572000" cy="4495800"/>
          </a:xfrm>
        </p:spPr>
        <p:txBody>
          <a:bodyPr/>
          <a:lstStyle/>
          <a:p>
            <a:r>
              <a:rPr lang="en-US" sz="2800" b="1" u="sng">
                <a:solidFill>
                  <a:srgbClr val="FFFF00"/>
                </a:solidFill>
              </a:rPr>
              <a:t>BENIGN THYMOMAS</a:t>
            </a:r>
          </a:p>
          <a:p>
            <a:pPr lvl="1">
              <a:buFontTx/>
              <a:buNone/>
            </a:pPr>
            <a:r>
              <a:rPr lang="en-US" sz="2400" b="1" u="sng">
                <a:solidFill>
                  <a:srgbClr val="FFFF00"/>
                </a:solidFill>
              </a:rPr>
              <a:t>Medullary type</a:t>
            </a:r>
          </a:p>
          <a:p>
            <a:pPr lvl="1">
              <a:buFontTx/>
              <a:buNone/>
            </a:pPr>
            <a:r>
              <a:rPr lang="en-US" sz="2400" b="1"/>
              <a:t>Spindle cells  with sparse thymocytes</a:t>
            </a:r>
          </a:p>
          <a:p>
            <a:pPr lvl="1">
              <a:buFontTx/>
              <a:buNone/>
            </a:pPr>
            <a:r>
              <a:rPr lang="en-US" sz="2400" b="1"/>
              <a:t>Mixed type</a:t>
            </a:r>
          </a:p>
          <a:p>
            <a:pPr lvl="1">
              <a:buFontTx/>
              <a:buNone/>
            </a:pPr>
            <a:r>
              <a:rPr lang="en-US" sz="2400" b="1"/>
              <a:t>	Mixed polygonal cortical epithelial cells and dense infiltrate of thymocytes.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751013"/>
            <a:ext cx="4419600" cy="4878387"/>
          </a:xfrm>
          <a:noFill/>
          <a:ln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44196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 descr="Mediastinum_Thymoma_TypeB2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4419600" cy="26606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4" name="Picture 4" descr="scan0014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0587"/>
          </a:xfrm>
        </p:spPr>
        <p:txBody>
          <a:bodyPr/>
          <a:lstStyle/>
          <a:p>
            <a:r>
              <a:rPr lang="en-US" sz="4000" u="sng">
                <a:solidFill>
                  <a:srgbClr val="FFFF00"/>
                </a:solidFill>
                <a:latin typeface="Lithograph" pitchFamily="2" charset="0"/>
              </a:rPr>
              <a:t>MORPHOLOGY – THYMOMAS</a:t>
            </a:r>
            <a:endParaRPr lang="en-US" sz="2800" u="sng">
              <a:solidFill>
                <a:srgbClr val="FFFF00"/>
              </a:solidFill>
              <a:latin typeface="Lithograph" pitchFamily="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76962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u="sng">
                <a:solidFill>
                  <a:schemeClr val="tx2"/>
                </a:solidFill>
              </a:rPr>
              <a:t>MALIGNANT THYMOMA</a:t>
            </a:r>
            <a:r>
              <a:rPr lang="en-US" sz="2400" b="1" u="sng">
                <a:solidFill>
                  <a:srgbClr val="FF00FF"/>
                </a:solidFill>
              </a:rPr>
              <a:t> - </a:t>
            </a:r>
            <a:r>
              <a:rPr lang="en-US" sz="2400" b="1" u="sng">
                <a:solidFill>
                  <a:srgbClr val="99FF33"/>
                </a:solidFill>
              </a:rPr>
              <a:t>TYPE - I</a:t>
            </a:r>
          </a:p>
          <a:p>
            <a:pPr>
              <a:buFont typeface="Wingdings" pitchFamily="2" charset="2"/>
              <a:buNone/>
            </a:pPr>
            <a:endParaRPr lang="en-US" sz="2400" b="1" u="sng">
              <a:solidFill>
                <a:srgbClr val="99FF33"/>
              </a:solidFill>
            </a:endParaRPr>
          </a:p>
          <a:p>
            <a:r>
              <a:rPr lang="en-US" sz="1800" b="1"/>
              <a:t>20 – 25% of all thymomas</a:t>
            </a:r>
          </a:p>
          <a:p>
            <a:endParaRPr lang="en-US" sz="1800" b="1"/>
          </a:p>
          <a:p>
            <a:r>
              <a:rPr lang="en-US" sz="1800" b="1">
                <a:solidFill>
                  <a:schemeClr val="accent1"/>
                </a:solidFill>
              </a:rPr>
              <a:t>Cytologically benign tumour</a:t>
            </a:r>
          </a:p>
          <a:p>
            <a:endParaRPr lang="en-US" sz="1800" b="1"/>
          </a:p>
          <a:p>
            <a:r>
              <a:rPr lang="en-US" sz="1800" b="1">
                <a:solidFill>
                  <a:srgbClr val="99FF33"/>
                </a:solidFill>
              </a:rPr>
              <a:t>Biologically aggressive, </a:t>
            </a:r>
          </a:p>
          <a:p>
            <a:endParaRPr lang="en-US" sz="1800" b="1">
              <a:solidFill>
                <a:srgbClr val="99FF33"/>
              </a:solidFill>
            </a:endParaRPr>
          </a:p>
          <a:p>
            <a:r>
              <a:rPr lang="en-US" sz="1800" b="1"/>
              <a:t>Capable of metastasis</a:t>
            </a:r>
          </a:p>
          <a:p>
            <a:endParaRPr lang="en-US" sz="1800" b="1"/>
          </a:p>
          <a:p>
            <a:r>
              <a:rPr lang="en-US" sz="1800" b="1"/>
              <a:t>Penetration of capsule and local invasion</a:t>
            </a:r>
          </a:p>
          <a:p>
            <a:endParaRPr lang="en-US" sz="1800" b="1"/>
          </a:p>
          <a:p>
            <a:r>
              <a:rPr lang="en-US" sz="1800" b="1"/>
              <a:t>Composed of </a:t>
            </a:r>
            <a:r>
              <a:rPr lang="en-US" sz="1800" b="1">
                <a:solidFill>
                  <a:srgbClr val="99FF33"/>
                </a:solidFill>
              </a:rPr>
              <a:t>epithelial cells &amp; thymocytes</a:t>
            </a:r>
          </a:p>
          <a:p>
            <a:pPr>
              <a:buFont typeface="Wingdings" pitchFamily="2" charset="2"/>
              <a:buNone/>
            </a:pPr>
            <a:endParaRPr lang="en-US" sz="1800" b="1"/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752600"/>
            <a:ext cx="3733800" cy="4495800"/>
          </a:xfrm>
          <a:noFill/>
          <a:ln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>
                <a:solidFill>
                  <a:srgbClr val="FFFF00"/>
                </a:solidFill>
                <a:latin typeface="Lithograph" pitchFamily="2" charset="0"/>
              </a:rPr>
              <a:t>MORPHOLOGY – THYMOMAS</a:t>
            </a:r>
            <a:r>
              <a:rPr lang="en-US" sz="4000" u="sng">
                <a:solidFill>
                  <a:srgbClr val="FFFF00"/>
                </a:solidFill>
              </a:rPr>
              <a:t> </a:t>
            </a:r>
            <a:r>
              <a:rPr lang="en-US" sz="3200" u="sng">
                <a:solidFill>
                  <a:srgbClr val="FFFF00"/>
                </a:solidFill>
              </a:rPr>
              <a:t>(Contd)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0073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b="1" u="sng"/>
          </a:p>
          <a:p>
            <a:pPr>
              <a:buFont typeface="Wingdings" pitchFamily="2" charset="2"/>
              <a:buNone/>
            </a:pPr>
            <a:r>
              <a:rPr lang="en-US" b="1" u="sng">
                <a:solidFill>
                  <a:srgbClr val="FF00FF"/>
                </a:solidFill>
              </a:rPr>
              <a:t>MALIGNANT THYMOMA </a:t>
            </a:r>
            <a:r>
              <a:rPr lang="en-US" b="1" u="sng">
                <a:solidFill>
                  <a:srgbClr val="99FF33"/>
                </a:solidFill>
              </a:rPr>
              <a:t>TYPE -II</a:t>
            </a:r>
          </a:p>
          <a:p>
            <a:pPr lvl="1">
              <a:buFontTx/>
              <a:buChar char="•"/>
            </a:pPr>
            <a:r>
              <a:rPr lang="en-US" b="1"/>
              <a:t>5% of thymomas designated as thymic carcinoma</a:t>
            </a:r>
          </a:p>
          <a:p>
            <a:pPr lvl="1">
              <a:buFontTx/>
              <a:buChar char="•"/>
            </a:pPr>
            <a:r>
              <a:rPr lang="en-US" b="1"/>
              <a:t>Cytologically malignant.</a:t>
            </a:r>
          </a:p>
          <a:p>
            <a:pPr lvl="1">
              <a:buFontTx/>
              <a:buChar char="•"/>
            </a:pPr>
            <a:r>
              <a:rPr lang="en-US" b="1"/>
              <a:t>Majority well or poorly differentiated squamous cells carcinoma</a:t>
            </a:r>
          </a:p>
          <a:p>
            <a:pPr lvl="1">
              <a:buFontTx/>
              <a:buChar char="•"/>
            </a:pPr>
            <a:r>
              <a:rPr lang="en-US" b="1"/>
              <a:t>Other pattern lymphoepithelioma </a:t>
            </a:r>
          </a:p>
        </p:txBody>
      </p:sp>
      <p:pic>
        <p:nvPicPr>
          <p:cNvPr id="17413" name="Picture 5" descr="ANd9GcQRMlFSonhmoOmT8rZkBX--Nx_x1gRNYAlXLP8xs2S_xxjLdx6O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0600"/>
            <a:ext cx="3276600" cy="2057400"/>
          </a:xfrm>
          <a:prstGeom prst="rect">
            <a:avLst/>
          </a:prstGeom>
          <a:noFill/>
        </p:spPr>
      </p:pic>
      <p:pic>
        <p:nvPicPr>
          <p:cNvPr id="17415" name="Picture 7" descr="ANd9GcR85FmC_9cuKSAbNDboxvumzLrMwFl5Shhx1mhyw5alRQuYhT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800600"/>
            <a:ext cx="34290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00"/>
                </a:solidFill>
                <a:latin typeface="Lithograph" pitchFamily="2" charset="0"/>
              </a:rPr>
              <a:t>CLINCIAL COURSE - THYMOMAS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5257800"/>
          </a:xfrm>
        </p:spPr>
        <p:txBody>
          <a:bodyPr/>
          <a:lstStyle/>
          <a:p>
            <a:r>
              <a:rPr lang="en-US" sz="2600" b="1">
                <a:solidFill>
                  <a:srgbClr val="FFFFFF"/>
                </a:solidFill>
              </a:rPr>
              <a:t>Discovered incidentally</a:t>
            </a:r>
          </a:p>
          <a:p>
            <a:r>
              <a:rPr lang="en-US" sz="2600" b="1">
                <a:solidFill>
                  <a:srgbClr val="FFFFFF"/>
                </a:solidFill>
              </a:rPr>
              <a:t>30-45% associated with myasthenia gravis</a:t>
            </a:r>
          </a:p>
          <a:p>
            <a:r>
              <a:rPr lang="en-US" sz="2600" b="1">
                <a:solidFill>
                  <a:srgbClr val="99FF33"/>
                </a:solidFill>
              </a:rPr>
              <a:t>Para-neoplastic syndromes</a:t>
            </a:r>
          </a:p>
          <a:p>
            <a:pPr lvl="1">
              <a:buFontTx/>
              <a:buNone/>
            </a:pPr>
            <a:r>
              <a:rPr lang="en-US" sz="2600" b="1">
                <a:solidFill>
                  <a:srgbClr val="FFFFFF"/>
                </a:solidFill>
              </a:rPr>
              <a:t>Pure red cell aplasia</a:t>
            </a:r>
          </a:p>
          <a:p>
            <a:pPr lvl="1">
              <a:buFontTx/>
              <a:buNone/>
            </a:pPr>
            <a:r>
              <a:rPr lang="en-US" sz="2600" b="1">
                <a:solidFill>
                  <a:srgbClr val="FFFFFF"/>
                </a:solidFill>
              </a:rPr>
              <a:t>Acquired hypogammaglobulinemia</a:t>
            </a:r>
          </a:p>
          <a:p>
            <a:pPr lvl="1">
              <a:buFontTx/>
              <a:buNone/>
            </a:pPr>
            <a:r>
              <a:rPr lang="en-US" sz="2600" b="1">
                <a:solidFill>
                  <a:srgbClr val="FFFFFF"/>
                </a:solidFill>
              </a:rPr>
              <a:t>Graves disease</a:t>
            </a:r>
          </a:p>
          <a:p>
            <a:pPr lvl="1">
              <a:buFontTx/>
              <a:buNone/>
            </a:pPr>
            <a:r>
              <a:rPr lang="en-US" sz="2600" b="1">
                <a:solidFill>
                  <a:srgbClr val="FFFFFF"/>
                </a:solidFill>
              </a:rPr>
              <a:t>Pernicious anaemia</a:t>
            </a:r>
          </a:p>
          <a:p>
            <a:pPr lvl="1">
              <a:buFontTx/>
              <a:buNone/>
            </a:pPr>
            <a:r>
              <a:rPr lang="en-US" sz="2600" b="1">
                <a:solidFill>
                  <a:srgbClr val="FFFFFF"/>
                </a:solidFill>
              </a:rPr>
              <a:t>Cushing syndrome</a:t>
            </a:r>
          </a:p>
          <a:p>
            <a:pPr lvl="1">
              <a:buFontTx/>
              <a:buNone/>
            </a:pPr>
            <a:r>
              <a:rPr lang="en-US" sz="2600" b="1">
                <a:solidFill>
                  <a:srgbClr val="FFFFFF"/>
                </a:solidFill>
              </a:rPr>
              <a:t>Dermatomyositis - polymyositis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9" name="Picture 5" descr="ANd9GcReOOtsrWNaeEPqD9nfwwYncpK6sZ-a9JNHUZeBLbC58oFN1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 OF SPLEEN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Normal weight 150 g</a:t>
            </a:r>
          </a:p>
          <a:p>
            <a:pPr>
              <a:lnSpc>
                <a:spcPct val="90000"/>
              </a:lnSpc>
            </a:pPr>
            <a:r>
              <a:rPr lang="en-GB" sz="2800"/>
              <a:t>Invested by a thin connective tissue capsule</a:t>
            </a:r>
          </a:p>
          <a:p>
            <a:pPr>
              <a:lnSpc>
                <a:spcPct val="90000"/>
              </a:lnSpc>
            </a:pPr>
            <a:r>
              <a:rPr lang="en-GB" sz="2800"/>
              <a:t>Cut surface show extensive red pulp dotted with white pulp</a:t>
            </a:r>
          </a:p>
          <a:p>
            <a:pPr>
              <a:lnSpc>
                <a:spcPct val="90000"/>
              </a:lnSpc>
            </a:pPr>
            <a:r>
              <a:rPr lang="en-GB" sz="2800"/>
              <a:t>White pulp is composed of a central artery surrounded by a rim of T-lymphocytes, which at places expands to form lymphoid nodules, capable of developing germinal centres.</a:t>
            </a:r>
          </a:p>
          <a:p>
            <a:pPr>
              <a:lnSpc>
                <a:spcPct val="90000"/>
              </a:lnSpc>
            </a:pPr>
            <a:r>
              <a:rPr lang="en-GB" sz="2800"/>
              <a:t>Red pulp is traversed by thin walled vascular sinusoids, separated by cords “Cords of Billroth”</a:t>
            </a:r>
          </a:p>
        </p:txBody>
      </p:sp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 continue……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sinusoids are lined by discontinuous endothelium</a:t>
            </a:r>
          </a:p>
          <a:p>
            <a:r>
              <a:rPr lang="en-GB"/>
              <a:t>The cords contain macrophages forming a labyrinth acting as filter</a:t>
            </a:r>
          </a:p>
          <a:p>
            <a:r>
              <a:rPr lang="en-GB"/>
              <a:t>Circulation</a:t>
            </a:r>
          </a:p>
          <a:p>
            <a:pPr lvl="1"/>
            <a:r>
              <a:rPr lang="en-GB"/>
              <a:t>Open</a:t>
            </a:r>
          </a:p>
          <a:p>
            <a:pPr lvl="1"/>
            <a:r>
              <a:rPr lang="en-GB"/>
              <a:t>closed</a:t>
            </a:r>
          </a:p>
        </p:txBody>
      </p:sp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FUNCTIONS OF SPLEEN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Phagocytosis of RBCs and Particulate matters</a:t>
            </a:r>
          </a:p>
          <a:p>
            <a:pPr>
              <a:lnSpc>
                <a:spcPct val="90000"/>
              </a:lnSpc>
            </a:pPr>
            <a:r>
              <a:rPr lang="en-GB"/>
              <a:t>Antibody production</a:t>
            </a:r>
          </a:p>
          <a:p>
            <a:pPr>
              <a:lnSpc>
                <a:spcPct val="90000"/>
              </a:lnSpc>
            </a:pPr>
            <a:r>
              <a:rPr lang="en-GB"/>
              <a:t>Haemotopoisis</a:t>
            </a:r>
          </a:p>
          <a:p>
            <a:pPr>
              <a:lnSpc>
                <a:spcPct val="90000"/>
              </a:lnSpc>
            </a:pPr>
            <a:r>
              <a:rPr lang="en-GB"/>
              <a:t>Sequestration of formed blood elements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SLENECTOMY result in increased susceptibility to sepsis to capsulated bacteria like pneumococcus, meningococcus and H. influenzae</a:t>
            </a:r>
          </a:p>
        </p:txBody>
      </p:sp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r>
              <a:rPr lang="en-US" sz="4000" b="1" u="sng">
                <a:solidFill>
                  <a:srgbClr val="FFFF00"/>
                </a:solidFill>
                <a:latin typeface="Lithograph" pitchFamily="2" charset="0"/>
              </a:rPr>
              <a:t>CAUSES OF  SPLENOMEGALY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>
                <a:solidFill>
                  <a:srgbClr val="FF00FF"/>
                </a:solidFill>
              </a:rPr>
              <a:t>INFECTIONS</a:t>
            </a:r>
            <a:endParaRPr lang="en-US" b="1">
              <a:solidFill>
                <a:srgbClr val="FF00FF"/>
              </a:solidFill>
            </a:endParaRPr>
          </a:p>
          <a:p>
            <a:r>
              <a:rPr lang="en-US" b="1">
                <a:solidFill>
                  <a:srgbClr val="99FF33"/>
                </a:solidFill>
              </a:rPr>
              <a:t>Parasitic</a:t>
            </a:r>
            <a:r>
              <a:rPr lang="en-US" b="1">
                <a:solidFill>
                  <a:srgbClr val="FFFFFF"/>
                </a:solidFill>
              </a:rPr>
              <a:t> : Malaria, Leishmaniasis, trypanosomiasis, schistosomiasis, echinococcosis, toxoplasmosis.</a:t>
            </a:r>
          </a:p>
          <a:p>
            <a:r>
              <a:rPr lang="en-US" b="1">
                <a:solidFill>
                  <a:srgbClr val="0000FF"/>
                </a:solidFill>
              </a:rPr>
              <a:t>Bacterial</a:t>
            </a:r>
            <a:r>
              <a:rPr lang="en-US" b="1">
                <a:solidFill>
                  <a:srgbClr val="FFFFFF"/>
                </a:solidFill>
              </a:rPr>
              <a:t> : typhoid fever, T.B, brucellosis</a:t>
            </a:r>
          </a:p>
          <a:p>
            <a:r>
              <a:rPr lang="en-US" b="1">
                <a:solidFill>
                  <a:srgbClr val="99FF33"/>
                </a:solidFill>
              </a:rPr>
              <a:t>Viral </a:t>
            </a:r>
            <a:r>
              <a:rPr lang="en-US" b="1">
                <a:solidFill>
                  <a:srgbClr val="FFFFFF"/>
                </a:solidFill>
              </a:rPr>
              <a:t>: Infectious mononucleosis, cytomegalovirus</a:t>
            </a:r>
          </a:p>
          <a:p>
            <a:r>
              <a:rPr lang="en-US" b="1">
                <a:solidFill>
                  <a:schemeClr val="hlink"/>
                </a:solidFill>
              </a:rPr>
              <a:t>Fungal</a:t>
            </a:r>
            <a:r>
              <a:rPr lang="en-US" b="1">
                <a:solidFill>
                  <a:srgbClr val="FFFFFF"/>
                </a:solidFill>
              </a:rPr>
              <a:t> : Histoplasmosis</a:t>
            </a:r>
            <a:endParaRPr lang="en-US" b="1" u="sng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3400"/>
            <a:ext cx="8229600" cy="2209800"/>
          </a:xfrm>
          <a:noFill/>
        </p:spPr>
        <p:txBody>
          <a:bodyPr/>
          <a:lstStyle/>
          <a:p>
            <a:r>
              <a:rPr lang="en-US" b="1" u="sng">
                <a:solidFill>
                  <a:srgbClr val="FFFF00"/>
                </a:solidFill>
                <a:latin typeface="Lithograph" pitchFamily="2" charset="0"/>
              </a:rPr>
              <a:t>CAUSES </a:t>
            </a:r>
            <a:r>
              <a:rPr lang="en-US" sz="4000" b="1" u="sng">
                <a:solidFill>
                  <a:srgbClr val="FFFF00"/>
                </a:solidFill>
                <a:latin typeface="Lithograph" pitchFamily="2" charset="0"/>
              </a:rPr>
              <a:t>OF SPLENOMEGALY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>
                <a:solidFill>
                  <a:srgbClr val="FF00FF"/>
                </a:solidFill>
              </a:rPr>
              <a:t>LYMPHOHEMATOGENOUS DISORDERS</a:t>
            </a:r>
            <a:endParaRPr lang="en-US" b="1">
              <a:solidFill>
                <a:srgbClr val="FF00FF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/>
              <a:t>Hodgkin’s disease, non Hodgkin’s lymphoma,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/>
              <a:t>leukaemia, multiple myeloma, myeloproliferative disorders, haemolytic anaemias, thrombocytopenic purpura</a:t>
            </a:r>
          </a:p>
          <a:p>
            <a:pPr>
              <a:lnSpc>
                <a:spcPct val="90000"/>
              </a:lnSpc>
            </a:pPr>
            <a:r>
              <a:rPr lang="en-US" b="1" u="sng">
                <a:solidFill>
                  <a:srgbClr val="FF00FF"/>
                </a:solidFill>
              </a:rPr>
              <a:t>STORAGE DISORDERS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/>
              <a:t>Gaucher’s disease, Niemann – Pick disease, Mucopolysaccharidoses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2513</TotalTime>
  <Words>820</Words>
  <Application>Microsoft PowerPoint</Application>
  <PresentationFormat>On-screen Show (4:3)</PresentationFormat>
  <Paragraphs>194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Tahoma</vt:lpstr>
      <vt:lpstr>Times New Roman</vt:lpstr>
      <vt:lpstr>Wingdings</vt:lpstr>
      <vt:lpstr>Lithograph</vt:lpstr>
      <vt:lpstr>Slit</vt:lpstr>
      <vt:lpstr>SPLEEN AND THYMUS</vt:lpstr>
      <vt:lpstr>SPLEEN</vt:lpstr>
      <vt:lpstr>Slide 3</vt:lpstr>
      <vt:lpstr>Slide 4</vt:lpstr>
      <vt:lpstr>STRUCTURE OF SPLEEN</vt:lpstr>
      <vt:lpstr>STRUCTURE continue……</vt:lpstr>
      <vt:lpstr>FUNCTIONS OF SPLEEN</vt:lpstr>
      <vt:lpstr>CAUSES OF  SPLENOMEGALY</vt:lpstr>
      <vt:lpstr>CAUSES OF SPLENOMEGALY</vt:lpstr>
      <vt:lpstr>CAUSES OF SPLENOMEGALY</vt:lpstr>
      <vt:lpstr>MORPHOLOGY IN NONSPECIFIC ACUTE SPLENITIS</vt:lpstr>
      <vt:lpstr>Slide 12</vt:lpstr>
      <vt:lpstr>CONGESTIVE  SPLENOMEGALY</vt:lpstr>
      <vt:lpstr>CONGESTIVE  SPLENOMEGALY</vt:lpstr>
      <vt:lpstr>SPLENIC    INFARCTS</vt:lpstr>
      <vt:lpstr>MISCELLANEOUS  CONDITIONS</vt:lpstr>
      <vt:lpstr>NEOPLASM</vt:lpstr>
      <vt:lpstr>Slide 18</vt:lpstr>
      <vt:lpstr>THYMUS</vt:lpstr>
      <vt:lpstr>THYMUS</vt:lpstr>
      <vt:lpstr>Slide 21</vt:lpstr>
      <vt:lpstr>HASSAL CARPUSCLE</vt:lpstr>
      <vt:lpstr>THYMUS – DEVELOPMENTAL DISORDERS</vt:lpstr>
      <vt:lpstr>THYMUS - DEVELOPMENTAL DISORDERS</vt:lpstr>
      <vt:lpstr>THYMIC HYPERPLASIA</vt:lpstr>
      <vt:lpstr>THYMOMAS</vt:lpstr>
      <vt:lpstr>THYMOMA - GROSS</vt:lpstr>
      <vt:lpstr>THYMOMA - GROSS</vt:lpstr>
      <vt:lpstr>MORPHOLOGY - THYMOMAS</vt:lpstr>
      <vt:lpstr>MORPHOLOGY – THYMOMAS</vt:lpstr>
      <vt:lpstr>MORPHOLOGY – THYMOMAS (Contd)</vt:lpstr>
      <vt:lpstr>CLINCIAL COURSE - THYMOMAS</vt:lpstr>
    </vt:vector>
  </TitlesOfParts>
  <Company>amc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SPLEEN  &amp;  THYMUS</dc:title>
  <dc:creator>DR TARIQ M MALIK</dc:creator>
  <cp:lastModifiedBy>s</cp:lastModifiedBy>
  <cp:revision>86</cp:revision>
  <dcterms:created xsi:type="dcterms:W3CDTF">2005-12-28T15:43:48Z</dcterms:created>
  <dcterms:modified xsi:type="dcterms:W3CDTF">2012-10-19T05:17:26Z</dcterms:modified>
</cp:coreProperties>
</file>