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56" r:id="rId4"/>
    <p:sldId id="263" r:id="rId5"/>
    <p:sldId id="257" r:id="rId6"/>
    <p:sldId id="258" r:id="rId7"/>
    <p:sldId id="259" r:id="rId8"/>
    <p:sldId id="261" r:id="rId9"/>
    <p:sldId id="262" r:id="rId10"/>
    <p:sldId id="277" r:id="rId11"/>
    <p:sldId id="264" r:id="rId12"/>
    <p:sldId id="265" r:id="rId13"/>
    <p:sldId id="269" r:id="rId14"/>
    <p:sldId id="266" r:id="rId15"/>
    <p:sldId id="267" r:id="rId16"/>
    <p:sldId id="270" r:id="rId17"/>
    <p:sldId id="268" r:id="rId18"/>
    <p:sldId id="271" r:id="rId19"/>
    <p:sldId id="272" r:id="rId20"/>
    <p:sldId id="276" r:id="rId21"/>
    <p:sldId id="273" r:id="rId22"/>
    <p:sldId id="274" r:id="rId23"/>
    <p:sldId id="275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DDFF-5398-4981-97FE-FEC6E5C79AA9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7F9C-761E-4BEB-A883-C7C9776A9D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slam101.com/art/k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2286000"/>
            <a:ext cx="5829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SEPTAL ABSCESS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 infection of Hematoma</a:t>
            </a:r>
          </a:p>
          <a:p>
            <a:r>
              <a:rPr lang="en-US" dirty="0" smtClean="0"/>
              <a:t>Sec to Nasal Boil</a:t>
            </a:r>
          </a:p>
          <a:p>
            <a:r>
              <a:rPr lang="en-US" dirty="0" smtClean="0"/>
              <a:t>Fever with chills</a:t>
            </a:r>
          </a:p>
          <a:p>
            <a:r>
              <a:rPr lang="en-US" dirty="0" smtClean="0"/>
              <a:t>Skin over nose becomes red</a:t>
            </a:r>
          </a:p>
          <a:p>
            <a:r>
              <a:rPr lang="en-US" dirty="0" err="1" smtClean="0"/>
              <a:t>Submandibular</a:t>
            </a:r>
            <a:r>
              <a:rPr lang="en-US" dirty="0" smtClean="0"/>
              <a:t> lymph nodes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SEPTAL PERFORATION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63675"/>
            <a:ext cx="7192962" cy="539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SEPTAL PERFORATION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through &amp; through defect in nasal septum with no overlying mucosa or </a:t>
            </a:r>
            <a:r>
              <a:rPr lang="en-US" dirty="0" err="1" smtClean="0"/>
              <a:t>perichondrium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CLASSIFICATION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</a:p>
          <a:p>
            <a:pPr>
              <a:buNone/>
            </a:pPr>
            <a:r>
              <a:rPr lang="en-US" dirty="0" smtClean="0"/>
              <a:t>		- Diameter less than 0.5 cm</a:t>
            </a:r>
          </a:p>
          <a:p>
            <a:r>
              <a:rPr lang="en-US" dirty="0" smtClean="0"/>
              <a:t>MEDIUM</a:t>
            </a:r>
          </a:p>
          <a:p>
            <a:pPr>
              <a:buNone/>
            </a:pPr>
            <a:r>
              <a:rPr lang="en-US" dirty="0" smtClean="0"/>
              <a:t>		- Diameter between 0.5- 2 cm</a:t>
            </a:r>
          </a:p>
          <a:p>
            <a:r>
              <a:rPr lang="en-US" dirty="0" smtClean="0"/>
              <a:t>LARGE</a:t>
            </a:r>
          </a:p>
          <a:p>
            <a:pPr>
              <a:buNone/>
            </a:pPr>
            <a:r>
              <a:rPr lang="en-US" dirty="0" smtClean="0"/>
              <a:t>		- Diameter more than 2 cm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ETIOLOGY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Iatrogenic</a:t>
            </a:r>
          </a:p>
          <a:p>
            <a:r>
              <a:rPr lang="en-US" dirty="0" smtClean="0"/>
              <a:t>Traumatic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/>
              <a:t>- FB, Digital trauma, </a:t>
            </a:r>
            <a:r>
              <a:rPr lang="en-US" sz="2600" dirty="0" err="1" smtClean="0"/>
              <a:t>Septal</a:t>
            </a:r>
            <a:r>
              <a:rPr lang="en-US" sz="2600" dirty="0" smtClean="0"/>
              <a:t> Hematoma</a:t>
            </a:r>
          </a:p>
          <a:p>
            <a:r>
              <a:rPr lang="en-US" dirty="0" smtClean="0"/>
              <a:t>Infectious/ Inflammatory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/>
              <a:t>- Syphilis, Tb, </a:t>
            </a:r>
            <a:r>
              <a:rPr lang="en-US" sz="2600" dirty="0" err="1" smtClean="0"/>
              <a:t>Septal</a:t>
            </a:r>
            <a:r>
              <a:rPr lang="en-US" sz="2600" dirty="0" smtClean="0"/>
              <a:t> abscess, Wegener’s </a:t>
            </a:r>
            <a:r>
              <a:rPr lang="en-US" sz="2600" dirty="0" err="1" smtClean="0"/>
              <a:t>granuloma</a:t>
            </a:r>
            <a:r>
              <a:rPr lang="en-US" sz="2600" dirty="0" smtClean="0"/>
              <a:t> </a:t>
            </a:r>
          </a:p>
          <a:p>
            <a:r>
              <a:rPr lang="en-US" dirty="0" err="1" smtClean="0"/>
              <a:t>Neoplastic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dirty="0" smtClean="0"/>
              <a:t>- Carcinomas, Lymphomas</a:t>
            </a:r>
          </a:p>
          <a:p>
            <a:r>
              <a:rPr lang="en-US" dirty="0" smtClean="0"/>
              <a:t>Inhalants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- Vasoconstrictor nasal sprays, cocaine, glass dust, fumes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CLINICAL FEATURES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Asymptomatic</a:t>
            </a:r>
          </a:p>
          <a:p>
            <a:r>
              <a:rPr lang="en-US" dirty="0" smtClean="0"/>
              <a:t>Whistling sound in small perforations</a:t>
            </a:r>
          </a:p>
          <a:p>
            <a:r>
              <a:rPr lang="en-US" dirty="0" smtClean="0"/>
              <a:t>Crusting</a:t>
            </a:r>
          </a:p>
          <a:p>
            <a:r>
              <a:rPr lang="en-US" dirty="0" smtClean="0"/>
              <a:t>Bleeding</a:t>
            </a:r>
          </a:p>
          <a:p>
            <a:r>
              <a:rPr lang="en-US" dirty="0" smtClean="0"/>
              <a:t>Nasal Obstruction</a:t>
            </a:r>
          </a:p>
          <a:p>
            <a:r>
              <a:rPr lang="en-US" dirty="0" smtClean="0"/>
              <a:t>Nasal pressure &amp; Discomfort</a:t>
            </a:r>
          </a:p>
          <a:p>
            <a:r>
              <a:rPr lang="en-US" dirty="0" smtClean="0"/>
              <a:t>Saddle nose deformity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50579" cy="318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6848" y="1600200"/>
            <a:ext cx="4477152" cy="318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TREATMENT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Treatment</a:t>
            </a:r>
          </a:p>
          <a:p>
            <a:r>
              <a:rPr lang="en-US" dirty="0" smtClean="0"/>
              <a:t>Treatment of the cause</a:t>
            </a:r>
          </a:p>
          <a:p>
            <a:r>
              <a:rPr lang="en-US" dirty="0" smtClean="0"/>
              <a:t>Regular application of Lubricants</a:t>
            </a:r>
          </a:p>
          <a:p>
            <a:r>
              <a:rPr lang="en-US" dirty="0" smtClean="0"/>
              <a:t>Silicon button prosthesis</a:t>
            </a:r>
          </a:p>
          <a:p>
            <a:r>
              <a:rPr lang="en-US" dirty="0" smtClean="0"/>
              <a:t>Surgical Closure</a:t>
            </a:r>
          </a:p>
          <a:p>
            <a:pPr>
              <a:buNone/>
            </a:pPr>
            <a:r>
              <a:rPr lang="en-US" dirty="0" smtClean="0"/>
              <a:t>		- Failure rates 45- 90%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 NOSE</a:t>
            </a:r>
            <a:endParaRPr lang="en-US" dirty="0"/>
          </a:p>
        </p:txBody>
      </p:sp>
      <p:pic>
        <p:nvPicPr>
          <p:cNvPr id="5122" name="Picture 2" descr="http://s1.hubimg.com/u/5175852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581400" cy="3581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BOIL NOSE (FURUNCLE)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 acute inflammation of the nasal hair follicle by Staphylococcus </a:t>
            </a:r>
            <a:r>
              <a:rPr lang="en-US" dirty="0" err="1" smtClean="0"/>
              <a:t>Aureus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SEQUENCE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SEPTAL HEMATOMA/ ABSCESS</a:t>
            </a:r>
          </a:p>
          <a:p>
            <a:r>
              <a:rPr lang="en-US" dirty="0" smtClean="0"/>
              <a:t>SEPTAL PERFORATION</a:t>
            </a:r>
          </a:p>
          <a:p>
            <a:r>
              <a:rPr lang="en-US" dirty="0" smtClean="0"/>
              <a:t>BOIL NOSE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PREDISPOSING FACTORS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Nose picking</a:t>
            </a:r>
          </a:p>
          <a:p>
            <a:r>
              <a:rPr lang="en-US" dirty="0" smtClean="0"/>
              <a:t>Nasal hair plucking</a:t>
            </a:r>
          </a:p>
          <a:p>
            <a:r>
              <a:rPr lang="en-US" dirty="0" err="1" smtClean="0"/>
              <a:t>Immuno-compromized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CLINICAL FEATURES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Painful swelling at nasal tip &amp; vestibule</a:t>
            </a:r>
          </a:p>
          <a:p>
            <a:r>
              <a:rPr lang="en-US" dirty="0" smtClean="0"/>
              <a:t>Constitutional symptoms</a:t>
            </a:r>
          </a:p>
          <a:p>
            <a:r>
              <a:rPr lang="en-US" dirty="0" smtClean="0"/>
              <a:t>O/E Red tender nodule in the nasal vestibule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COMPLICATIONS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Septal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Perichondritis</a:t>
            </a:r>
            <a:endParaRPr lang="en-US" dirty="0" smtClean="0"/>
          </a:p>
          <a:p>
            <a:r>
              <a:rPr lang="en-US" dirty="0" err="1" smtClean="0"/>
              <a:t>Cellulitis</a:t>
            </a:r>
            <a:endParaRPr lang="en-US" dirty="0" smtClean="0"/>
          </a:p>
          <a:p>
            <a:r>
              <a:rPr lang="en-US" dirty="0" smtClean="0"/>
              <a:t>Cavernous sinus thrombosis</a:t>
            </a:r>
          </a:p>
          <a:p>
            <a:r>
              <a:rPr lang="en-US" dirty="0" smtClean="0"/>
              <a:t>Meningitis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TREATMENT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Hot Fomentation</a:t>
            </a:r>
          </a:p>
          <a:p>
            <a:r>
              <a:rPr lang="en-US" dirty="0" smtClean="0"/>
              <a:t>Antibiotics</a:t>
            </a:r>
          </a:p>
          <a:p>
            <a:r>
              <a:rPr lang="en-US" dirty="0" smtClean="0"/>
              <a:t>Analgesics/ Antipyretics</a:t>
            </a:r>
          </a:p>
          <a:p>
            <a:r>
              <a:rPr lang="en-US" dirty="0" smtClean="0"/>
              <a:t>I/D if abscess forms</a:t>
            </a:r>
          </a:p>
          <a:p>
            <a:r>
              <a:rPr lang="en-US" dirty="0" smtClean="0"/>
              <a:t>Treat the complications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SEPTAL HEMATOMA/ ABSCESS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762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eptal haemat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3724275" cy="342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SEPTAL HEMATOMA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blood under the </a:t>
            </a:r>
            <a:r>
              <a:rPr lang="en-US" dirty="0" err="1" smtClean="0"/>
              <a:t>perichondrium</a:t>
            </a:r>
            <a:r>
              <a:rPr lang="en-US" dirty="0" smtClean="0"/>
              <a:t> or </a:t>
            </a:r>
            <a:r>
              <a:rPr lang="en-US" dirty="0" err="1" smtClean="0"/>
              <a:t>periosteum</a:t>
            </a:r>
            <a:r>
              <a:rPr lang="en-US" dirty="0" smtClean="0"/>
              <a:t> of the nasal septum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ETIOLOGY</a:t>
            </a:r>
          </a:p>
          <a:p>
            <a:r>
              <a:rPr lang="en-US" dirty="0" smtClean="0"/>
              <a:t>Nasal Trauma</a:t>
            </a:r>
          </a:p>
          <a:p>
            <a:r>
              <a:rPr lang="en-US" dirty="0" err="1" smtClean="0"/>
              <a:t>Septal</a:t>
            </a:r>
            <a:r>
              <a:rPr lang="en-US" dirty="0" smtClean="0"/>
              <a:t> surgery</a:t>
            </a:r>
          </a:p>
          <a:p>
            <a:r>
              <a:rPr lang="en-US" dirty="0" smtClean="0"/>
              <a:t>Spontaneous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PATHOPHYSIOLOGY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638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Nasal Trauma</a:t>
            </a:r>
          </a:p>
          <a:p>
            <a:r>
              <a:rPr lang="en-US" dirty="0" err="1" smtClean="0"/>
              <a:t>Perichondrium</a:t>
            </a:r>
            <a:r>
              <a:rPr lang="en-US" dirty="0" smtClean="0"/>
              <a:t> firmly adherent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Submucosal</a:t>
            </a:r>
            <a:r>
              <a:rPr lang="en-US" dirty="0" smtClean="0"/>
              <a:t> blood vessels </a:t>
            </a:r>
            <a:r>
              <a:rPr lang="en-US" dirty="0"/>
              <a:t>torn </a:t>
            </a:r>
            <a:r>
              <a:rPr lang="en-US" dirty="0" smtClean="0"/>
              <a:t>as buckling </a:t>
            </a:r>
            <a:r>
              <a:rPr lang="en-US" dirty="0"/>
              <a:t>forces </a:t>
            </a:r>
            <a:r>
              <a:rPr lang="en-US" dirty="0" smtClean="0"/>
              <a:t>pull </a:t>
            </a:r>
            <a:r>
              <a:rPr lang="en-US" dirty="0" err="1" smtClean="0"/>
              <a:t>perichondrium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cartilage</a:t>
            </a:r>
            <a:endParaRPr lang="en-US" dirty="0"/>
          </a:p>
          <a:p>
            <a:r>
              <a:rPr lang="en-US" dirty="0" smtClean="0"/>
              <a:t>Blood collects </a:t>
            </a:r>
            <a:r>
              <a:rPr lang="en-US" dirty="0"/>
              <a:t>between the </a:t>
            </a:r>
            <a:r>
              <a:rPr lang="en-US" dirty="0" err="1"/>
              <a:t>perichondrium</a:t>
            </a:r>
            <a:r>
              <a:rPr lang="en-US" dirty="0"/>
              <a:t> and the </a:t>
            </a:r>
            <a:r>
              <a:rPr lang="en-US" dirty="0" err="1"/>
              <a:t>septal</a:t>
            </a:r>
            <a:r>
              <a:rPr lang="en-US" dirty="0"/>
              <a:t> </a:t>
            </a:r>
            <a:r>
              <a:rPr lang="en-US" dirty="0" smtClean="0"/>
              <a:t>cartilage</a:t>
            </a:r>
          </a:p>
          <a:p>
            <a:r>
              <a:rPr lang="en-US" dirty="0" smtClean="0"/>
              <a:t>Hematoma becomes </a:t>
            </a:r>
            <a:r>
              <a:rPr lang="en-US" dirty="0"/>
              <a:t>infected within 3 days </a:t>
            </a:r>
          </a:p>
        </p:txBody>
      </p:sp>
      <p:pic>
        <p:nvPicPr>
          <p:cNvPr id="1028" name="Picture 4" descr="Nasal septal hematoma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437" y="2209800"/>
            <a:ext cx="342122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SYMPTOMS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Bilateral Nasal </a:t>
            </a:r>
            <a:r>
              <a:rPr lang="en-US" dirty="0"/>
              <a:t>obstruction (95</a:t>
            </a:r>
            <a:r>
              <a:rPr lang="en-US" dirty="0" smtClean="0"/>
              <a:t>%)</a:t>
            </a:r>
          </a:p>
          <a:p>
            <a:r>
              <a:rPr lang="en-US" dirty="0" smtClean="0"/>
              <a:t>Pain </a:t>
            </a:r>
            <a:r>
              <a:rPr lang="en-US" dirty="0"/>
              <a:t>(50</a:t>
            </a:r>
            <a:r>
              <a:rPr lang="en-US" dirty="0" smtClean="0"/>
              <a:t>%) </a:t>
            </a:r>
          </a:p>
          <a:p>
            <a:r>
              <a:rPr lang="en-US" dirty="0" err="1" smtClean="0"/>
              <a:t>Rhinorrhea</a:t>
            </a:r>
            <a:r>
              <a:rPr lang="en-US" dirty="0" smtClean="0"/>
              <a:t> </a:t>
            </a:r>
            <a:r>
              <a:rPr lang="en-US" dirty="0"/>
              <a:t>(25</a:t>
            </a:r>
            <a:r>
              <a:rPr lang="en-US" dirty="0" smtClean="0"/>
              <a:t>%) </a:t>
            </a:r>
          </a:p>
          <a:p>
            <a:r>
              <a:rPr lang="en-US" dirty="0" smtClean="0"/>
              <a:t>Fever </a:t>
            </a:r>
            <a:r>
              <a:rPr lang="en-US" dirty="0"/>
              <a:t>(25</a:t>
            </a:r>
            <a:r>
              <a:rPr lang="en-US" dirty="0" smtClean="0"/>
              <a:t>%)</a:t>
            </a:r>
            <a:endParaRPr lang="en-US" baseline="30000" dirty="0" smtClean="0"/>
          </a:p>
          <a:p>
            <a:r>
              <a:rPr lang="en-US" dirty="0" smtClean="0"/>
              <a:t>Symptoms appear within </a:t>
            </a:r>
            <a:r>
              <a:rPr lang="en-US" dirty="0"/>
              <a:t>the first 24-72 </a:t>
            </a:r>
            <a:r>
              <a:rPr lang="en-US" dirty="0" smtClean="0"/>
              <a:t>hours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SIGNS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Bluish/reddish, smooth, rounded swelling on one or both sides of nasal septum</a:t>
            </a:r>
          </a:p>
          <a:p>
            <a:r>
              <a:rPr lang="en-US" dirty="0" smtClean="0"/>
              <a:t>Soft, fluctuant </a:t>
            </a:r>
            <a:endParaRPr lang="en-US" dirty="0"/>
          </a:p>
        </p:txBody>
      </p:sp>
      <p:pic>
        <p:nvPicPr>
          <p:cNvPr id="4" name="Picture 3" descr="septal haemat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724275" cy="342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TREATMENT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Incision &amp; drainage</a:t>
            </a:r>
          </a:p>
          <a:p>
            <a:r>
              <a:rPr lang="en-US" dirty="0" smtClean="0"/>
              <a:t>Needle aspiration if abscess suspected</a:t>
            </a:r>
          </a:p>
          <a:p>
            <a:r>
              <a:rPr lang="en-US" dirty="0" smtClean="0"/>
              <a:t>Nasal Packing</a:t>
            </a:r>
          </a:p>
          <a:p>
            <a:r>
              <a:rPr lang="en-US" dirty="0" smtClean="0"/>
              <a:t>Broad spectrum antibiotics</a:t>
            </a:r>
          </a:p>
          <a:p>
            <a:r>
              <a:rPr lang="en-US" dirty="0" smtClean="0"/>
              <a:t>Analgesics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COMPLICATIONS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Thickened septum</a:t>
            </a:r>
          </a:p>
          <a:p>
            <a:r>
              <a:rPr lang="en-US" dirty="0" err="1" smtClean="0"/>
              <a:t>Septal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Septal</a:t>
            </a:r>
            <a:r>
              <a:rPr lang="en-US" dirty="0" smtClean="0"/>
              <a:t> necrosis</a:t>
            </a:r>
          </a:p>
          <a:p>
            <a:r>
              <a:rPr lang="en-US" dirty="0" smtClean="0"/>
              <a:t>Supra tip saddling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275</Words>
  <Application>Microsoft Office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SEQUENCE</vt:lpstr>
      <vt:lpstr>SEPTAL HEMATOMA/ ABSCESS</vt:lpstr>
      <vt:lpstr>SEPTAL HEMATOMA</vt:lpstr>
      <vt:lpstr>PATHOPHYSIOLOGY</vt:lpstr>
      <vt:lpstr>SYMPTOMS</vt:lpstr>
      <vt:lpstr>SIGNS</vt:lpstr>
      <vt:lpstr>TREATMENT</vt:lpstr>
      <vt:lpstr>COMPLICATIONS</vt:lpstr>
      <vt:lpstr>SEPTAL ABSCESS</vt:lpstr>
      <vt:lpstr>SEPTAL PERFORATION</vt:lpstr>
      <vt:lpstr>SEPTAL PERFORATION</vt:lpstr>
      <vt:lpstr>CLASSIFICATION</vt:lpstr>
      <vt:lpstr>ETIOLOGY</vt:lpstr>
      <vt:lpstr>CLINICAL FEATURES</vt:lpstr>
      <vt:lpstr>Slide 16</vt:lpstr>
      <vt:lpstr>TREATMENT</vt:lpstr>
      <vt:lpstr>BOIL NOSE</vt:lpstr>
      <vt:lpstr>BOIL NOSE (FURUNCLE)</vt:lpstr>
      <vt:lpstr>PREDISPOSING FACTORS</vt:lpstr>
      <vt:lpstr>CLINICAL FEATURES</vt:lpstr>
      <vt:lpstr>COMPLICATIONS</vt:lpstr>
      <vt:lpstr>TREATMENT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SEPTAL HEMATOMA/ ABSCESS</dc:title>
  <dc:creator>Dell</dc:creator>
  <cp:lastModifiedBy>Dell</cp:lastModifiedBy>
  <cp:revision>37</cp:revision>
  <dcterms:created xsi:type="dcterms:W3CDTF">2012-09-26T09:33:40Z</dcterms:created>
  <dcterms:modified xsi:type="dcterms:W3CDTF">2012-10-14T17:46:48Z</dcterms:modified>
</cp:coreProperties>
</file>