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6" r:id="rId4"/>
    <p:sldId id="273" r:id="rId5"/>
    <p:sldId id="277" r:id="rId6"/>
    <p:sldId id="274" r:id="rId7"/>
    <p:sldId id="258" r:id="rId8"/>
    <p:sldId id="257" r:id="rId9"/>
    <p:sldId id="261" r:id="rId10"/>
    <p:sldId id="262" r:id="rId11"/>
    <p:sldId id="268" r:id="rId12"/>
    <p:sldId id="267" r:id="rId13"/>
    <p:sldId id="266" r:id="rId14"/>
    <p:sldId id="260" r:id="rId15"/>
    <p:sldId id="270" r:id="rId16"/>
    <p:sldId id="271" r:id="rId17"/>
    <p:sldId id="272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55545-DDF0-4D44-A8BB-71BC4D73B9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D1ABB4-4F09-44A2-B80C-1649F8023CAE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Phase 0- </a:t>
          </a:r>
          <a:r>
            <a:rPr lang="en-US" b="1" dirty="0" err="1" smtClean="0">
              <a:solidFill>
                <a:srgbClr val="FFFF00"/>
              </a:solidFill>
            </a:rPr>
            <a:t>Quisence</a:t>
          </a:r>
          <a:r>
            <a:rPr lang="en-US" b="1" dirty="0" smtClean="0">
              <a:solidFill>
                <a:srgbClr val="FFFF00"/>
              </a:solidFill>
            </a:rPr>
            <a:t> </a:t>
          </a:r>
        </a:p>
        <a:p>
          <a:r>
            <a:rPr lang="en-US" i="1" dirty="0" smtClean="0"/>
            <a:t>Progesterone, NO, </a:t>
          </a:r>
          <a:r>
            <a:rPr lang="en-US" i="1" dirty="0" err="1" smtClean="0"/>
            <a:t>Relaxin</a:t>
          </a:r>
          <a:endParaRPr lang="en-US" i="1" dirty="0"/>
        </a:p>
      </dgm:t>
    </dgm:pt>
    <dgm:pt modelId="{41BD3F46-04F0-47FF-BD12-DC3ACDC84481}" type="parTrans" cxnId="{068B962C-CC8C-4EFB-9C1F-DA2A406515C0}">
      <dgm:prSet/>
      <dgm:spPr/>
      <dgm:t>
        <a:bodyPr/>
        <a:lstStyle/>
        <a:p>
          <a:endParaRPr lang="en-US"/>
        </a:p>
      </dgm:t>
    </dgm:pt>
    <dgm:pt modelId="{D4AC7709-86D1-4A84-865B-469DF9D1B85E}" type="sibTrans" cxnId="{068B962C-CC8C-4EFB-9C1F-DA2A406515C0}">
      <dgm:prSet/>
      <dgm:spPr/>
      <dgm:t>
        <a:bodyPr/>
        <a:lstStyle/>
        <a:p>
          <a:endParaRPr lang="en-US"/>
        </a:p>
      </dgm:t>
    </dgm:pt>
    <dgm:pt modelId="{8FFA1AA2-42C6-472B-B0C2-4E2868734E59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Phase 1- Activation</a:t>
          </a:r>
        </a:p>
        <a:p>
          <a:r>
            <a:rPr lang="en-US" i="1" dirty="0" err="1" smtClean="0"/>
            <a:t>Oestrogen</a:t>
          </a:r>
          <a:r>
            <a:rPr lang="en-US" i="1" dirty="0" smtClean="0"/>
            <a:t>, CRH</a:t>
          </a:r>
          <a:endParaRPr lang="en-US" i="1" dirty="0"/>
        </a:p>
      </dgm:t>
    </dgm:pt>
    <dgm:pt modelId="{CDF3FD6F-ED34-415B-815A-6CEE23B3B472}" type="parTrans" cxnId="{FB631AC5-28C2-435C-B596-5ACD0CC7D488}">
      <dgm:prSet/>
      <dgm:spPr/>
      <dgm:t>
        <a:bodyPr/>
        <a:lstStyle/>
        <a:p>
          <a:endParaRPr lang="en-US"/>
        </a:p>
      </dgm:t>
    </dgm:pt>
    <dgm:pt modelId="{F1833CB1-6C94-424A-8F17-F29154AB096C}" type="sibTrans" cxnId="{FB631AC5-28C2-435C-B596-5ACD0CC7D488}">
      <dgm:prSet/>
      <dgm:spPr/>
      <dgm:t>
        <a:bodyPr/>
        <a:lstStyle/>
        <a:p>
          <a:endParaRPr lang="en-US"/>
        </a:p>
      </dgm:t>
    </dgm:pt>
    <dgm:pt modelId="{E77B776D-8F91-426A-888B-DFFAA396ECC9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Phase 2- Stimulation</a:t>
          </a:r>
        </a:p>
        <a:p>
          <a:r>
            <a:rPr lang="en-US" i="1" dirty="0" smtClean="0"/>
            <a:t>PG, </a:t>
          </a:r>
          <a:r>
            <a:rPr lang="en-US" i="1" dirty="0" err="1" smtClean="0"/>
            <a:t>Oxytocin</a:t>
          </a:r>
          <a:endParaRPr lang="en-US" i="1" dirty="0"/>
        </a:p>
      </dgm:t>
    </dgm:pt>
    <dgm:pt modelId="{BA0D2D87-6499-4D63-AFA9-80E7B5B176E2}" type="parTrans" cxnId="{0312A132-E5A2-40DF-B787-16FFA7B30A25}">
      <dgm:prSet/>
      <dgm:spPr/>
      <dgm:t>
        <a:bodyPr/>
        <a:lstStyle/>
        <a:p>
          <a:endParaRPr lang="en-US"/>
        </a:p>
      </dgm:t>
    </dgm:pt>
    <dgm:pt modelId="{B0FEE18A-FA55-4C66-9AB2-39DCB7AB65D9}" type="sibTrans" cxnId="{0312A132-E5A2-40DF-B787-16FFA7B30A25}">
      <dgm:prSet/>
      <dgm:spPr/>
      <dgm:t>
        <a:bodyPr/>
        <a:lstStyle/>
        <a:p>
          <a:endParaRPr lang="en-US"/>
        </a:p>
      </dgm:t>
    </dgm:pt>
    <dgm:pt modelId="{10405B62-CCE7-446A-BB62-C3DF1A7B429A}">
      <dgm:prSet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Phase 3- Involution</a:t>
          </a:r>
        </a:p>
        <a:p>
          <a:r>
            <a:rPr lang="en-US" i="1" dirty="0" err="1" smtClean="0"/>
            <a:t>Oxytocin</a:t>
          </a:r>
          <a:r>
            <a:rPr lang="en-US" i="1" dirty="0" smtClean="0"/>
            <a:t>, thrombin</a:t>
          </a:r>
          <a:endParaRPr lang="en-US" i="1" dirty="0"/>
        </a:p>
      </dgm:t>
    </dgm:pt>
    <dgm:pt modelId="{234C0305-A62F-42AC-8B05-8F0FAB86043E}" type="parTrans" cxnId="{9D7B8A7A-AAA7-4E89-88E7-15A249F1C4AC}">
      <dgm:prSet/>
      <dgm:spPr/>
    </dgm:pt>
    <dgm:pt modelId="{59908605-0EEA-4D73-8458-E512FA858740}" type="sibTrans" cxnId="{9D7B8A7A-AAA7-4E89-88E7-15A249F1C4AC}">
      <dgm:prSet/>
      <dgm:spPr/>
    </dgm:pt>
    <dgm:pt modelId="{9EC6A554-EE38-4B36-807F-A8EFA382809C}" type="pres">
      <dgm:prSet presAssocID="{7BC55545-DDF0-4D44-A8BB-71BC4D73B9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B31935-7A07-460F-B447-0E029FE5C15B}" type="pres">
      <dgm:prSet presAssocID="{77D1ABB4-4F09-44A2-B80C-1649F8023CAE}" presName="parentLin" presStyleCnt="0"/>
      <dgm:spPr/>
    </dgm:pt>
    <dgm:pt modelId="{AC9F9AA4-98A9-41A8-AFF3-123CE5A0FD2A}" type="pres">
      <dgm:prSet presAssocID="{77D1ABB4-4F09-44A2-B80C-1649F8023CA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70A8A3-A500-417C-8B13-CCC7717E775E}" type="pres">
      <dgm:prSet presAssocID="{77D1ABB4-4F09-44A2-B80C-1649F8023CAE}" presName="parentText" presStyleLbl="node1" presStyleIdx="0" presStyleCnt="4" custScaleY="141301" custLinFactNeighborX="-25926" custLinFactNeighborY="18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3DB68-9A02-47CF-97DD-40961BAE31FD}" type="pres">
      <dgm:prSet presAssocID="{77D1ABB4-4F09-44A2-B80C-1649F8023CAE}" presName="negativeSpace" presStyleCnt="0"/>
      <dgm:spPr/>
    </dgm:pt>
    <dgm:pt modelId="{57049C1D-CE53-444E-9274-79BCAEB643DC}" type="pres">
      <dgm:prSet presAssocID="{77D1ABB4-4F09-44A2-B80C-1649F8023CAE}" presName="childText" presStyleLbl="conFgAcc1" presStyleIdx="0" presStyleCnt="4">
        <dgm:presLayoutVars>
          <dgm:bulletEnabled val="1"/>
        </dgm:presLayoutVars>
      </dgm:prSet>
      <dgm:spPr/>
    </dgm:pt>
    <dgm:pt modelId="{293890DD-8D49-4AB8-AC79-FB232A5BEF08}" type="pres">
      <dgm:prSet presAssocID="{D4AC7709-86D1-4A84-865B-469DF9D1B85E}" presName="spaceBetweenRectangles" presStyleCnt="0"/>
      <dgm:spPr/>
    </dgm:pt>
    <dgm:pt modelId="{3E13BB44-2235-4031-A2F9-17ED6C681B0B}" type="pres">
      <dgm:prSet presAssocID="{8FFA1AA2-42C6-472B-B0C2-4E2868734E59}" presName="parentLin" presStyleCnt="0"/>
      <dgm:spPr/>
    </dgm:pt>
    <dgm:pt modelId="{A1B001A7-D4BC-4DC8-BF99-069EC524552F}" type="pres">
      <dgm:prSet presAssocID="{8FFA1AA2-42C6-472B-B0C2-4E2868734E5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78267DD-D274-46AA-B7CD-D0409C633E85}" type="pres">
      <dgm:prSet presAssocID="{8FFA1AA2-42C6-472B-B0C2-4E2868734E59}" presName="parentText" presStyleLbl="node1" presStyleIdx="1" presStyleCnt="4" custScaleY="146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4BEE9-779B-4A2B-815C-40171F9DBB05}" type="pres">
      <dgm:prSet presAssocID="{8FFA1AA2-42C6-472B-B0C2-4E2868734E59}" presName="negativeSpace" presStyleCnt="0"/>
      <dgm:spPr/>
    </dgm:pt>
    <dgm:pt modelId="{BBBC04FF-8FC7-4D0D-8B20-12BAA5A387C8}" type="pres">
      <dgm:prSet presAssocID="{8FFA1AA2-42C6-472B-B0C2-4E2868734E59}" presName="childText" presStyleLbl="conFgAcc1" presStyleIdx="1" presStyleCnt="4">
        <dgm:presLayoutVars>
          <dgm:bulletEnabled val="1"/>
        </dgm:presLayoutVars>
      </dgm:prSet>
      <dgm:spPr/>
    </dgm:pt>
    <dgm:pt modelId="{EFC6ABD8-2CD0-462B-BF93-0F2AF635717A}" type="pres">
      <dgm:prSet presAssocID="{F1833CB1-6C94-424A-8F17-F29154AB096C}" presName="spaceBetweenRectangles" presStyleCnt="0"/>
      <dgm:spPr/>
    </dgm:pt>
    <dgm:pt modelId="{62047E77-2320-40FE-B304-2A5BD6EF666F}" type="pres">
      <dgm:prSet presAssocID="{E77B776D-8F91-426A-888B-DFFAA396ECC9}" presName="parentLin" presStyleCnt="0"/>
      <dgm:spPr/>
    </dgm:pt>
    <dgm:pt modelId="{CE7AD7D6-E296-48BE-9C63-112F0637E705}" type="pres">
      <dgm:prSet presAssocID="{E77B776D-8F91-426A-888B-DFFAA396ECC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86704B9-B361-478E-996A-7C43FA3ACAB6}" type="pres">
      <dgm:prSet presAssocID="{E77B776D-8F91-426A-888B-DFFAA396ECC9}" presName="parentText" presStyleLbl="node1" presStyleIdx="2" presStyleCnt="4" custScaleY="1525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6B0F3-5BA3-4147-B4BD-A94E732EAD9F}" type="pres">
      <dgm:prSet presAssocID="{E77B776D-8F91-426A-888B-DFFAA396ECC9}" presName="negativeSpace" presStyleCnt="0"/>
      <dgm:spPr/>
    </dgm:pt>
    <dgm:pt modelId="{CFB2EA24-E2A6-4A01-9566-7CC5AF25D426}" type="pres">
      <dgm:prSet presAssocID="{E77B776D-8F91-426A-888B-DFFAA396ECC9}" presName="childText" presStyleLbl="conFgAcc1" presStyleIdx="2" presStyleCnt="4">
        <dgm:presLayoutVars>
          <dgm:bulletEnabled val="1"/>
        </dgm:presLayoutVars>
      </dgm:prSet>
      <dgm:spPr/>
    </dgm:pt>
    <dgm:pt modelId="{6BA58D5E-80FB-4E2A-94B7-65CE5C137637}" type="pres">
      <dgm:prSet presAssocID="{B0FEE18A-FA55-4C66-9AB2-39DCB7AB65D9}" presName="spaceBetweenRectangles" presStyleCnt="0"/>
      <dgm:spPr/>
    </dgm:pt>
    <dgm:pt modelId="{67AE4B6D-4B86-46A0-9432-4507197D3F28}" type="pres">
      <dgm:prSet presAssocID="{10405B62-CCE7-446A-BB62-C3DF1A7B429A}" presName="parentLin" presStyleCnt="0"/>
      <dgm:spPr/>
    </dgm:pt>
    <dgm:pt modelId="{93E67ACE-254B-4523-958F-E72562A55740}" type="pres">
      <dgm:prSet presAssocID="{10405B62-CCE7-446A-BB62-C3DF1A7B429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97EBC1D-479D-4502-90BF-4008FE3A176E}" type="pres">
      <dgm:prSet presAssocID="{10405B62-CCE7-446A-BB62-C3DF1A7B429A}" presName="parentText" presStyleLbl="node1" presStyleIdx="3" presStyleCnt="4" custScaleY="156571" custLinFactNeighborX="11111" custLinFactNeighborY="5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B683B-0B25-4BF2-8D13-42A4C4520C9A}" type="pres">
      <dgm:prSet presAssocID="{10405B62-CCE7-446A-BB62-C3DF1A7B429A}" presName="negativeSpace" presStyleCnt="0"/>
      <dgm:spPr/>
    </dgm:pt>
    <dgm:pt modelId="{8FBE3E29-8CB7-4126-80AE-1F7207507396}" type="pres">
      <dgm:prSet presAssocID="{10405B62-CCE7-446A-BB62-C3DF1A7B429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68B962C-CC8C-4EFB-9C1F-DA2A406515C0}" srcId="{7BC55545-DDF0-4D44-A8BB-71BC4D73B96B}" destId="{77D1ABB4-4F09-44A2-B80C-1649F8023CAE}" srcOrd="0" destOrd="0" parTransId="{41BD3F46-04F0-47FF-BD12-DC3ACDC84481}" sibTransId="{D4AC7709-86D1-4A84-865B-469DF9D1B85E}"/>
    <dgm:cxn modelId="{AB8BF84C-51A4-4AE1-800D-52D740625B81}" type="presOf" srcId="{E77B776D-8F91-426A-888B-DFFAA396ECC9}" destId="{C86704B9-B361-478E-996A-7C43FA3ACAB6}" srcOrd="1" destOrd="0" presId="urn:microsoft.com/office/officeart/2005/8/layout/list1"/>
    <dgm:cxn modelId="{96212A4C-DBE0-4CCA-A487-4CFA1A2417A0}" type="presOf" srcId="{7BC55545-DDF0-4D44-A8BB-71BC4D73B96B}" destId="{9EC6A554-EE38-4B36-807F-A8EFA382809C}" srcOrd="0" destOrd="0" presId="urn:microsoft.com/office/officeart/2005/8/layout/list1"/>
    <dgm:cxn modelId="{00EAA561-7DC9-44D1-B6CF-D138F72503A8}" type="presOf" srcId="{77D1ABB4-4F09-44A2-B80C-1649F8023CAE}" destId="{AC9F9AA4-98A9-41A8-AFF3-123CE5A0FD2A}" srcOrd="0" destOrd="0" presId="urn:microsoft.com/office/officeart/2005/8/layout/list1"/>
    <dgm:cxn modelId="{6F14EF7E-AF11-40F5-8DF6-0B1A6107EB82}" type="presOf" srcId="{77D1ABB4-4F09-44A2-B80C-1649F8023CAE}" destId="{7770A8A3-A500-417C-8B13-CCC7717E775E}" srcOrd="1" destOrd="0" presId="urn:microsoft.com/office/officeart/2005/8/layout/list1"/>
    <dgm:cxn modelId="{EB056DD0-69A9-4A85-9636-A963256E22B3}" type="presOf" srcId="{E77B776D-8F91-426A-888B-DFFAA396ECC9}" destId="{CE7AD7D6-E296-48BE-9C63-112F0637E705}" srcOrd="0" destOrd="0" presId="urn:microsoft.com/office/officeart/2005/8/layout/list1"/>
    <dgm:cxn modelId="{0312A132-E5A2-40DF-B787-16FFA7B30A25}" srcId="{7BC55545-DDF0-4D44-A8BB-71BC4D73B96B}" destId="{E77B776D-8F91-426A-888B-DFFAA396ECC9}" srcOrd="2" destOrd="0" parTransId="{BA0D2D87-6499-4D63-AFA9-80E7B5B176E2}" sibTransId="{B0FEE18A-FA55-4C66-9AB2-39DCB7AB65D9}"/>
    <dgm:cxn modelId="{FB631AC5-28C2-435C-B596-5ACD0CC7D488}" srcId="{7BC55545-DDF0-4D44-A8BB-71BC4D73B96B}" destId="{8FFA1AA2-42C6-472B-B0C2-4E2868734E59}" srcOrd="1" destOrd="0" parTransId="{CDF3FD6F-ED34-415B-815A-6CEE23B3B472}" sibTransId="{F1833CB1-6C94-424A-8F17-F29154AB096C}"/>
    <dgm:cxn modelId="{D1AFE5B5-2968-4CF3-A2AA-F993F4F409DA}" type="presOf" srcId="{8FFA1AA2-42C6-472B-B0C2-4E2868734E59}" destId="{378267DD-D274-46AA-B7CD-D0409C633E85}" srcOrd="1" destOrd="0" presId="urn:microsoft.com/office/officeart/2005/8/layout/list1"/>
    <dgm:cxn modelId="{2F7B7AE6-2780-4BD3-BC94-344003127670}" type="presOf" srcId="{10405B62-CCE7-446A-BB62-C3DF1A7B429A}" destId="{F97EBC1D-479D-4502-90BF-4008FE3A176E}" srcOrd="1" destOrd="0" presId="urn:microsoft.com/office/officeart/2005/8/layout/list1"/>
    <dgm:cxn modelId="{D6E7EC37-F64A-44E6-B6E5-7E15B9F32102}" type="presOf" srcId="{10405B62-CCE7-446A-BB62-C3DF1A7B429A}" destId="{93E67ACE-254B-4523-958F-E72562A55740}" srcOrd="0" destOrd="0" presId="urn:microsoft.com/office/officeart/2005/8/layout/list1"/>
    <dgm:cxn modelId="{4CF4D3BD-7515-4007-8F3C-7329C558E5DE}" type="presOf" srcId="{8FFA1AA2-42C6-472B-B0C2-4E2868734E59}" destId="{A1B001A7-D4BC-4DC8-BF99-069EC524552F}" srcOrd="0" destOrd="0" presId="urn:microsoft.com/office/officeart/2005/8/layout/list1"/>
    <dgm:cxn modelId="{9D7B8A7A-AAA7-4E89-88E7-15A249F1C4AC}" srcId="{7BC55545-DDF0-4D44-A8BB-71BC4D73B96B}" destId="{10405B62-CCE7-446A-BB62-C3DF1A7B429A}" srcOrd="3" destOrd="0" parTransId="{234C0305-A62F-42AC-8B05-8F0FAB86043E}" sibTransId="{59908605-0EEA-4D73-8458-E512FA858740}"/>
    <dgm:cxn modelId="{B64A0FFC-2091-4B33-BD6D-D1F2DFFD7DD4}" type="presParOf" srcId="{9EC6A554-EE38-4B36-807F-A8EFA382809C}" destId="{DAB31935-7A07-460F-B447-0E029FE5C15B}" srcOrd="0" destOrd="0" presId="urn:microsoft.com/office/officeart/2005/8/layout/list1"/>
    <dgm:cxn modelId="{0265904E-233D-444D-A625-E73CFECAE61D}" type="presParOf" srcId="{DAB31935-7A07-460F-B447-0E029FE5C15B}" destId="{AC9F9AA4-98A9-41A8-AFF3-123CE5A0FD2A}" srcOrd="0" destOrd="0" presId="urn:microsoft.com/office/officeart/2005/8/layout/list1"/>
    <dgm:cxn modelId="{ADE92E13-EE5F-48B2-8AED-552DE89CEAC8}" type="presParOf" srcId="{DAB31935-7A07-460F-B447-0E029FE5C15B}" destId="{7770A8A3-A500-417C-8B13-CCC7717E775E}" srcOrd="1" destOrd="0" presId="urn:microsoft.com/office/officeart/2005/8/layout/list1"/>
    <dgm:cxn modelId="{1D91D22D-08CF-4375-A2DF-1A2D54558B3F}" type="presParOf" srcId="{9EC6A554-EE38-4B36-807F-A8EFA382809C}" destId="{D8F3DB68-9A02-47CF-97DD-40961BAE31FD}" srcOrd="1" destOrd="0" presId="urn:microsoft.com/office/officeart/2005/8/layout/list1"/>
    <dgm:cxn modelId="{264A50DC-2203-47C1-A47E-4895D18B4715}" type="presParOf" srcId="{9EC6A554-EE38-4B36-807F-A8EFA382809C}" destId="{57049C1D-CE53-444E-9274-79BCAEB643DC}" srcOrd="2" destOrd="0" presId="urn:microsoft.com/office/officeart/2005/8/layout/list1"/>
    <dgm:cxn modelId="{8B1E73FA-489E-42E4-B93F-ECE1F5F40189}" type="presParOf" srcId="{9EC6A554-EE38-4B36-807F-A8EFA382809C}" destId="{293890DD-8D49-4AB8-AC79-FB232A5BEF08}" srcOrd="3" destOrd="0" presId="urn:microsoft.com/office/officeart/2005/8/layout/list1"/>
    <dgm:cxn modelId="{82AA9E4B-E9D6-40EF-9D17-C75732F66161}" type="presParOf" srcId="{9EC6A554-EE38-4B36-807F-A8EFA382809C}" destId="{3E13BB44-2235-4031-A2F9-17ED6C681B0B}" srcOrd="4" destOrd="0" presId="urn:microsoft.com/office/officeart/2005/8/layout/list1"/>
    <dgm:cxn modelId="{36C26C9D-EB35-4CA3-8756-E51D579E2B47}" type="presParOf" srcId="{3E13BB44-2235-4031-A2F9-17ED6C681B0B}" destId="{A1B001A7-D4BC-4DC8-BF99-069EC524552F}" srcOrd="0" destOrd="0" presId="urn:microsoft.com/office/officeart/2005/8/layout/list1"/>
    <dgm:cxn modelId="{E95B7B33-2D65-4D40-A7F1-24EE63B095EB}" type="presParOf" srcId="{3E13BB44-2235-4031-A2F9-17ED6C681B0B}" destId="{378267DD-D274-46AA-B7CD-D0409C633E85}" srcOrd="1" destOrd="0" presId="urn:microsoft.com/office/officeart/2005/8/layout/list1"/>
    <dgm:cxn modelId="{78F56383-A7B8-4364-85E1-514F0228D681}" type="presParOf" srcId="{9EC6A554-EE38-4B36-807F-A8EFA382809C}" destId="{11D4BEE9-779B-4A2B-815C-40171F9DBB05}" srcOrd="5" destOrd="0" presId="urn:microsoft.com/office/officeart/2005/8/layout/list1"/>
    <dgm:cxn modelId="{F3A330DD-4D8C-411D-8B83-FAED65DBFC0C}" type="presParOf" srcId="{9EC6A554-EE38-4B36-807F-A8EFA382809C}" destId="{BBBC04FF-8FC7-4D0D-8B20-12BAA5A387C8}" srcOrd="6" destOrd="0" presId="urn:microsoft.com/office/officeart/2005/8/layout/list1"/>
    <dgm:cxn modelId="{AC574336-88DD-4D12-ABAE-E96E4664818B}" type="presParOf" srcId="{9EC6A554-EE38-4B36-807F-A8EFA382809C}" destId="{EFC6ABD8-2CD0-462B-BF93-0F2AF635717A}" srcOrd="7" destOrd="0" presId="urn:microsoft.com/office/officeart/2005/8/layout/list1"/>
    <dgm:cxn modelId="{E235A957-E446-4D17-BEB6-CC0F7FDDF663}" type="presParOf" srcId="{9EC6A554-EE38-4B36-807F-A8EFA382809C}" destId="{62047E77-2320-40FE-B304-2A5BD6EF666F}" srcOrd="8" destOrd="0" presId="urn:microsoft.com/office/officeart/2005/8/layout/list1"/>
    <dgm:cxn modelId="{EB8C0596-233B-4A6E-8D68-F731E6FFDE38}" type="presParOf" srcId="{62047E77-2320-40FE-B304-2A5BD6EF666F}" destId="{CE7AD7D6-E296-48BE-9C63-112F0637E705}" srcOrd="0" destOrd="0" presId="urn:microsoft.com/office/officeart/2005/8/layout/list1"/>
    <dgm:cxn modelId="{F8FD3FB9-7A88-4573-9166-1F03278777C7}" type="presParOf" srcId="{62047E77-2320-40FE-B304-2A5BD6EF666F}" destId="{C86704B9-B361-478E-996A-7C43FA3ACAB6}" srcOrd="1" destOrd="0" presId="urn:microsoft.com/office/officeart/2005/8/layout/list1"/>
    <dgm:cxn modelId="{4E75B4CD-7434-4B63-91D5-D12202378073}" type="presParOf" srcId="{9EC6A554-EE38-4B36-807F-A8EFA382809C}" destId="{E1D6B0F3-5BA3-4147-B4BD-A94E732EAD9F}" srcOrd="9" destOrd="0" presId="urn:microsoft.com/office/officeart/2005/8/layout/list1"/>
    <dgm:cxn modelId="{2162306C-4902-4356-992C-3CA3A7BBF65F}" type="presParOf" srcId="{9EC6A554-EE38-4B36-807F-A8EFA382809C}" destId="{CFB2EA24-E2A6-4A01-9566-7CC5AF25D426}" srcOrd="10" destOrd="0" presId="urn:microsoft.com/office/officeart/2005/8/layout/list1"/>
    <dgm:cxn modelId="{5FA1B077-C8D0-4F95-B74F-27AE302F1C61}" type="presParOf" srcId="{9EC6A554-EE38-4B36-807F-A8EFA382809C}" destId="{6BA58D5E-80FB-4E2A-94B7-65CE5C137637}" srcOrd="11" destOrd="0" presId="urn:microsoft.com/office/officeart/2005/8/layout/list1"/>
    <dgm:cxn modelId="{6534663D-1253-431D-8CFC-8D6A96EDF3F0}" type="presParOf" srcId="{9EC6A554-EE38-4B36-807F-A8EFA382809C}" destId="{67AE4B6D-4B86-46A0-9432-4507197D3F28}" srcOrd="12" destOrd="0" presId="urn:microsoft.com/office/officeart/2005/8/layout/list1"/>
    <dgm:cxn modelId="{8049080A-E8B5-46D8-A26C-85F21C06C76C}" type="presParOf" srcId="{67AE4B6D-4B86-46A0-9432-4507197D3F28}" destId="{93E67ACE-254B-4523-958F-E72562A55740}" srcOrd="0" destOrd="0" presId="urn:microsoft.com/office/officeart/2005/8/layout/list1"/>
    <dgm:cxn modelId="{758CBB81-3AF5-43FE-87FF-151B846E6053}" type="presParOf" srcId="{67AE4B6D-4B86-46A0-9432-4507197D3F28}" destId="{F97EBC1D-479D-4502-90BF-4008FE3A176E}" srcOrd="1" destOrd="0" presId="urn:microsoft.com/office/officeart/2005/8/layout/list1"/>
    <dgm:cxn modelId="{7B8ABFBB-68A3-4840-A3B9-F88638858338}" type="presParOf" srcId="{9EC6A554-EE38-4B36-807F-A8EFA382809C}" destId="{57FB683B-0B25-4BF2-8D13-42A4C4520C9A}" srcOrd="13" destOrd="0" presId="urn:microsoft.com/office/officeart/2005/8/layout/list1"/>
    <dgm:cxn modelId="{606D5E27-BECF-455A-8B0D-28E926D7D372}" type="presParOf" srcId="{9EC6A554-EE38-4B36-807F-A8EFA382809C}" destId="{8FBE3E29-8CB7-4126-80AE-1F720750739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49C1D-CE53-444E-9274-79BCAEB643DC}">
      <dsp:nvSpPr>
        <dsp:cNvPr id="0" name=""/>
        <dsp:cNvSpPr/>
      </dsp:nvSpPr>
      <dsp:spPr>
        <a:xfrm>
          <a:off x="0" y="54937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0A8A3-A500-417C-8B13-CCC7717E775E}">
      <dsp:nvSpPr>
        <dsp:cNvPr id="0" name=""/>
        <dsp:cNvSpPr/>
      </dsp:nvSpPr>
      <dsp:spPr>
        <a:xfrm>
          <a:off x="304799" y="47708"/>
          <a:ext cx="5760720" cy="792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00"/>
              </a:solidFill>
            </a:rPr>
            <a:t>Phase 0- </a:t>
          </a:r>
          <a:r>
            <a:rPr lang="en-US" sz="1900" b="1" kern="1200" dirty="0" err="1" smtClean="0">
              <a:solidFill>
                <a:srgbClr val="FFFF00"/>
              </a:solidFill>
            </a:rPr>
            <a:t>Quisence</a:t>
          </a:r>
          <a:r>
            <a:rPr lang="en-US" sz="1900" b="1" kern="1200" dirty="0" smtClean="0">
              <a:solidFill>
                <a:srgbClr val="FFFF00"/>
              </a:solidFill>
            </a:rPr>
            <a:t>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Progesterone, NO, </a:t>
          </a:r>
          <a:r>
            <a:rPr lang="en-US" sz="1900" i="1" kern="1200" dirty="0" err="1" smtClean="0"/>
            <a:t>Relaxin</a:t>
          </a:r>
          <a:endParaRPr lang="en-US" sz="1900" i="1" kern="1200" dirty="0"/>
        </a:p>
      </dsp:txBody>
      <dsp:txXfrm>
        <a:off x="304799" y="47708"/>
        <a:ext cx="5760720" cy="792529"/>
      </dsp:txXfrm>
    </dsp:sp>
    <dsp:sp modelId="{BBBC04FF-8FC7-4D0D-8B20-12BAA5A387C8}">
      <dsp:nvSpPr>
        <dsp:cNvPr id="0" name=""/>
        <dsp:cNvSpPr/>
      </dsp:nvSpPr>
      <dsp:spPr>
        <a:xfrm>
          <a:off x="0" y="1674432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267DD-D274-46AA-B7CD-D0409C633E85}">
      <dsp:nvSpPr>
        <dsp:cNvPr id="0" name=""/>
        <dsp:cNvSpPr/>
      </dsp:nvSpPr>
      <dsp:spPr>
        <a:xfrm>
          <a:off x="411480" y="1130771"/>
          <a:ext cx="5760720" cy="824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00"/>
              </a:solidFill>
            </a:rPr>
            <a:t>Phase 1- Activation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err="1" smtClean="0"/>
            <a:t>Oestrogen</a:t>
          </a:r>
          <a:r>
            <a:rPr lang="en-US" sz="1900" i="1" kern="1200" dirty="0" smtClean="0"/>
            <a:t>, CRH</a:t>
          </a:r>
          <a:endParaRPr lang="en-US" sz="1900" i="1" kern="1200" dirty="0"/>
        </a:p>
      </dsp:txBody>
      <dsp:txXfrm>
        <a:off x="411480" y="1130771"/>
        <a:ext cx="5760720" cy="824100"/>
      </dsp:txXfrm>
    </dsp:sp>
    <dsp:sp modelId="{CFB2EA24-E2A6-4A01-9566-7CC5AF25D426}">
      <dsp:nvSpPr>
        <dsp:cNvPr id="0" name=""/>
        <dsp:cNvSpPr/>
      </dsp:nvSpPr>
      <dsp:spPr>
        <a:xfrm>
          <a:off x="0" y="2830745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704B9-B361-478E-996A-7C43FA3ACAB6}">
      <dsp:nvSpPr>
        <dsp:cNvPr id="0" name=""/>
        <dsp:cNvSpPr/>
      </dsp:nvSpPr>
      <dsp:spPr>
        <a:xfrm>
          <a:off x="411480" y="2255832"/>
          <a:ext cx="5760720" cy="85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00"/>
              </a:solidFill>
            </a:rPr>
            <a:t>Phase 2- Stimulation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PG, </a:t>
          </a:r>
          <a:r>
            <a:rPr lang="en-US" sz="1900" i="1" kern="1200" dirty="0" err="1" smtClean="0"/>
            <a:t>Oxytocin</a:t>
          </a:r>
          <a:endParaRPr lang="en-US" sz="1900" i="1" kern="1200" dirty="0"/>
        </a:p>
      </dsp:txBody>
      <dsp:txXfrm>
        <a:off x="411480" y="2255832"/>
        <a:ext cx="5760720" cy="855353"/>
      </dsp:txXfrm>
    </dsp:sp>
    <dsp:sp modelId="{8FBE3E29-8CB7-4126-80AE-1F7207507396}">
      <dsp:nvSpPr>
        <dsp:cNvPr id="0" name=""/>
        <dsp:cNvSpPr/>
      </dsp:nvSpPr>
      <dsp:spPr>
        <a:xfrm>
          <a:off x="0" y="400988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EBC1D-479D-4502-90BF-4008FE3A176E}">
      <dsp:nvSpPr>
        <dsp:cNvPr id="0" name=""/>
        <dsp:cNvSpPr/>
      </dsp:nvSpPr>
      <dsp:spPr>
        <a:xfrm>
          <a:off x="457199" y="3443089"/>
          <a:ext cx="5760720" cy="878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00"/>
              </a:solidFill>
            </a:rPr>
            <a:t>Phase 3- Involution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err="1" smtClean="0"/>
            <a:t>Oxytocin</a:t>
          </a:r>
          <a:r>
            <a:rPr lang="en-US" sz="1900" i="1" kern="1200" dirty="0" smtClean="0"/>
            <a:t>, thrombin</a:t>
          </a:r>
          <a:endParaRPr lang="en-US" sz="1900" i="1" kern="1200" dirty="0"/>
        </a:p>
      </dsp:txBody>
      <dsp:txXfrm>
        <a:off x="457199" y="3443089"/>
        <a:ext cx="5760720" cy="878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CAC1D-D4F9-49A8-9EF8-93C16165FBA5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ECAA2-6B23-4F77-A183-A45718B0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Schematic diagram of the pro- and anti-inflammatory pathways operating in </a:t>
            </a:r>
            <a:r>
              <a:rPr lang="en-US" dirty="0" err="1" smtClean="0"/>
              <a:t>labour</a:t>
            </a:r>
            <a:r>
              <a:rPr lang="en-US" dirty="0" smtClean="0"/>
              <a:t>. Pro-inflammatory pathways are shown on the right hand side of the diagram. Parturition is associated with the influx of leukocytes (principally </a:t>
            </a:r>
            <a:r>
              <a:rPr lang="en-US" dirty="0" err="1" smtClean="0"/>
              <a:t>neutrophils</a:t>
            </a:r>
            <a:r>
              <a:rPr lang="en-US" dirty="0" smtClean="0"/>
              <a:t> and macrophages) into the </a:t>
            </a:r>
            <a:r>
              <a:rPr lang="en-US" dirty="0" err="1" smtClean="0"/>
              <a:t>myometrium</a:t>
            </a:r>
            <a:r>
              <a:rPr lang="en-US" dirty="0" smtClean="0"/>
              <a:t> and cervix during parturition. These cells release cytokines such as interleukin (IL)1, IL6 and IL8. These cytokines </a:t>
            </a:r>
            <a:r>
              <a:rPr lang="en-US" dirty="0" err="1" smtClean="0"/>
              <a:t>upregulate</a:t>
            </a:r>
            <a:r>
              <a:rPr lang="en-US" dirty="0" smtClean="0"/>
              <a:t> matrix metalloproteinase (MMP) expression and activity in the cervix, causing collagen breakdown and cervical ripening. In the </a:t>
            </a:r>
            <a:r>
              <a:rPr lang="en-US" dirty="0" err="1" smtClean="0"/>
              <a:t>myometrium</a:t>
            </a:r>
            <a:r>
              <a:rPr lang="en-US" dirty="0" smtClean="0"/>
              <a:t>, IL1 and possibly the other cytokines increase the expression of </a:t>
            </a:r>
            <a:r>
              <a:rPr lang="en-US" dirty="0" err="1" smtClean="0"/>
              <a:t>cyclooxygenase</a:t>
            </a:r>
            <a:r>
              <a:rPr lang="en-US" dirty="0" smtClean="0"/>
              <a:t> (COX)2, leading to increased prostaglandin production. This, together with IL1's activity in increasing calcium entry into </a:t>
            </a:r>
            <a:r>
              <a:rPr lang="en-US" dirty="0" err="1" smtClean="0"/>
              <a:t>myometrial</a:t>
            </a:r>
            <a:r>
              <a:rPr lang="en-US" dirty="0" smtClean="0"/>
              <a:t> cells will stimulate </a:t>
            </a:r>
            <a:r>
              <a:rPr lang="en-US" dirty="0" err="1" smtClean="0"/>
              <a:t>myometrial</a:t>
            </a:r>
            <a:r>
              <a:rPr lang="en-US" dirty="0" smtClean="0"/>
              <a:t> contraction. In parallel with these pro-inflammatory events, anti-inflammatory events are also </a:t>
            </a:r>
            <a:r>
              <a:rPr lang="en-US" dirty="0" err="1" smtClean="0"/>
              <a:t>upregulated</a:t>
            </a:r>
            <a:r>
              <a:rPr lang="en-US" dirty="0" smtClean="0"/>
              <a:t> in </a:t>
            </a:r>
            <a:r>
              <a:rPr lang="en-US" dirty="0" err="1" smtClean="0"/>
              <a:t>labour</a:t>
            </a:r>
            <a:r>
              <a:rPr lang="en-US" dirty="0" smtClean="0"/>
              <a:t>. Specifically, amniotic fluid IL10 production is increased. In the </a:t>
            </a:r>
            <a:r>
              <a:rPr lang="en-US" dirty="0" err="1" smtClean="0"/>
              <a:t>myometrium</a:t>
            </a:r>
            <a:r>
              <a:rPr lang="en-US" dirty="0" smtClean="0"/>
              <a:t>, synthetic capacity for the </a:t>
            </a:r>
            <a:r>
              <a:rPr lang="en-US" dirty="0" err="1" smtClean="0"/>
              <a:t>lipoxin</a:t>
            </a:r>
            <a:r>
              <a:rPr lang="en-US" dirty="0" smtClean="0"/>
              <a:t> pathway and its receptor (ALX) is also </a:t>
            </a:r>
            <a:r>
              <a:rPr lang="en-US" dirty="0" err="1" smtClean="0"/>
              <a:t>upregulated</a:t>
            </a:r>
            <a:r>
              <a:rPr lang="en-US" dirty="0" smtClean="0"/>
              <a:t> during </a:t>
            </a:r>
            <a:r>
              <a:rPr lang="en-US" dirty="0" err="1" smtClean="0"/>
              <a:t>labour</a:t>
            </a:r>
            <a:r>
              <a:rPr lang="en-US" dirty="0" smtClean="0"/>
              <a:t>. The </a:t>
            </a:r>
            <a:r>
              <a:rPr lang="en-US" dirty="0" err="1" smtClean="0"/>
              <a:t>upregulation</a:t>
            </a:r>
            <a:r>
              <a:rPr lang="en-US" dirty="0" smtClean="0"/>
              <a:t> of the anti-inflammatory pathway likely acts as a counterbalance to the pro-inflammatory pathway during the process of parturition. Inappropriate early activation of the pro-inflammatory pathway may initiate preterm </a:t>
            </a:r>
            <a:r>
              <a:rPr lang="en-US" dirty="0" err="1" smtClean="0"/>
              <a:t>labour</a:t>
            </a:r>
            <a:r>
              <a:rPr lang="en-US" dirty="0" smtClean="0"/>
              <a:t>, and thus strategies to </a:t>
            </a:r>
            <a:r>
              <a:rPr lang="en-US" dirty="0" err="1" smtClean="0"/>
              <a:t>upregulate</a:t>
            </a:r>
            <a:r>
              <a:rPr lang="en-US" dirty="0" smtClean="0"/>
              <a:t> the anti-inflammatory pathway are of interest in prevention or treatment of preterm birth. Schematic diagram of the pro- and anti-inflammatory pathways operating in </a:t>
            </a:r>
            <a:r>
              <a:rPr lang="en-US" dirty="0" err="1" smtClean="0"/>
              <a:t>labour</a:t>
            </a:r>
            <a:r>
              <a:rPr lang="en-US" dirty="0" smtClean="0"/>
              <a:t>. Pro-inflammatory pathways are shown on the right hand side of the diagram. Parturition is associated with the influx of leukocytes (principally </a:t>
            </a:r>
            <a:r>
              <a:rPr lang="en-US" dirty="0" err="1" smtClean="0"/>
              <a:t>neutrophils</a:t>
            </a:r>
            <a:r>
              <a:rPr lang="en-US" dirty="0" smtClean="0"/>
              <a:t> and macrophages) into the </a:t>
            </a:r>
            <a:r>
              <a:rPr lang="en-US" dirty="0" err="1" smtClean="0"/>
              <a:t>myometrium</a:t>
            </a:r>
            <a:r>
              <a:rPr lang="en-US" dirty="0" smtClean="0"/>
              <a:t> and cervix during parturition. These cells release cytokines such as interleukin (IL)1, IL6 and IL8. These cytokines </a:t>
            </a:r>
            <a:r>
              <a:rPr lang="en-US" dirty="0" err="1" smtClean="0"/>
              <a:t>upregulate</a:t>
            </a:r>
            <a:r>
              <a:rPr lang="en-US" dirty="0" smtClean="0"/>
              <a:t> matrix metalloproteinase (MMP) expression and activity in the cervix, causing collagen breakdown and cervical ripening. In the </a:t>
            </a:r>
            <a:r>
              <a:rPr lang="en-US" dirty="0" err="1" smtClean="0"/>
              <a:t>myometrium</a:t>
            </a:r>
            <a:r>
              <a:rPr lang="en-US" dirty="0" smtClean="0"/>
              <a:t>, IL1 and possibly the other cytokines increase the expression of </a:t>
            </a:r>
            <a:r>
              <a:rPr lang="en-US" dirty="0" err="1" smtClean="0"/>
              <a:t>cyclooxygenase</a:t>
            </a:r>
            <a:r>
              <a:rPr lang="en-US" dirty="0" smtClean="0"/>
              <a:t> (COX)2, leading to increased prostaglandin production. This, together with IL1's activity in increasing calcium entry into </a:t>
            </a:r>
            <a:r>
              <a:rPr lang="en-US" dirty="0" err="1" smtClean="0"/>
              <a:t>myometrial</a:t>
            </a:r>
            <a:r>
              <a:rPr lang="en-US" dirty="0" smtClean="0"/>
              <a:t> cells will stimulate </a:t>
            </a:r>
            <a:r>
              <a:rPr lang="en-US" dirty="0" err="1" smtClean="0"/>
              <a:t>myometrial</a:t>
            </a:r>
            <a:r>
              <a:rPr lang="en-US" dirty="0" smtClean="0"/>
              <a:t> contraction. In parallel with these pro-inflammatory events, anti-inflammatory events are also </a:t>
            </a:r>
            <a:r>
              <a:rPr lang="en-US" dirty="0" err="1" smtClean="0"/>
              <a:t>upregulated</a:t>
            </a:r>
            <a:r>
              <a:rPr lang="en-US" dirty="0" smtClean="0"/>
              <a:t> in </a:t>
            </a:r>
            <a:r>
              <a:rPr lang="en-US" dirty="0" err="1" smtClean="0"/>
              <a:t>labour</a:t>
            </a:r>
            <a:r>
              <a:rPr lang="en-US" dirty="0" smtClean="0"/>
              <a:t>. Specifically, amniotic fluid IL10 production is increased. In the </a:t>
            </a:r>
            <a:r>
              <a:rPr lang="en-US" dirty="0" err="1" smtClean="0"/>
              <a:t>myometrium</a:t>
            </a:r>
            <a:r>
              <a:rPr lang="en-US" dirty="0" smtClean="0"/>
              <a:t>, synthetic capacity for the </a:t>
            </a:r>
            <a:r>
              <a:rPr lang="en-US" dirty="0" err="1" smtClean="0"/>
              <a:t>lipoxin</a:t>
            </a:r>
            <a:r>
              <a:rPr lang="en-US" dirty="0" smtClean="0"/>
              <a:t> pathway and its receptor (ALX) is also </a:t>
            </a:r>
            <a:r>
              <a:rPr lang="en-US" dirty="0" err="1" smtClean="0"/>
              <a:t>upregulated</a:t>
            </a:r>
            <a:r>
              <a:rPr lang="en-US" dirty="0" smtClean="0"/>
              <a:t> during </a:t>
            </a:r>
            <a:r>
              <a:rPr lang="en-US" dirty="0" err="1" smtClean="0"/>
              <a:t>labour</a:t>
            </a:r>
            <a:r>
              <a:rPr lang="en-US" dirty="0" smtClean="0"/>
              <a:t>. The </a:t>
            </a:r>
            <a:r>
              <a:rPr lang="en-US" dirty="0" err="1" smtClean="0"/>
              <a:t>upregulation</a:t>
            </a:r>
            <a:r>
              <a:rPr lang="en-US" dirty="0" smtClean="0"/>
              <a:t> of the anti-inflammatory pathway likely acts as a counterbalance to the pro-inflammatory pathway during the process of parturition. Inappropriate early activation of the pro-inflammatory pathway may initiate preterm </a:t>
            </a:r>
            <a:r>
              <a:rPr lang="en-US" dirty="0" err="1" smtClean="0"/>
              <a:t>labour</a:t>
            </a:r>
            <a:r>
              <a:rPr lang="en-US" dirty="0" smtClean="0"/>
              <a:t>, and thus strategies to </a:t>
            </a:r>
            <a:r>
              <a:rPr lang="en-US" dirty="0" err="1" smtClean="0"/>
              <a:t>upregulate</a:t>
            </a:r>
            <a:r>
              <a:rPr lang="en-US" dirty="0" smtClean="0"/>
              <a:t> the anti-inflammatory pathway are of interest in prevention or treatment of preterm birth.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CAA2-6B23-4F77-A183-A45718B0AE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Oxytocin</a:t>
            </a:r>
            <a:r>
              <a:rPr lang="en-US" dirty="0" smtClean="0"/>
              <a:t> Stimulation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4039-B36C-43BC-8803-8044A96C94B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Prolonged active phase -PG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4039-B36C-43BC-8803-8044A96C94B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arrest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cx</a:t>
            </a:r>
            <a:r>
              <a:rPr lang="en-US" baseline="0" dirty="0" smtClean="0"/>
              <a:t> dilatation despite strong contractions _ MG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4039-B36C-43BC-8803-8044A96C94B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3D9EA-6F7F-4600-8EEE-08A44EF11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6445-A835-4BC1-86B5-5ACD7B91A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Labour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Lt Col </a:t>
            </a:r>
            <a:r>
              <a:rPr lang="en-US" dirty="0" err="1" smtClean="0"/>
              <a:t>Ambreen</a:t>
            </a:r>
            <a:r>
              <a:rPr lang="en-US" dirty="0" smtClean="0"/>
              <a:t> </a:t>
            </a:r>
            <a:r>
              <a:rPr lang="en-US" dirty="0" err="1" smtClean="0"/>
              <a:t>Anwer</a:t>
            </a:r>
            <a:endParaRPr lang="en-US" dirty="0" smtClean="0"/>
          </a:p>
          <a:p>
            <a:r>
              <a:rPr lang="en-US" dirty="0" smtClean="0"/>
              <a:t>FRCOG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Contractions at least 3 / 10 min</a:t>
            </a:r>
          </a:p>
          <a:p>
            <a:r>
              <a:rPr lang="en-US" dirty="0" smtClean="0"/>
              <a:t>each lasting  </a:t>
            </a:r>
            <a:r>
              <a:rPr lang="ar-EG" dirty="0" smtClean="0"/>
              <a:t>&lt;</a:t>
            </a:r>
            <a:r>
              <a:rPr lang="en-US" dirty="0" smtClean="0"/>
              <a:t> 40 </a:t>
            </a:r>
            <a:r>
              <a:rPr lang="en-US" dirty="0" err="1" smtClean="0"/>
              <a:t>sceonds</a:t>
            </a:r>
            <a:endParaRPr lang="en-US" dirty="0" smtClean="0"/>
          </a:p>
          <a:p>
            <a:r>
              <a:rPr lang="en-US" dirty="0" smtClean="0"/>
              <a:t>The cervix should dilate at a rate of 1 cm / hour or faster</a:t>
            </a:r>
          </a:p>
          <a:p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800600" y="3581400"/>
          <a:ext cx="2743200" cy="2209800"/>
        </p:xfrm>
        <a:graphic>
          <a:graphicData uri="http://schemas.openxmlformats.org/presentationml/2006/ole">
            <p:oleObj spid="_x0000_s2050" name="Clip" r:id="rId3" imgW="4304880" imgH="34207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Friedman Curve</a:t>
            </a:r>
            <a:endParaRPr lang="en-US" dirty="0"/>
          </a:p>
        </p:txBody>
      </p:sp>
      <p:pic>
        <p:nvPicPr>
          <p:cNvPr id="4" name="Picture 4" descr="Friedman's cur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Partogram</a:t>
            </a:r>
            <a:endParaRPr lang="en-US" dirty="0"/>
          </a:p>
        </p:txBody>
      </p:sp>
      <p:pic>
        <p:nvPicPr>
          <p:cNvPr id="4" name="Picture 6" descr="partogr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371600"/>
            <a:ext cx="5867399" cy="533399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rtogram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219200" y="381000"/>
            <a:ext cx="7033360" cy="6477000"/>
          </a:xfrm>
          <a:solidFill>
            <a:srgbClr val="C00000"/>
          </a:solidFill>
          <a:ln/>
        </p:spPr>
      </p:pic>
      <p:sp>
        <p:nvSpPr>
          <p:cNvPr id="5" name="Down Arrow 4"/>
          <p:cNvSpPr/>
          <p:nvPr/>
        </p:nvSpPr>
        <p:spPr>
          <a:xfrm>
            <a:off x="1371600" y="990600"/>
            <a:ext cx="3048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95400" y="1981200"/>
            <a:ext cx="457200" cy="2438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371600" y="4953000"/>
            <a:ext cx="381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1066800"/>
            <a:ext cx="28194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Fetal Condition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743200"/>
            <a:ext cx="1905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Progress of </a:t>
            </a:r>
            <a:r>
              <a:rPr lang="en-US" dirty="0" err="1" smtClean="0">
                <a:solidFill>
                  <a:schemeClr val="bg1"/>
                </a:solidFill>
              </a:rPr>
              <a:t>Labour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257800"/>
            <a:ext cx="28194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Maternal  Condition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to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228600"/>
            <a:ext cx="86106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ol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381000"/>
            <a:ext cx="7848599" cy="5745163"/>
          </a:xfrm>
          <a:noFill/>
          <a:ln/>
        </p:spPr>
      </p:pic>
      <p:cxnSp>
        <p:nvCxnSpPr>
          <p:cNvPr id="6" name="Straight Connector 5"/>
          <p:cNvCxnSpPr/>
          <p:nvPr/>
        </p:nvCxnSpPr>
        <p:spPr>
          <a:xfrm>
            <a:off x="4495800" y="2362200"/>
            <a:ext cx="14478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-228600"/>
            <a:ext cx="5943599" cy="7848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4191000" y="2286000"/>
            <a:ext cx="12192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2438400"/>
            <a:ext cx="1219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62600" y="2514600"/>
            <a:ext cx="9144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le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04800"/>
            <a:ext cx="8305800" cy="6781800"/>
          </a:xfrm>
          <a:noFill/>
          <a:ln/>
        </p:spPr>
      </p:pic>
      <p:cxnSp>
        <p:nvCxnSpPr>
          <p:cNvPr id="5" name="Straight Connector 4"/>
          <p:cNvCxnSpPr/>
          <p:nvPr/>
        </p:nvCxnSpPr>
        <p:spPr>
          <a:xfrm>
            <a:off x="4038600" y="2514600"/>
            <a:ext cx="1219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2400" y="2971800"/>
            <a:ext cx="1371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j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04800"/>
            <a:ext cx="8610600" cy="6324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Onset of regular uterine contractions associated with effacement and cervical dilatation so that leads to expulsion of products of conception.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of </a:t>
            </a:r>
            <a:r>
              <a:rPr lang="en-US" dirty="0" err="1" smtClean="0"/>
              <a:t>labour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human pregnancy lasts 280 days </a:t>
            </a:r>
          </a:p>
          <a:p>
            <a:r>
              <a:rPr lang="en-US" dirty="0" smtClean="0"/>
              <a:t>What triggers </a:t>
            </a:r>
            <a:r>
              <a:rPr lang="en-US" dirty="0" err="1" smtClean="0"/>
              <a:t>labour</a:t>
            </a:r>
            <a:r>
              <a:rPr lang="en-US" dirty="0" smtClean="0"/>
              <a:t> ?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We </a:t>
            </a:r>
            <a:r>
              <a:rPr lang="en-US" dirty="0" err="1" smtClean="0">
                <a:solidFill>
                  <a:srgbClr val="FF0000"/>
                </a:solidFill>
              </a:rPr>
              <a:t>do’nt</a:t>
            </a:r>
            <a:r>
              <a:rPr lang="en-US" dirty="0" smtClean="0">
                <a:solidFill>
                  <a:srgbClr val="FF0000"/>
                </a:solidFill>
              </a:rPr>
              <a:t> know!!</a:t>
            </a:r>
          </a:p>
          <a:p>
            <a:pPr>
              <a:buNone/>
            </a:pPr>
            <a:r>
              <a:rPr lang="en-US" dirty="0" smtClean="0"/>
              <a:t>           Most likely </a:t>
            </a:r>
            <a:r>
              <a:rPr lang="en-US" dirty="0" err="1" smtClean="0"/>
              <a:t>Feto</a:t>
            </a:r>
            <a:r>
              <a:rPr lang="en-US" dirty="0" smtClean="0"/>
              <a:t>-maternal unit?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</a:t>
            </a:r>
            <a:r>
              <a:rPr lang="en-US" dirty="0" err="1" smtClean="0"/>
              <a:t>Labour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Placental CRH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Fetal Steroids (</a:t>
            </a:r>
            <a:r>
              <a:rPr lang="en-US" dirty="0" err="1" smtClean="0"/>
              <a:t>Cortisol</a:t>
            </a:r>
            <a:r>
              <a:rPr lang="en-US" dirty="0" smtClean="0"/>
              <a:t>, DHEAS)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1.Placental </a:t>
            </a:r>
            <a:r>
              <a:rPr lang="en-US" dirty="0" err="1" smtClean="0"/>
              <a:t>Oxytocin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PGE2, PGF2 alpha</a:t>
            </a:r>
          </a:p>
          <a:p>
            <a:pPr>
              <a:buNone/>
            </a:pPr>
            <a:r>
              <a:rPr lang="en-US" dirty="0" smtClean="0"/>
              <a:t>3. COX 1, 2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352800" y="18288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124200" y="28956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 and Membranes</a:t>
            </a:r>
            <a:endParaRPr lang="en-US" dirty="0"/>
          </a:p>
        </p:txBody>
      </p:sp>
      <p:pic>
        <p:nvPicPr>
          <p:cNvPr id="4" name="Picture 7" descr="S02401-082-f005ed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710531"/>
            <a:ext cx="5257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18288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COX 1/COX 2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3581400" y="5166211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Arachidonic</a:t>
            </a:r>
            <a:r>
              <a:rPr lang="en-US" sz="2000" b="1" dirty="0" smtClean="0"/>
              <a:t> acid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438400"/>
            <a:ext cx="152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Gap Junctions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Normal </a:t>
            </a:r>
            <a:r>
              <a:rPr lang="en-US" dirty="0" err="1" smtClean="0"/>
              <a:t>Labour</a:t>
            </a:r>
            <a:endParaRPr lang="en-US" dirty="0"/>
          </a:p>
        </p:txBody>
      </p:sp>
      <p:pic>
        <p:nvPicPr>
          <p:cNvPr id="4" name="Content Placeholder 3" descr="physiology of labou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74433" y="1600200"/>
            <a:ext cx="43951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Normal </a:t>
            </a:r>
            <a:r>
              <a:rPr lang="en-US" dirty="0" err="1" smtClean="0"/>
              <a:t>Labour</a:t>
            </a:r>
            <a:endParaRPr lang="en-US" dirty="0"/>
          </a:p>
        </p:txBody>
      </p:sp>
      <p:pic>
        <p:nvPicPr>
          <p:cNvPr id="4" name="Content Placeholder 3" descr="physio cervix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2843" y="1600200"/>
            <a:ext cx="38583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Latent Phase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It starts from onset of </a:t>
            </a:r>
            <a:r>
              <a:rPr lang="en-US" dirty="0" err="1" smtClean="0"/>
              <a:t>labour</a:t>
            </a:r>
            <a:r>
              <a:rPr lang="en-US" dirty="0" smtClean="0"/>
              <a:t> until the cervix reaches 3 cm </a:t>
            </a:r>
            <a:r>
              <a:rPr lang="en-US" dirty="0" err="1" smtClean="0"/>
              <a:t>diltation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Once 3 cm </a:t>
            </a:r>
            <a:r>
              <a:rPr lang="en-US" dirty="0" err="1" smtClean="0"/>
              <a:t>diltation</a:t>
            </a:r>
            <a:r>
              <a:rPr lang="en-US" dirty="0" smtClean="0"/>
              <a:t> is reached , </a:t>
            </a:r>
            <a:r>
              <a:rPr lang="en-US" dirty="0" err="1" smtClean="0"/>
              <a:t>labour</a:t>
            </a:r>
            <a:r>
              <a:rPr lang="en-US" dirty="0" smtClean="0"/>
              <a:t> enters the active phase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Lasts 8 hours or less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Contraction  lasting</a:t>
            </a:r>
            <a:r>
              <a:rPr lang="ar-EG" dirty="0" smtClean="0"/>
              <a:t> &lt;  </a:t>
            </a:r>
            <a:r>
              <a:rPr lang="en-US" dirty="0" smtClean="0"/>
              <a:t>20 </a:t>
            </a:r>
            <a:r>
              <a:rPr lang="en-US" dirty="0" err="1" smtClean="0"/>
              <a:t>sceonds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At least 2/10 min contractions</a:t>
            </a:r>
          </a:p>
          <a:p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257800" y="381000"/>
          <a:ext cx="2819400" cy="1600200"/>
        </p:xfrm>
        <a:graphic>
          <a:graphicData uri="http://schemas.openxmlformats.org/presentationml/2006/ole">
            <p:oleObj spid="_x0000_s1026" name="Clip" r:id="rId3" imgW="4090320" imgH="2177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672</Words>
  <Application>Microsoft Office PowerPoint</Application>
  <PresentationFormat>On-screen Show (4:3)</PresentationFormat>
  <Paragraphs>56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Normal Labour</vt:lpstr>
      <vt:lpstr>Labour</vt:lpstr>
      <vt:lpstr>Initiation of labour</vt:lpstr>
      <vt:lpstr>Phases of Labour</vt:lpstr>
      <vt:lpstr>Hypothesis</vt:lpstr>
      <vt:lpstr>Placenta and Membranes</vt:lpstr>
      <vt:lpstr>Physiology of Normal Labour</vt:lpstr>
      <vt:lpstr>Physiology of Normal Labour</vt:lpstr>
      <vt:lpstr>Latent Phase </vt:lpstr>
      <vt:lpstr>Active Phase</vt:lpstr>
      <vt:lpstr>Friedman Curve</vt:lpstr>
      <vt:lpstr>Partogram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Labour</dc:title>
  <dc:creator>Waseem</dc:creator>
  <cp:lastModifiedBy>Waseem</cp:lastModifiedBy>
  <cp:revision>12</cp:revision>
  <dcterms:created xsi:type="dcterms:W3CDTF">2012-10-02T17:22:10Z</dcterms:created>
  <dcterms:modified xsi:type="dcterms:W3CDTF">2012-10-03T03:09:03Z</dcterms:modified>
</cp:coreProperties>
</file>