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56" r:id="rId10"/>
    <p:sldId id="257" r:id="rId11"/>
    <p:sldId id="258" r:id="rId12"/>
    <p:sldId id="259" r:id="rId13"/>
    <p:sldId id="260"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A6EA0-A21A-4924-BD1A-FC1C875BA253}"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A6EA0-A21A-4924-BD1A-FC1C875BA253}"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A6EA0-A21A-4924-BD1A-FC1C875BA253}"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A6EA0-A21A-4924-BD1A-FC1C875BA253}"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A6EA0-A21A-4924-BD1A-FC1C875BA253}"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A6EA0-A21A-4924-BD1A-FC1C875BA253}"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A6EA0-A21A-4924-BD1A-FC1C875BA253}" type="datetimeFigureOut">
              <a:rPr lang="en-US" smtClean="0"/>
              <a:pPr/>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A6EA0-A21A-4924-BD1A-FC1C875BA253}" type="datetimeFigureOut">
              <a:rPr lang="en-US" smtClean="0"/>
              <a:pPr/>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A6EA0-A21A-4924-BD1A-FC1C875BA253}" type="datetimeFigureOut">
              <a:rPr lang="en-US" smtClean="0"/>
              <a:pPr/>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A6EA0-A21A-4924-BD1A-FC1C875BA253}"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A6EA0-A21A-4924-BD1A-FC1C875BA253}"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C751E-E194-4B07-A4CA-28D80ED25C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A6EA0-A21A-4924-BD1A-FC1C875BA253}" type="datetimeFigureOut">
              <a:rPr lang="en-US" smtClean="0"/>
              <a:pPr/>
              <a:t>10/2/2012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C751E-E194-4B07-A4CA-28D80ED25C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Pictures\malaia 2.jpg"/>
          <p:cNvPicPr>
            <a:picLocks noChangeAspect="1" noChangeArrowheads="1"/>
          </p:cNvPicPr>
          <p:nvPr/>
        </p:nvPicPr>
        <p:blipFill>
          <a:blip r:embed="rId2"/>
          <a:srcRect/>
          <a:stretch>
            <a:fillRect/>
          </a:stretch>
        </p:blipFill>
        <p:spPr bwMode="auto">
          <a:xfrm>
            <a:off x="228600" y="381000"/>
            <a:ext cx="8702623" cy="5791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Autofit/>
          </a:bodyPr>
          <a:lstStyle/>
          <a:p>
            <a:r>
              <a:rPr lang="en-US" sz="3600" b="1" dirty="0" smtClean="0">
                <a:solidFill>
                  <a:srgbClr val="FF0000"/>
                </a:solidFill>
              </a:rPr>
              <a:t> </a:t>
            </a:r>
            <a:r>
              <a:rPr lang="en-US" sz="3600" b="1" dirty="0" smtClean="0">
                <a:solidFill>
                  <a:srgbClr val="FF0000"/>
                </a:solidFill>
              </a:rPr>
              <a:t>Priority Areas for Planning Dengue Emergency  Response</a:t>
            </a:r>
            <a:endParaRPr lang="en-US" sz="3600" dirty="0">
              <a:solidFill>
                <a:srgbClr val="FF0000"/>
              </a:solidFill>
            </a:endParaRPr>
          </a:p>
        </p:txBody>
      </p:sp>
      <p:sp>
        <p:nvSpPr>
          <p:cNvPr id="3" name="Content Placeholder 2"/>
          <p:cNvSpPr>
            <a:spLocks noGrp="1"/>
          </p:cNvSpPr>
          <p:nvPr>
            <p:ph idx="1"/>
          </p:nvPr>
        </p:nvSpPr>
        <p:spPr/>
        <p:txBody>
          <a:bodyPr>
            <a:normAutofit/>
          </a:bodyPr>
          <a:lstStyle/>
          <a:p>
            <a:r>
              <a:rPr lang="en-US" dirty="0"/>
              <a:t>1. Establish a </a:t>
            </a:r>
            <a:r>
              <a:rPr lang="en-US" dirty="0" err="1"/>
              <a:t>multisectoral</a:t>
            </a:r>
            <a:r>
              <a:rPr lang="en-US" dirty="0"/>
              <a:t> dengue action committee</a:t>
            </a:r>
          </a:p>
          <a:p>
            <a:r>
              <a:rPr lang="en-US" dirty="0"/>
              <a:t>2. Formalize an emergency action plan</a:t>
            </a:r>
          </a:p>
          <a:p>
            <a:r>
              <a:rPr lang="en-US" dirty="0"/>
              <a:t>3. Enhance disease surveillance</a:t>
            </a:r>
          </a:p>
          <a:p>
            <a:r>
              <a:rPr lang="en-US" dirty="0"/>
              <a:t>4. Perform diagnostic laboratory testing	</a:t>
            </a:r>
          </a:p>
          <a:p>
            <a:r>
              <a:rPr lang="en-US" dirty="0"/>
              <a:t>5. Enhance vector surveillance and control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6. Protect special populations and reduce the impact of environmental determinants</a:t>
            </a:r>
          </a:p>
          <a:p>
            <a:r>
              <a:rPr lang="en-US" dirty="0" smtClean="0"/>
              <a:t>7. Ensure appropriate patient care</a:t>
            </a:r>
          </a:p>
          <a:p>
            <a:r>
              <a:rPr lang="en-US" dirty="0" smtClean="0"/>
              <a:t>8. Engage the community and relevant professional groups about dengue control as well as their  participation in dengue prevention and control</a:t>
            </a:r>
          </a:p>
          <a:p>
            <a:r>
              <a:rPr lang="en-US" dirty="0" smtClean="0"/>
              <a:t>9. Investigate the epidemic</a:t>
            </a:r>
          </a:p>
          <a:p>
            <a:r>
              <a:rPr lang="en-US" dirty="0" smtClean="0"/>
              <a:t>10. Manage the mass media</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r>
              <a:rPr lang="en-US" sz="3600" b="1" dirty="0">
                <a:solidFill>
                  <a:srgbClr val="FF0000"/>
                </a:solidFill>
              </a:rPr>
              <a:t> </a:t>
            </a:r>
            <a:r>
              <a:rPr lang="en-US" sz="3600" b="1" dirty="0" smtClean="0">
                <a:solidFill>
                  <a:srgbClr val="FF0000"/>
                </a:solidFill>
              </a:rPr>
              <a:t>Three Primary Interventions for Effective Malaria Control</a:t>
            </a:r>
            <a:endParaRPr lang="en-US" sz="3600"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endParaRPr lang="en-US" dirty="0" smtClean="0"/>
          </a:p>
          <a:p>
            <a:endParaRPr lang="en-US" dirty="0"/>
          </a:p>
          <a:p>
            <a:r>
              <a:rPr lang="en-US" sz="5100" dirty="0" smtClean="0"/>
              <a:t>• </a:t>
            </a:r>
            <a:r>
              <a:rPr lang="en-US" sz="5100" dirty="0"/>
              <a:t>diagnosis of malaria cases and treatment with effective medicines;</a:t>
            </a:r>
          </a:p>
          <a:p>
            <a:r>
              <a:rPr lang="en-US" sz="5100" dirty="0"/>
              <a:t>• distribution of insecticide-treated nets (ITNs), more specifically long-lasting </a:t>
            </a:r>
            <a:r>
              <a:rPr lang="en-US" sz="5100" dirty="0" smtClean="0"/>
              <a:t>insecticidal nets </a:t>
            </a:r>
            <a:r>
              <a:rPr lang="en-US" sz="5100" dirty="0"/>
              <a:t>(LLINs), to achieve full coverage of populations at risk of malaria; and</a:t>
            </a:r>
          </a:p>
          <a:p>
            <a:r>
              <a:rPr lang="en-US" sz="5100" dirty="0"/>
              <a:t>• indoor residual spraying (IRS) to reduce and eliminate malaria transmission.</a:t>
            </a:r>
          </a:p>
          <a:p>
            <a:pPr>
              <a:buNone/>
            </a:pPr>
            <a:r>
              <a:rPr lang="en-US" dirty="0"/>
              <a:t> </a:t>
            </a:r>
          </a:p>
          <a:p>
            <a:pPr>
              <a:buNone/>
            </a:pPr>
            <a:r>
              <a:rPr lang="en-US" i="1"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solidFill>
                  <a:srgbClr val="FF0000"/>
                </a:solidFill>
              </a:rPr>
              <a:t>Risk Indicators</a:t>
            </a:r>
            <a:endParaRPr lang="en-US" sz="3600"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lvl="0"/>
            <a:r>
              <a:rPr lang="en-US" dirty="0"/>
              <a:t>mosquito breeding sites (i.e. household water storage containers, poor  urban water drainage) and appropriate environmental control measures that are associated with lower mosquito indices (i.e. tightly fitting water storage lids, presence of  fish or other biological control measures, </a:t>
            </a:r>
            <a:r>
              <a:rPr lang="en-US" dirty="0" smtClean="0"/>
              <a:t>and regular </a:t>
            </a:r>
            <a:r>
              <a:rPr lang="en-US" dirty="0"/>
              <a:t>cleaning containers </a:t>
            </a:r>
            <a:r>
              <a:rPr lang="en-US" dirty="0" smtClean="0"/>
              <a:t>.</a:t>
            </a:r>
            <a:endParaRPr lang="en-US" dirty="0"/>
          </a:p>
          <a:p>
            <a:pPr lvl="0"/>
            <a:r>
              <a:rPr lang="en-US" dirty="0"/>
              <a:t>sentinel sites should be established and age stratified</a:t>
            </a:r>
          </a:p>
          <a:p>
            <a:pPr lvl="0">
              <a:buNone/>
            </a:pPr>
            <a:r>
              <a:rPr lang="en-US" dirty="0" smtClean="0"/>
              <a:t>    </a:t>
            </a:r>
            <a:r>
              <a:rPr lang="en-US" dirty="0" err="1" smtClean="0"/>
              <a:t>seroprevalence</a:t>
            </a:r>
            <a:r>
              <a:rPr lang="en-US" dirty="0" smtClean="0"/>
              <a:t> </a:t>
            </a:r>
            <a:r>
              <a:rPr lang="en-US" dirty="0"/>
              <a:t>and burden of disease  (including economic costs) studies should </a:t>
            </a:r>
            <a:r>
              <a:rPr lang="en-US" dirty="0" smtClean="0"/>
              <a:t>be initiated.</a:t>
            </a:r>
          </a:p>
          <a:p>
            <a:pPr lvl="0"/>
            <a:r>
              <a:rPr lang="en-US" dirty="0" smtClean="0"/>
              <a:t> </a:t>
            </a:r>
            <a:r>
              <a:rPr lang="en-US" dirty="0"/>
              <a:t>Serotype changes should be monitored continuously.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219200"/>
          </a:xfrm>
        </p:spPr>
        <p:txBody>
          <a:bodyPr>
            <a:normAutofit/>
          </a:bodyPr>
          <a:lstStyle/>
          <a:p>
            <a:r>
              <a:rPr lang="en-US" sz="3600" b="1" dirty="0" smtClean="0">
                <a:solidFill>
                  <a:srgbClr val="FF0000"/>
                </a:solidFill>
              </a:rPr>
              <a:t> Dengue Prevention Strategy </a:t>
            </a:r>
            <a:endParaRPr lang="en-US" sz="36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lvl="0"/>
            <a:r>
              <a:rPr lang="en-US" b="1" dirty="0"/>
              <a:t>Reduce mortality by 50%  by 2020</a:t>
            </a:r>
            <a:r>
              <a:rPr lang="en-US" dirty="0"/>
              <a:t> -  early detection and prompt treatment of cases through training of healthcare personnel </a:t>
            </a:r>
          </a:p>
          <a:p>
            <a:r>
              <a:rPr lang="en-US" dirty="0"/>
              <a:t> </a:t>
            </a:r>
          </a:p>
          <a:p>
            <a:r>
              <a:rPr lang="en-US" b="1" dirty="0"/>
              <a:t>Dengue morbidity can be reduced  to 25% by 2020</a:t>
            </a:r>
            <a:r>
              <a:rPr lang="en-US" dirty="0"/>
              <a:t>-  by implementing improved outbreak prediction and detection through coordinated epidemiological and entomological surveillance; promoting the principles of integrated vector management and deploying locally-adapted vector control measures including effective urban and household water management. Effective communication can achieve </a:t>
            </a:r>
            <a:r>
              <a:rPr lang="en-US" dirty="0" err="1"/>
              <a:t>behavioural</a:t>
            </a:r>
            <a:r>
              <a:rPr lang="en-US" dirty="0"/>
              <a:t> outcomes that augment prevention </a:t>
            </a:r>
            <a:r>
              <a:rPr lang="en-US" dirty="0" err="1"/>
              <a:t>programmes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lvl="0" algn="just"/>
            <a:r>
              <a:rPr lang="en-US" sz="3400" b="1" dirty="0"/>
              <a:t>Investment in dengue preparedness and response, </a:t>
            </a:r>
            <a:r>
              <a:rPr lang="en-US" sz="3400" dirty="0"/>
              <a:t>including risk assessment and mapping, stockpiling and logistics, surveillance and diagnostic capacity, </a:t>
            </a:r>
            <a:r>
              <a:rPr lang="en-US" sz="3400" dirty="0" err="1"/>
              <a:t>behavioural</a:t>
            </a:r>
            <a:r>
              <a:rPr lang="en-US" sz="3400" dirty="0"/>
              <a:t> and social interventions, and risk  communication are all essential not only for early  outbreak detection and rapid response, but also for implementing the IHR (2005) requirements to manage acute public health events. </a:t>
            </a:r>
          </a:p>
          <a:p>
            <a:pPr lvl="0" algn="just">
              <a:buNone/>
            </a:pPr>
            <a:r>
              <a:rPr lang="en-US" sz="3400" b="1" dirty="0" smtClean="0"/>
              <a:t> </a:t>
            </a:r>
          </a:p>
          <a:p>
            <a:pPr lvl="0" algn="just"/>
            <a:r>
              <a:rPr lang="en-US" sz="3400" b="1" dirty="0" smtClean="0"/>
              <a:t>Estimate </a:t>
            </a:r>
            <a:r>
              <a:rPr lang="en-US" sz="3400" b="1" dirty="0"/>
              <a:t>global burden of dengue by 2015</a:t>
            </a:r>
            <a:r>
              <a:rPr lang="en-US" sz="3400" dirty="0"/>
              <a:t>.A better estimate of the true burden of the disease needs to be addressed as a priority. Improved surveillance and the training to support it should be supported </a:t>
            </a:r>
          </a:p>
          <a:p>
            <a:pPr algn="just">
              <a:buNone/>
            </a:pPr>
            <a:r>
              <a:rPr lang="en-US" b="1" dirty="0"/>
              <a:t> </a:t>
            </a:r>
            <a:endParaRPr lang="en-US" dirty="0"/>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Pictures\malaria 1.jpg"/>
          <p:cNvPicPr>
            <a:picLocks noChangeAspect="1" noChangeArrowheads="1"/>
          </p:cNvPicPr>
          <p:nvPr/>
        </p:nvPicPr>
        <p:blipFill>
          <a:blip r:embed="rId2"/>
          <a:srcRect/>
          <a:stretch>
            <a:fillRect/>
          </a:stretch>
        </p:blipFill>
        <p:spPr bwMode="auto">
          <a:xfrm>
            <a:off x="304800" y="533400"/>
            <a:ext cx="8610600" cy="57299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Pictures\malaria epidemic.jpg"/>
          <p:cNvPicPr>
            <a:picLocks noChangeAspect="1" noChangeArrowheads="1"/>
          </p:cNvPicPr>
          <p:nvPr/>
        </p:nvPicPr>
        <p:blipFill>
          <a:blip r:embed="rId2"/>
          <a:srcRect/>
          <a:stretch>
            <a:fillRect/>
          </a:stretch>
        </p:blipFill>
        <p:spPr bwMode="auto">
          <a:xfrm>
            <a:off x="457200" y="228599"/>
            <a:ext cx="8458200" cy="635529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Pictures\malaria epidemiology.jpg"/>
          <p:cNvPicPr>
            <a:picLocks noChangeAspect="1" noChangeArrowheads="1"/>
          </p:cNvPicPr>
          <p:nvPr/>
        </p:nvPicPr>
        <p:blipFill>
          <a:blip r:embed="rId2"/>
          <a:srcRect/>
          <a:stretch>
            <a:fillRect/>
          </a:stretch>
        </p:blipFill>
        <p:spPr bwMode="auto">
          <a:xfrm>
            <a:off x="762000" y="685800"/>
            <a:ext cx="7688524" cy="5486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Pictures\malaria surveillance.jpg"/>
          <p:cNvPicPr>
            <a:picLocks noChangeAspect="1" noChangeArrowheads="1"/>
          </p:cNvPicPr>
          <p:nvPr/>
        </p:nvPicPr>
        <p:blipFill>
          <a:blip r:embed="rId2"/>
          <a:srcRect/>
          <a:stretch>
            <a:fillRect/>
          </a:stretch>
        </p:blipFill>
        <p:spPr bwMode="auto">
          <a:xfrm>
            <a:off x="381000" y="381000"/>
            <a:ext cx="8722760" cy="6019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Pictures\malaria-setting  for CBL.jpg"/>
          <p:cNvPicPr>
            <a:picLocks noChangeAspect="1" noChangeArrowheads="1"/>
          </p:cNvPicPr>
          <p:nvPr/>
        </p:nvPicPr>
        <p:blipFill>
          <a:blip r:embed="rId2"/>
          <a:srcRect/>
          <a:stretch>
            <a:fillRect/>
          </a:stretch>
        </p:blipFill>
        <p:spPr bwMode="auto">
          <a:xfrm>
            <a:off x="228600" y="304800"/>
            <a:ext cx="8184630" cy="617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Pictures\mosquito epidemic pakistan.jpg"/>
          <p:cNvPicPr>
            <a:picLocks noChangeAspect="1" noChangeArrowheads="1"/>
          </p:cNvPicPr>
          <p:nvPr/>
        </p:nvPicPr>
        <p:blipFill>
          <a:blip r:embed="rId2"/>
          <a:srcRect/>
          <a:stretch>
            <a:fillRect/>
          </a:stretch>
        </p:blipFill>
        <p:spPr bwMode="auto">
          <a:xfrm>
            <a:off x="381000" y="381000"/>
            <a:ext cx="8359098" cy="5791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user\Pictures\vector borne epidemic setting.jpg"/>
          <p:cNvPicPr>
            <a:picLocks noChangeAspect="1" noChangeArrowheads="1"/>
          </p:cNvPicPr>
          <p:nvPr/>
        </p:nvPicPr>
        <p:blipFill>
          <a:blip r:embed="rId2"/>
          <a:srcRect/>
          <a:stretch>
            <a:fillRect/>
          </a:stretch>
        </p:blipFill>
        <p:spPr bwMode="auto">
          <a:xfrm>
            <a:off x="457200" y="381000"/>
            <a:ext cx="7924800" cy="624094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EPIDEMIOLOGY </a:t>
            </a:r>
            <a:br>
              <a:rPr lang="en-US" dirty="0" smtClean="0"/>
            </a:br>
            <a:r>
              <a:rPr lang="en-US" dirty="0" smtClean="0"/>
              <a:t>DENGUE, MALARIA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354</Words>
  <Application>Microsoft Office PowerPoint</Application>
  <PresentationFormat>On-screen Show (4:3)</PresentationFormat>
  <Paragraphs>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EPIDEMIOLOGY  DENGUE, MALARIA</vt:lpstr>
      <vt:lpstr> Priority Areas for Planning Dengue Emergency  Response</vt:lpstr>
      <vt:lpstr>Contd:</vt:lpstr>
      <vt:lpstr> Three Primary Interventions for Effective Malaria Control</vt:lpstr>
      <vt:lpstr>Risk Indicators</vt:lpstr>
      <vt:lpstr> Dengue Prevention Strategy </vt:lpstr>
      <vt:lpstr>Slide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DENGUE, MALARIA</dc:title>
  <dc:creator>admin</dc:creator>
  <cp:lastModifiedBy>brg_Mehmood</cp:lastModifiedBy>
  <cp:revision>10</cp:revision>
  <dcterms:created xsi:type="dcterms:W3CDTF">2012-09-18T17:25:21Z</dcterms:created>
  <dcterms:modified xsi:type="dcterms:W3CDTF">2012-10-02T17:24:33Z</dcterms:modified>
</cp:coreProperties>
</file>