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9" r:id="rId3"/>
    <p:sldId id="261" r:id="rId4"/>
    <p:sldId id="263" r:id="rId5"/>
    <p:sldId id="290" r:id="rId6"/>
    <p:sldId id="269" r:id="rId7"/>
    <p:sldId id="270" r:id="rId8"/>
    <p:sldId id="271" r:id="rId9"/>
    <p:sldId id="275" r:id="rId10"/>
    <p:sldId id="276" r:id="rId11"/>
    <p:sldId id="277" r:id="rId12"/>
    <p:sldId id="278" r:id="rId13"/>
    <p:sldId id="280" r:id="rId14"/>
    <p:sldId id="281" r:id="rId15"/>
    <p:sldId id="282" r:id="rId16"/>
    <p:sldId id="286" r:id="rId17"/>
    <p:sldId id="287" r:id="rId18"/>
    <p:sldId id="288" r:id="rId19"/>
    <p:sldId id="289" r:id="rId20"/>
    <p:sldId id="300" r:id="rId21"/>
    <p:sldId id="301" r:id="rId22"/>
    <p:sldId id="295" r:id="rId23"/>
    <p:sldId id="302" r:id="rId24"/>
    <p:sldId id="296" r:id="rId25"/>
    <p:sldId id="297" r:id="rId26"/>
    <p:sldId id="299" r:id="rId27"/>
    <p:sldId id="26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468E14-7E20-4D09-8F4A-6E63D6D7BF87}" type="datetimeFigureOut">
              <a:rPr lang="en-US" smtClean="0"/>
              <a:pPr/>
              <a:t>10/13/2012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61E4C7-161C-474F-BAFC-5BD03EE6C0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3E81E59-E799-4B38-A2A0-1F59A3FF1245}" type="slidenum">
              <a:rPr lang="en-US"/>
              <a:pPr/>
              <a:t>1</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11BDCF1-C983-4918-977A-3648119C5F5B}" type="slidenum">
              <a:rPr lang="en-US"/>
              <a:pPr/>
              <a:t>2</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91F239-C58F-46B7-9610-546E5F66DCA5}" type="slidenum">
              <a:rPr lang="en-US" smtClean="0"/>
              <a:pPr fontAlgn="base">
                <a:spcBef>
                  <a:spcPct val="0"/>
                </a:spcBef>
                <a:spcAft>
                  <a:spcPct val="0"/>
                </a:spcAft>
                <a:defRPr/>
              </a:pPr>
              <a:t>21</a:t>
            </a:fld>
            <a:endParaRPr lang="en-US"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D4E043-145C-42D1-92AD-C3C474ABECDC}" type="slidenum">
              <a:rPr lang="en-US" smtClean="0"/>
              <a:pPr fontAlgn="base">
                <a:spcBef>
                  <a:spcPct val="0"/>
                </a:spcBef>
                <a:spcAft>
                  <a:spcPct val="0"/>
                </a:spcAft>
                <a:defRPr/>
              </a:pPr>
              <a:t>23</a:t>
            </a:fld>
            <a:endParaRPr lang="en-US" smtClean="0"/>
          </a:p>
        </p:txBody>
      </p:sp>
      <p:sp>
        <p:nvSpPr>
          <p:cNvPr id="108547" name="Rectangle 2"/>
          <p:cNvSpPr>
            <a:spLocks noGrp="1" noRot="1" noChangeAspect="1" noChangeArrowheads="1" noTextEdit="1"/>
          </p:cNvSpPr>
          <p:nvPr>
            <p:ph type="sldImg"/>
          </p:nvPr>
        </p:nvSpPr>
        <p:spPr bwMode="auto">
          <a:xfrm>
            <a:off x="1198563" y="717550"/>
            <a:ext cx="4497387" cy="3371850"/>
          </a:xfrm>
          <a:noFill/>
          <a:ln>
            <a:solidFill>
              <a:srgbClr val="000000"/>
            </a:solidFill>
            <a:miter lim="800000"/>
            <a:headEnd/>
            <a:tailEnd/>
          </a:ln>
        </p:spPr>
      </p:sp>
      <p:sp>
        <p:nvSpPr>
          <p:cNvPr id="108548" name="Rectangle 3"/>
          <p:cNvSpPr>
            <a:spLocks noGrp="1" noChangeArrowheads="1"/>
          </p:cNvSpPr>
          <p:nvPr>
            <p:ph type="body" idx="1"/>
          </p:nvPr>
        </p:nvSpPr>
        <p:spPr bwMode="auto">
          <a:xfrm>
            <a:off x="930275" y="4375150"/>
            <a:ext cx="5035550" cy="4089400"/>
          </a:xfrm>
          <a:noFill/>
        </p:spPr>
        <p:txBody>
          <a:bodyPr wrap="square" numCol="1" anchor="t" anchorCtr="0" compatLnSpc="1">
            <a:prstTxWarp prst="textNoShape">
              <a:avLst/>
            </a:prstTxWarp>
          </a:bodyPr>
          <a:lstStyle/>
          <a:p>
            <a:pPr eaLnBrk="1" hangingPunct="1">
              <a:spcBef>
                <a:spcPct val="0"/>
              </a:spcBef>
            </a:pPr>
            <a:r>
              <a:rPr lang="en-US" smtClean="0"/>
              <a:t>In studies investigating the effects of therapy or other interventions it is possible to reduce confounding by randomization. </a:t>
            </a:r>
          </a:p>
          <a:p>
            <a:pPr eaLnBrk="1" hangingPunct="1">
              <a:spcBef>
                <a:spcPct val="0"/>
              </a:spcBef>
            </a:pPr>
            <a:r>
              <a:rPr lang="en-US" smtClean="0"/>
              <a:t>The randomization procedure randomly assigns patients </a:t>
            </a:r>
            <a:r>
              <a:rPr lang="en-GB" smtClean="0"/>
              <a:t>to an experimental group or to a control group.</a:t>
            </a:r>
            <a:r>
              <a:rPr lang="en-US" smtClean="0"/>
              <a:t> </a:t>
            </a:r>
          </a:p>
          <a:p>
            <a:pPr eaLnBrk="1" hangingPunct="1">
              <a:spcBef>
                <a:spcPct val="0"/>
              </a:spcBef>
            </a:pPr>
            <a:endParaRPr lang="en-US" smtClean="0"/>
          </a:p>
          <a:p>
            <a:pPr eaLnBrk="1" hangingPunct="1">
              <a:spcBef>
                <a:spcPct val="0"/>
              </a:spcBef>
            </a:pPr>
            <a:r>
              <a:rPr lang="en-US" smtClean="0"/>
              <a:t>Randomization helps to prevent selection bias by the clinician (sometimes also referred to as ‘confounding by indication’). </a:t>
            </a:r>
          </a:p>
          <a:p>
            <a:pPr eaLnBrk="1" hangingPunct="1">
              <a:spcBef>
                <a:spcPct val="0"/>
              </a:spcBef>
            </a:pPr>
            <a:endParaRPr lang="en-US" smtClean="0"/>
          </a:p>
          <a:p>
            <a:pPr eaLnBrk="1" hangingPunct="1">
              <a:spcBef>
                <a:spcPct val="0"/>
              </a:spcBef>
            </a:pPr>
            <a:r>
              <a:rPr lang="en-US" smtClean="0"/>
              <a:t>Although randomization of large groups of patients will frequently result in a similar distribution of known and unknown confounders in the experimental and the control group, it is unlikely that this balance will be achieved for all patient characteristics. Though the balance may be incomplete, the randomization process does guarantee that any differences between the two groups are due to chance and not to the choice of the physician. Thus, although differences in potential confounders between the two groups may still exist after randomization, they are likely to be reduced as much as possible.</a:t>
            </a:r>
          </a:p>
          <a:p>
            <a:pPr eaLnBrk="1" hangingPunct="1">
              <a:spcBef>
                <a:spcPct val="0"/>
              </a:spcBef>
            </a:pPr>
            <a:endParaRPr lang="en-US" smtClean="0"/>
          </a:p>
          <a:p>
            <a:pPr eaLnBrk="1" hangingPunct="1">
              <a:spcBef>
                <a:spcPct val="0"/>
              </a:spcBef>
            </a:pPr>
            <a:r>
              <a:rPr lang="en-US" smtClean="0"/>
              <a:t>Examples of large randomized controlled trials in nephrology include the HEMO, ADEMEX and CREATE studies. The size of these RCTs helped the randomization process to be successful in producing a similar distribution of known confounders between the experimental groups. </a:t>
            </a:r>
          </a:p>
          <a:p>
            <a:pPr eaLnBrk="1" hangingPunct="1">
              <a:spcBef>
                <a:spcPct val="0"/>
              </a:spcBef>
            </a:pPr>
            <a:endParaRPr lang="en-US" smtClean="0"/>
          </a:p>
          <a:p>
            <a:pPr eaLnBrk="1" hangingPunct="1">
              <a:spcBef>
                <a:spcPct val="0"/>
              </a:spcBef>
            </a:pPr>
            <a:r>
              <a:rPr lang="en-US" smtClean="0"/>
              <a:t>A small RCT may fail to produce similar experimental groups. Investigators may then adjust for these confounders during data analysis.</a:t>
            </a: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B93F36-AAF2-42AB-85FA-2818280F4711}"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1EF34-1CE6-4F0E-B394-64E1D98F42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93F36-AAF2-42AB-85FA-2818280F4711}"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1EF34-1CE6-4F0E-B394-64E1D98F42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93F36-AAF2-42AB-85FA-2818280F4711}"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1EF34-1CE6-4F0E-B394-64E1D98F42A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rtlCol="0">
            <a:normAutofit/>
          </a:bodyPr>
          <a:lstStyle/>
          <a:p>
            <a:pPr lvl="0"/>
            <a:endParaRPr lang="en-US" noProof="0" smtClean="0"/>
          </a:p>
        </p:txBody>
      </p:sp>
      <p:sp>
        <p:nvSpPr>
          <p:cNvPr id="4" name="Rectangle 12"/>
          <p:cNvSpPr>
            <a:spLocks noGrp="1" noChangeArrowheads="1"/>
          </p:cNvSpPr>
          <p:nvPr>
            <p:ph type="dt" sz="half" idx="10"/>
          </p:nvPr>
        </p:nvSpPr>
        <p:spPr/>
        <p:txBody>
          <a:bodyPr/>
          <a:lstStyle>
            <a:lvl1pPr>
              <a:defRPr/>
            </a:lvl1pPr>
          </a:lstStyle>
          <a:p>
            <a:pPr>
              <a:defRPr/>
            </a:pPr>
            <a:endParaRPr lang="en-US"/>
          </a:p>
        </p:txBody>
      </p:sp>
      <p:sp>
        <p:nvSpPr>
          <p:cNvPr id="5" name="Rectangle 13"/>
          <p:cNvSpPr>
            <a:spLocks noGrp="1" noChangeArrowheads="1"/>
          </p:cNvSpPr>
          <p:nvPr>
            <p:ph type="ftr" sz="quarter" idx="11"/>
          </p:nvPr>
        </p:nvSpPr>
        <p:spPr/>
        <p:txBody>
          <a:bodyPr/>
          <a:lstStyle>
            <a:lvl1pPr>
              <a:defRPr/>
            </a:lvl1pPr>
          </a:lstStyle>
          <a:p>
            <a:pPr>
              <a:defRPr/>
            </a:pPr>
            <a:endParaRPr lang="en-US"/>
          </a:p>
        </p:txBody>
      </p:sp>
      <p:sp>
        <p:nvSpPr>
          <p:cNvPr id="6" name="Rectangle 14"/>
          <p:cNvSpPr>
            <a:spLocks noGrp="1" noChangeArrowheads="1"/>
          </p:cNvSpPr>
          <p:nvPr>
            <p:ph type="sldNum" sz="quarter" idx="12"/>
          </p:nvPr>
        </p:nvSpPr>
        <p:spPr/>
        <p:txBody>
          <a:bodyPr/>
          <a:lstStyle>
            <a:lvl1pPr>
              <a:defRPr/>
            </a:lvl1pPr>
          </a:lstStyle>
          <a:p>
            <a:pPr>
              <a:defRPr/>
            </a:pPr>
            <a:fld id="{EBAB3B7D-1640-4738-9FBE-560136C51B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93F36-AAF2-42AB-85FA-2818280F4711}"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1EF34-1CE6-4F0E-B394-64E1D98F42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B93F36-AAF2-42AB-85FA-2818280F4711}" type="datetimeFigureOut">
              <a:rPr lang="en-US" smtClean="0"/>
              <a:pPr/>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1EF34-1CE6-4F0E-B394-64E1D98F42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B93F36-AAF2-42AB-85FA-2818280F4711}" type="datetimeFigureOut">
              <a:rPr lang="en-US" smtClean="0"/>
              <a:pPr/>
              <a:t>10/13/2012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E1EF34-1CE6-4F0E-B394-64E1D98F42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B93F36-AAF2-42AB-85FA-2818280F4711}" type="datetimeFigureOut">
              <a:rPr lang="en-US" smtClean="0"/>
              <a:pPr/>
              <a:t>10/13/2012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E1EF34-1CE6-4F0E-B394-64E1D98F42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B93F36-AAF2-42AB-85FA-2818280F4711}" type="datetimeFigureOut">
              <a:rPr lang="en-US" smtClean="0"/>
              <a:pPr/>
              <a:t>10/13/2012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E1EF34-1CE6-4F0E-B394-64E1D98F42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93F36-AAF2-42AB-85FA-2818280F4711}" type="datetimeFigureOut">
              <a:rPr lang="en-US" smtClean="0"/>
              <a:pPr/>
              <a:t>10/13/2012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E1EF34-1CE6-4F0E-B394-64E1D98F42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B93F36-AAF2-42AB-85FA-2818280F4711}" type="datetimeFigureOut">
              <a:rPr lang="en-US" smtClean="0"/>
              <a:pPr/>
              <a:t>10/13/2012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E1EF34-1CE6-4F0E-B394-64E1D98F42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B93F36-AAF2-42AB-85FA-2818280F4711}" type="datetimeFigureOut">
              <a:rPr lang="en-US" smtClean="0"/>
              <a:pPr/>
              <a:t>10/13/2012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E1EF34-1CE6-4F0E-B394-64E1D98F42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93F36-AAF2-42AB-85FA-2818280F4711}" type="datetimeFigureOut">
              <a:rPr lang="en-US" smtClean="0"/>
              <a:pPr/>
              <a:t>10/13/2012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1EF34-1CE6-4F0E-B394-64E1D98F42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457200" y="76200"/>
            <a:ext cx="8229600" cy="792162"/>
          </a:xfrm>
        </p:spPr>
        <p:txBody>
          <a:bodyPr>
            <a:normAutofit/>
          </a:bodyPr>
          <a:lstStyle/>
          <a:p>
            <a:pPr eaLnBrk="1" hangingPunct="1">
              <a:defRPr/>
            </a:pPr>
            <a:r>
              <a:rPr lang="en-US" sz="3600" b="1" dirty="0" smtClean="0">
                <a:solidFill>
                  <a:srgbClr val="FF0000"/>
                </a:solidFill>
              </a:rPr>
              <a:t>Spurious Association</a:t>
            </a:r>
          </a:p>
        </p:txBody>
      </p:sp>
      <p:sp>
        <p:nvSpPr>
          <p:cNvPr id="12291" name="Rectangle 3"/>
          <p:cNvSpPr>
            <a:spLocks noGrp="1" noChangeArrowheads="1"/>
          </p:cNvSpPr>
          <p:nvPr>
            <p:ph type="body" idx="1"/>
          </p:nvPr>
        </p:nvSpPr>
        <p:spPr>
          <a:xfrm>
            <a:off x="457200" y="990600"/>
            <a:ext cx="8382000" cy="5715000"/>
          </a:xfrm>
        </p:spPr>
        <p:txBody>
          <a:bodyPr>
            <a:noAutofit/>
          </a:bodyPr>
          <a:lstStyle/>
          <a:p>
            <a:pPr>
              <a:lnSpc>
                <a:spcPct val="80000"/>
              </a:lnSpc>
              <a:buFont typeface="Wingdings" pitchFamily="2" charset="2"/>
              <a:buChar char="ü"/>
              <a:defRPr/>
            </a:pPr>
            <a:r>
              <a:rPr lang="en-US" sz="2800" dirty="0" smtClean="0"/>
              <a:t>Sometimes </a:t>
            </a:r>
            <a:r>
              <a:rPr lang="en-US" sz="2800" dirty="0" smtClean="0"/>
              <a:t>an observed association between a disease and suspected factor may </a:t>
            </a:r>
            <a:r>
              <a:rPr lang="en-US" sz="2800" dirty="0" smtClean="0">
                <a:solidFill>
                  <a:srgbClr val="FF0000"/>
                </a:solidFill>
              </a:rPr>
              <a:t>not be real</a:t>
            </a:r>
            <a:r>
              <a:rPr lang="en-US" sz="3000" dirty="0" smtClean="0"/>
              <a:t>.</a:t>
            </a:r>
            <a:endParaRPr lang="en-US" sz="3000" dirty="0" smtClean="0"/>
          </a:p>
          <a:p>
            <a:r>
              <a:rPr lang="en-US" sz="2800" dirty="0" smtClean="0">
                <a:solidFill>
                  <a:srgbClr val="FF0000"/>
                </a:solidFill>
              </a:rPr>
              <a:t>e.g. </a:t>
            </a:r>
            <a:r>
              <a:rPr lang="en-US" sz="2800" dirty="0" smtClean="0"/>
              <a:t>A </a:t>
            </a:r>
            <a:r>
              <a:rPr lang="en-US" sz="2800" dirty="0" smtClean="0"/>
              <a:t>study was conducted between  births </a:t>
            </a:r>
            <a:r>
              <a:rPr lang="en-US" sz="2800" dirty="0" smtClean="0">
                <a:solidFill>
                  <a:srgbClr val="FF0000"/>
                </a:solidFill>
              </a:rPr>
              <a:t>at home </a:t>
            </a:r>
            <a:r>
              <a:rPr lang="en-US" sz="2800" dirty="0" smtClean="0"/>
              <a:t>and births in hospital. </a:t>
            </a:r>
          </a:p>
          <a:p>
            <a:r>
              <a:rPr lang="en-US" sz="2800" dirty="0" smtClean="0"/>
              <a:t>Apparently </a:t>
            </a:r>
            <a:r>
              <a:rPr lang="en-US" sz="2800" dirty="0" err="1" smtClean="0"/>
              <a:t>Perinatal</a:t>
            </a:r>
            <a:r>
              <a:rPr lang="en-US" sz="2800" dirty="0" smtClean="0"/>
              <a:t> Mortality was </a:t>
            </a:r>
            <a:r>
              <a:rPr lang="en-US" sz="2800" dirty="0" smtClean="0">
                <a:solidFill>
                  <a:srgbClr val="FF0000"/>
                </a:solidFill>
              </a:rPr>
              <a:t>higher</a:t>
            </a:r>
            <a:r>
              <a:rPr lang="en-US" sz="2800" dirty="0" smtClean="0"/>
              <a:t> in hospital births than in home birth. </a:t>
            </a:r>
          </a:p>
          <a:p>
            <a:r>
              <a:rPr lang="en-US" sz="2800" dirty="0" smtClean="0"/>
              <a:t>It may be concluded that home deliveries are </a:t>
            </a:r>
            <a:r>
              <a:rPr lang="en-US" sz="2800" dirty="0" smtClean="0">
                <a:solidFill>
                  <a:srgbClr val="FF0000"/>
                </a:solidFill>
              </a:rPr>
              <a:t>safer </a:t>
            </a:r>
            <a:r>
              <a:rPr lang="en-US" sz="2800" dirty="0" smtClean="0"/>
              <a:t>than hospital deliveries.</a:t>
            </a:r>
          </a:p>
          <a:p>
            <a:r>
              <a:rPr lang="en-US" sz="2800" dirty="0" smtClean="0"/>
              <a:t>Such a conclusion is spurious  because in general, hospitals attract women at </a:t>
            </a:r>
            <a:r>
              <a:rPr lang="en-US" sz="2800" dirty="0" smtClean="0">
                <a:solidFill>
                  <a:srgbClr val="FF0000"/>
                </a:solidFill>
              </a:rPr>
              <a:t>high risk </a:t>
            </a:r>
            <a:r>
              <a:rPr lang="en-US" sz="2800" dirty="0" smtClean="0"/>
              <a:t>for delivery because of their special equipment and expertise</a:t>
            </a:r>
            <a:r>
              <a:rPr lang="en-US" sz="3000" dirty="0" smtClean="0"/>
              <a:t>.</a:t>
            </a:r>
            <a:endParaRPr lang="en-US" sz="3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74638"/>
            <a:ext cx="8229600" cy="944562"/>
          </a:xfrm>
        </p:spPr>
        <p:txBody>
          <a:bodyPr/>
          <a:lstStyle/>
          <a:p>
            <a:pPr eaLnBrk="1" hangingPunct="1"/>
            <a:r>
              <a:rPr lang="en-US" sz="3600" b="1" smtClean="0">
                <a:solidFill>
                  <a:srgbClr val="FF0000"/>
                </a:solidFill>
              </a:rPr>
              <a:t>Interviewer Bias</a:t>
            </a:r>
            <a:endParaRPr lang="en-US" sz="3600" smtClean="0">
              <a:solidFill>
                <a:srgbClr val="FF0000"/>
              </a:solidFill>
            </a:endParaRPr>
          </a:p>
        </p:txBody>
      </p:sp>
      <p:sp>
        <p:nvSpPr>
          <p:cNvPr id="37891" name="Content Placeholder 2"/>
          <p:cNvSpPr>
            <a:spLocks noGrp="1"/>
          </p:cNvSpPr>
          <p:nvPr>
            <p:ph idx="1"/>
          </p:nvPr>
        </p:nvSpPr>
        <p:spPr>
          <a:xfrm>
            <a:off x="457200" y="1447800"/>
            <a:ext cx="8229600" cy="4678363"/>
          </a:xfrm>
        </p:spPr>
        <p:txBody>
          <a:bodyPr/>
          <a:lstStyle/>
          <a:p>
            <a:pPr algn="just" eaLnBrk="1" hangingPunct="1"/>
            <a:r>
              <a:rPr lang="en-US" dirty="0" smtClean="0"/>
              <a:t>An interviewer’s knowledge may influence the structure of questions and the manner of presentation, which may influence responses.</a:t>
            </a:r>
          </a:p>
          <a:p>
            <a:pPr algn="just" eaLnBrk="1" hangingPunct="1"/>
            <a:r>
              <a:rPr lang="en-US" dirty="0" smtClean="0"/>
              <a:t>Interviewer’s IQ may also influence in understanding the responses. </a:t>
            </a:r>
          </a:p>
          <a:p>
            <a:pPr algn="just" eaLnBrk="1" hangingPunct="1"/>
            <a:r>
              <a:rPr lang="en-US" dirty="0" smtClean="0"/>
              <a:t>Observers may have preconceived expectations of what they should find in an examination.</a:t>
            </a:r>
          </a:p>
          <a:p>
            <a:pPr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62000" y="0"/>
            <a:ext cx="7543800" cy="762000"/>
          </a:xfrm>
        </p:spPr>
        <p:txBody>
          <a:bodyPr>
            <a:normAutofit/>
          </a:bodyPr>
          <a:lstStyle/>
          <a:p>
            <a:pPr eaLnBrk="1" hangingPunct="1"/>
            <a:r>
              <a:rPr lang="en-US" sz="3600" b="1" dirty="0" smtClean="0">
                <a:solidFill>
                  <a:srgbClr val="FF0000"/>
                </a:solidFill>
              </a:rPr>
              <a:t>Recall Bias</a:t>
            </a:r>
          </a:p>
        </p:txBody>
      </p:sp>
      <p:sp>
        <p:nvSpPr>
          <p:cNvPr id="7171" name="Rectangle 3"/>
          <p:cNvSpPr>
            <a:spLocks noGrp="1" noChangeArrowheads="1"/>
          </p:cNvSpPr>
          <p:nvPr>
            <p:ph type="body" idx="1"/>
          </p:nvPr>
        </p:nvSpPr>
        <p:spPr>
          <a:xfrm>
            <a:off x="0" y="838200"/>
            <a:ext cx="8839200" cy="5791200"/>
          </a:xfrm>
        </p:spPr>
        <p:txBody>
          <a:bodyPr>
            <a:normAutofit lnSpcReduction="10000"/>
          </a:bodyPr>
          <a:lstStyle/>
          <a:p>
            <a:pPr lvl="1" algn="just" eaLnBrk="1" hangingPunct="1"/>
            <a:r>
              <a:rPr lang="en-US" sz="3200" dirty="0" smtClean="0"/>
              <a:t>a type of information bias, when people with a certain condition are more likely to remember exposure to the risk factor under study than the control group. It can occur easily in case-control or cross-sectional studies, but not in cohort studies.</a:t>
            </a:r>
            <a:r>
              <a:rPr lang="en-US" sz="3200" dirty="0" smtClean="0">
                <a:solidFill>
                  <a:srgbClr val="FF0000"/>
                </a:solidFill>
              </a:rPr>
              <a:t> </a:t>
            </a:r>
            <a:r>
              <a:rPr lang="en-US" dirty="0" smtClean="0">
                <a:solidFill>
                  <a:srgbClr val="FF0000"/>
                </a:solidFill>
              </a:rPr>
              <a:t>(</a:t>
            </a:r>
            <a:r>
              <a:rPr lang="en-US" sz="2400" dirty="0" smtClean="0">
                <a:solidFill>
                  <a:srgbClr val="FF0000"/>
                </a:solidFill>
              </a:rPr>
              <a:t>those with a particular outcome or exposure may remember events more clearly or amplify their recollections)</a:t>
            </a:r>
            <a:endParaRPr lang="en-US" sz="3200" dirty="0" smtClean="0"/>
          </a:p>
          <a:p>
            <a:pPr lvl="1" algn="just" eaLnBrk="1" hangingPunct="1"/>
            <a:r>
              <a:rPr lang="en-US" sz="3200" dirty="0" smtClean="0"/>
              <a:t>For example parents of children with cancer may ‘remember’ more information about details of risk factors and their exposure to them, than parents of control children with identical exposure rates.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 calcmode="lin" valueType="num">
                                      <p:cBhvr additive="base">
                                        <p:cTn id="11"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304800"/>
            <a:ext cx="8382000" cy="685800"/>
          </a:xfrm>
        </p:spPr>
        <p:txBody>
          <a:bodyPr/>
          <a:lstStyle/>
          <a:p>
            <a:pPr eaLnBrk="1" hangingPunct="1">
              <a:lnSpc>
                <a:spcPct val="90000"/>
              </a:lnSpc>
            </a:pPr>
            <a:r>
              <a:rPr lang="en-US" sz="3600" b="1" dirty="0" smtClean="0">
                <a:solidFill>
                  <a:srgbClr val="FF0000"/>
                </a:solidFill>
              </a:rPr>
              <a:t>Attrition Bias </a:t>
            </a:r>
            <a:r>
              <a:rPr lang="en-US" sz="2800" b="1" dirty="0" smtClean="0">
                <a:solidFill>
                  <a:srgbClr val="7030A0"/>
                </a:solidFill>
              </a:rPr>
              <a:t>(Loss to follow-up)</a:t>
            </a:r>
            <a:endParaRPr lang="en-US" sz="3200" b="1" dirty="0" smtClean="0">
              <a:solidFill>
                <a:srgbClr val="7030A0"/>
              </a:solidFill>
            </a:endParaRPr>
          </a:p>
        </p:txBody>
      </p:sp>
      <p:sp>
        <p:nvSpPr>
          <p:cNvPr id="8195" name="Rectangle 3"/>
          <p:cNvSpPr>
            <a:spLocks noGrp="1" noChangeArrowheads="1"/>
          </p:cNvSpPr>
          <p:nvPr>
            <p:ph type="body" idx="1"/>
          </p:nvPr>
        </p:nvSpPr>
        <p:spPr>
          <a:xfrm>
            <a:off x="304800" y="1143000"/>
            <a:ext cx="8458200" cy="4876800"/>
          </a:xfrm>
        </p:spPr>
        <p:txBody>
          <a:bodyPr/>
          <a:lstStyle/>
          <a:p>
            <a:pPr lvl="1" algn="just" eaLnBrk="1" hangingPunct="1">
              <a:lnSpc>
                <a:spcPct val="90000"/>
              </a:lnSpc>
            </a:pPr>
            <a:r>
              <a:rPr lang="en-US" sz="3200" smtClean="0"/>
              <a:t>Attrition is a reduction in the number of patients who remain in the study (patient drop out).</a:t>
            </a:r>
          </a:p>
          <a:p>
            <a:pPr lvl="1" algn="just" eaLnBrk="1" hangingPunct="1">
              <a:lnSpc>
                <a:spcPct val="90000"/>
              </a:lnSpc>
            </a:pPr>
            <a:r>
              <a:rPr lang="en-US" sz="3200" smtClean="0"/>
              <a:t>This results in an attrition bias when the patients who drop-out of the study are systematically different from those who remain in and complete the study.</a:t>
            </a:r>
          </a:p>
          <a:p>
            <a:pPr lvl="1" algn="just" eaLnBrk="1" hangingPunct="1">
              <a:lnSpc>
                <a:spcPct val="90000"/>
              </a:lnSpc>
            </a:pPr>
            <a:r>
              <a:rPr lang="en-US" sz="3200" smtClean="0"/>
              <a:t>It can occur in clinical trials and in cohort studies.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additive="base">
                                        <p:cTn id="11"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 calcmode="lin" valueType="num">
                                      <p:cBhvr additive="base">
                                        <p:cTn id="15"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95">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38200" y="228600"/>
            <a:ext cx="7448550" cy="838200"/>
          </a:xfrm>
        </p:spPr>
        <p:txBody>
          <a:bodyPr/>
          <a:lstStyle/>
          <a:p>
            <a:pPr eaLnBrk="1" hangingPunct="1"/>
            <a:r>
              <a:rPr lang="en-US" sz="3600" b="1" smtClean="0">
                <a:solidFill>
                  <a:srgbClr val="FF0000"/>
                </a:solidFill>
              </a:rPr>
              <a:t>Admission Rate (Berkson’s) Bias</a:t>
            </a:r>
          </a:p>
        </p:txBody>
      </p:sp>
      <p:sp>
        <p:nvSpPr>
          <p:cNvPr id="9219" name="Rectangle 3"/>
          <p:cNvSpPr>
            <a:spLocks noGrp="1" noChangeArrowheads="1"/>
          </p:cNvSpPr>
          <p:nvPr>
            <p:ph type="body" idx="1"/>
          </p:nvPr>
        </p:nvSpPr>
        <p:spPr>
          <a:xfrm>
            <a:off x="0" y="990600"/>
            <a:ext cx="8915400" cy="4648200"/>
          </a:xfrm>
        </p:spPr>
        <p:txBody>
          <a:bodyPr>
            <a:normAutofit fontScale="92500"/>
          </a:bodyPr>
          <a:lstStyle/>
          <a:p>
            <a:pPr lvl="1" eaLnBrk="1" hangingPunct="1"/>
            <a:r>
              <a:rPr lang="en-US" sz="3200" smtClean="0"/>
              <a:t>a selection bias that occurs when the hospital admission rate of controls and cases are different.</a:t>
            </a:r>
          </a:p>
          <a:p>
            <a:pPr lvl="1" eaLnBrk="1" hangingPunct="1"/>
            <a:r>
              <a:rPr lang="en-US" sz="3200" smtClean="0"/>
              <a:t>It is likely to seriously affect odds ratio (OR) values in case-control studies, as controls are likely to be admitted less frequently than cases.</a:t>
            </a:r>
          </a:p>
          <a:p>
            <a:pPr lvl="1" eaLnBrk="1" hangingPunct="1"/>
            <a:r>
              <a:rPr lang="en-US" sz="3200" smtClean="0"/>
              <a:t>Patients with two or more overlapping conditions are more likely to be admitted.  Researchers may mistakenly assume an association between two or more conditions.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 calcmode="lin" valueType="num">
                                      <p:cBhvr additive="base">
                                        <p:cTn id="11"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219">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 calcmode="lin" valueType="num">
                                      <p:cBhvr additive="base">
                                        <p:cTn id="15"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219">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62000" y="304800"/>
            <a:ext cx="7667625" cy="762000"/>
          </a:xfrm>
        </p:spPr>
        <p:txBody>
          <a:bodyPr/>
          <a:lstStyle/>
          <a:p>
            <a:pPr eaLnBrk="1" hangingPunct="1">
              <a:lnSpc>
                <a:spcPct val="90000"/>
              </a:lnSpc>
            </a:pPr>
            <a:r>
              <a:rPr lang="en-US" sz="3600" b="1" smtClean="0">
                <a:solidFill>
                  <a:srgbClr val="FF0000"/>
                </a:solidFill>
              </a:rPr>
              <a:t>Prevalence / Incidence (Neyman’s) Bias</a:t>
            </a:r>
          </a:p>
        </p:txBody>
      </p:sp>
      <p:sp>
        <p:nvSpPr>
          <p:cNvPr id="10243" name="Rectangle 3"/>
          <p:cNvSpPr>
            <a:spLocks noGrp="1" noChangeArrowheads="1"/>
          </p:cNvSpPr>
          <p:nvPr>
            <p:ph type="body" idx="1"/>
          </p:nvPr>
        </p:nvSpPr>
        <p:spPr>
          <a:xfrm>
            <a:off x="0" y="1219200"/>
            <a:ext cx="8915400" cy="5257800"/>
          </a:xfrm>
        </p:spPr>
        <p:txBody>
          <a:bodyPr/>
          <a:lstStyle/>
          <a:p>
            <a:pPr lvl="1">
              <a:lnSpc>
                <a:spcPct val="90000"/>
              </a:lnSpc>
            </a:pPr>
            <a:r>
              <a:rPr lang="en-US" sz="3200" dirty="0" smtClean="0"/>
              <a:t>It occurs when a disease is characterized by early fatalities (</a:t>
            </a:r>
            <a:r>
              <a:rPr lang="en-US" sz="3200" dirty="0" smtClean="0">
                <a:solidFill>
                  <a:srgbClr val="FF0000"/>
                </a:solidFill>
              </a:rPr>
              <a:t>death before diagnosis</a:t>
            </a:r>
            <a:r>
              <a:rPr lang="en-US" sz="3200" dirty="0" smtClean="0"/>
              <a:t>) or silent cases (</a:t>
            </a:r>
            <a:r>
              <a:rPr lang="en-US" sz="3200" dirty="0" smtClean="0">
                <a:solidFill>
                  <a:srgbClr val="FF0000"/>
                </a:solidFill>
              </a:rPr>
              <a:t>no evidence of exposure </a:t>
            </a:r>
            <a:r>
              <a:rPr lang="en-US" sz="3200" dirty="0" smtClean="0"/>
              <a:t> at time of disease onset).</a:t>
            </a:r>
          </a:p>
          <a:p>
            <a:pPr lvl="1" eaLnBrk="1" hangingPunct="1">
              <a:lnSpc>
                <a:spcPct val="90000"/>
              </a:lnSpc>
            </a:pPr>
            <a:r>
              <a:rPr lang="en-US" sz="3200" dirty="0" smtClean="0"/>
              <a:t>It occurs whenever there is a </a:t>
            </a:r>
            <a:r>
              <a:rPr lang="en-US" sz="3200" dirty="0" smtClean="0">
                <a:solidFill>
                  <a:srgbClr val="FF0000"/>
                </a:solidFill>
              </a:rPr>
              <a:t>‘time gap</a:t>
            </a:r>
            <a:r>
              <a:rPr lang="en-US" sz="3200" dirty="0" smtClean="0"/>
              <a:t>’ between ‘</a:t>
            </a:r>
            <a:r>
              <a:rPr lang="en-US" sz="3200" dirty="0" smtClean="0">
                <a:solidFill>
                  <a:srgbClr val="FF0000"/>
                </a:solidFill>
              </a:rPr>
              <a:t>exposure and subjects</a:t>
            </a:r>
            <a:r>
              <a:rPr lang="en-US" sz="3200" dirty="0" smtClean="0"/>
              <a:t>’ selection, so that the ‘</a:t>
            </a:r>
            <a:r>
              <a:rPr lang="en-US" sz="3200" dirty="0" smtClean="0">
                <a:solidFill>
                  <a:srgbClr val="FF0000"/>
                </a:solidFill>
              </a:rPr>
              <a:t>worst</a:t>
            </a:r>
            <a:r>
              <a:rPr lang="en-US" sz="3200" dirty="0" smtClean="0"/>
              <a:t>’ cases have died out.</a:t>
            </a:r>
          </a:p>
          <a:p>
            <a:pPr lvl="1" eaLnBrk="1" hangingPunct="1">
              <a:lnSpc>
                <a:spcPct val="90000"/>
              </a:lnSpc>
            </a:pPr>
            <a:r>
              <a:rPr lang="en-US" sz="3200" dirty="0" smtClean="0"/>
              <a:t>A cohort study begun before the disease will </a:t>
            </a:r>
            <a:r>
              <a:rPr lang="en-US" sz="3200" dirty="0" smtClean="0">
                <a:solidFill>
                  <a:srgbClr val="FF0000"/>
                </a:solidFill>
              </a:rPr>
              <a:t>detect</a:t>
            </a:r>
            <a:r>
              <a:rPr lang="en-US" sz="3200" dirty="0" smtClean="0"/>
              <a:t> occurrences correctly. A case-control study begun later will only record the cases that have remained and </a:t>
            </a:r>
            <a:r>
              <a:rPr lang="en-US" sz="3200" dirty="0" smtClean="0">
                <a:solidFill>
                  <a:srgbClr val="FF0000"/>
                </a:solidFill>
              </a:rPr>
              <a:t>did not die</a:t>
            </a:r>
            <a:r>
              <a:rPr lang="en-US" sz="3200" dirty="0" smtClean="0"/>
              <a: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304800"/>
            <a:ext cx="7886700" cy="914400"/>
          </a:xfrm>
        </p:spPr>
        <p:txBody>
          <a:bodyPr/>
          <a:lstStyle/>
          <a:p>
            <a:pPr eaLnBrk="1" hangingPunct="1">
              <a:lnSpc>
                <a:spcPct val="90000"/>
              </a:lnSpc>
            </a:pPr>
            <a:r>
              <a:rPr lang="en-US" sz="3600" b="1" dirty="0" smtClean="0">
                <a:solidFill>
                  <a:srgbClr val="FF0000"/>
                </a:solidFill>
              </a:rPr>
              <a:t>Confounding Bias</a:t>
            </a:r>
          </a:p>
        </p:txBody>
      </p:sp>
      <p:sp>
        <p:nvSpPr>
          <p:cNvPr id="13315" name="Rectangle 3"/>
          <p:cNvSpPr>
            <a:spLocks noGrp="1" noChangeArrowheads="1"/>
          </p:cNvSpPr>
          <p:nvPr>
            <p:ph type="body" idx="1"/>
          </p:nvPr>
        </p:nvSpPr>
        <p:spPr>
          <a:xfrm>
            <a:off x="304800" y="1447800"/>
            <a:ext cx="8534400" cy="5029200"/>
          </a:xfrm>
        </p:spPr>
        <p:txBody>
          <a:bodyPr>
            <a:normAutofit/>
          </a:bodyPr>
          <a:lstStyle/>
          <a:p>
            <a:pPr lvl="1">
              <a:lnSpc>
                <a:spcPct val="90000"/>
              </a:lnSpc>
            </a:pPr>
            <a:r>
              <a:rPr lang="en-CA" sz="3200" dirty="0" smtClean="0"/>
              <a:t>A </a:t>
            </a:r>
            <a:r>
              <a:rPr lang="en-CA" sz="3200" dirty="0" smtClean="0">
                <a:solidFill>
                  <a:srgbClr val="FF0000"/>
                </a:solidFill>
              </a:rPr>
              <a:t>confusion </a:t>
            </a:r>
            <a:r>
              <a:rPr lang="en-CA" sz="3200" dirty="0" smtClean="0"/>
              <a:t>or</a:t>
            </a:r>
            <a:r>
              <a:rPr lang="en-CA" sz="3200" dirty="0" smtClean="0">
                <a:solidFill>
                  <a:srgbClr val="FF0000"/>
                </a:solidFill>
              </a:rPr>
              <a:t> mixing</a:t>
            </a:r>
            <a:r>
              <a:rPr lang="en-CA" sz="3200" dirty="0" smtClean="0"/>
              <a:t> of effects.</a:t>
            </a:r>
            <a:endParaRPr lang="en-CA" sz="3200" dirty="0"/>
          </a:p>
          <a:p>
            <a:pPr lvl="1">
              <a:lnSpc>
                <a:spcPct val="90000"/>
              </a:lnSpc>
            </a:pPr>
            <a:r>
              <a:rPr lang="en-CA" sz="3200" dirty="0" smtClean="0"/>
              <a:t>A confounder is an </a:t>
            </a:r>
            <a:r>
              <a:rPr lang="en-CA" sz="3200" dirty="0" smtClean="0">
                <a:solidFill>
                  <a:srgbClr val="FF0000"/>
                </a:solidFill>
              </a:rPr>
              <a:t>extraneous</a:t>
            </a:r>
            <a:r>
              <a:rPr lang="en-CA" sz="3200" dirty="0" smtClean="0"/>
              <a:t> variable that totally or partially accounts for the apparent effect of the study exposure on the outcome. It may even </a:t>
            </a:r>
            <a:r>
              <a:rPr lang="en-CA" sz="3200" dirty="0" smtClean="0">
                <a:solidFill>
                  <a:srgbClr val="FF0000"/>
                </a:solidFill>
              </a:rPr>
              <a:t>mask</a:t>
            </a:r>
            <a:r>
              <a:rPr lang="en-CA" sz="3200" dirty="0" smtClean="0"/>
              <a:t> an underlying true association or reverse it.</a:t>
            </a:r>
            <a:endParaRPr lang="en-US" sz="3200" dirty="0" smtClean="0"/>
          </a:p>
          <a:p>
            <a:pPr lvl="1">
              <a:lnSpc>
                <a:spcPct val="90000"/>
              </a:lnSpc>
            </a:pPr>
            <a:r>
              <a:rPr lang="en-CA" sz="3200" dirty="0" smtClean="0"/>
              <a:t>The distortion can be large and leads to </a:t>
            </a:r>
            <a:r>
              <a:rPr lang="en-CA" sz="3200" dirty="0" smtClean="0">
                <a:solidFill>
                  <a:srgbClr val="FF0000"/>
                </a:solidFill>
              </a:rPr>
              <a:t>over-estimation</a:t>
            </a:r>
            <a:r>
              <a:rPr lang="en-CA" sz="3200" dirty="0" smtClean="0"/>
              <a:t> or </a:t>
            </a:r>
            <a:r>
              <a:rPr lang="en-CA" sz="3200" dirty="0" smtClean="0">
                <a:solidFill>
                  <a:srgbClr val="FF0000"/>
                </a:solidFill>
              </a:rPr>
              <a:t>under-estimation </a:t>
            </a:r>
            <a:r>
              <a:rPr lang="en-CA" sz="3200" dirty="0" smtClean="0"/>
              <a:t>of an </a:t>
            </a:r>
            <a:r>
              <a:rPr lang="en-CA" sz="3200" dirty="0" smtClean="0">
                <a:solidFill>
                  <a:srgbClr val="FF0000"/>
                </a:solidFill>
              </a:rPr>
              <a:t>effect</a:t>
            </a:r>
            <a:r>
              <a:rPr lang="en-CA" sz="3200" dirty="0" smtClean="0"/>
              <a:t>, it can even change the apparent direction of an effect.</a:t>
            </a:r>
          </a:p>
          <a:p>
            <a:pPr lvl="1" eaLnBrk="1" hangingPunct="1">
              <a:lnSpc>
                <a:spcPct val="90000"/>
              </a:lnSpc>
            </a:pPr>
            <a:endParaRPr lang="en-US" sz="3200" dirty="0" smtClean="0"/>
          </a:p>
          <a:p>
            <a:pPr lvl="1" eaLnBrk="1" hangingPunct="1">
              <a:lnSpc>
                <a:spcPct val="90000"/>
              </a:lnSpc>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 calcmode="lin" valueType="num">
                                      <p:cBhvr additive="base">
                                        <p:cTn id="17"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655638"/>
            <a:ext cx="8229600" cy="1020762"/>
          </a:xfrm>
        </p:spPr>
        <p:txBody>
          <a:bodyPr>
            <a:normAutofit/>
          </a:bodyPr>
          <a:lstStyle/>
          <a:p>
            <a:pPr eaLnBrk="1" hangingPunct="1"/>
            <a:r>
              <a:rPr lang="en-US" sz="3600" b="1" dirty="0" smtClean="0">
                <a:solidFill>
                  <a:srgbClr val="FF0000"/>
                </a:solidFill>
              </a:rPr>
              <a:t>Confounder … must be</a:t>
            </a:r>
          </a:p>
        </p:txBody>
      </p:sp>
      <p:sp>
        <p:nvSpPr>
          <p:cNvPr id="48131" name="Rectangle 3"/>
          <p:cNvSpPr>
            <a:spLocks noGrp="1" noChangeArrowheads="1"/>
          </p:cNvSpPr>
          <p:nvPr>
            <p:ph type="body" idx="1"/>
          </p:nvPr>
        </p:nvSpPr>
        <p:spPr>
          <a:xfrm>
            <a:off x="457200" y="1722437"/>
            <a:ext cx="8229600" cy="4602163"/>
          </a:xfrm>
        </p:spPr>
        <p:txBody>
          <a:bodyPr/>
          <a:lstStyle/>
          <a:p>
            <a:pPr marL="609600" indent="-609600" eaLnBrk="1" hangingPunct="1">
              <a:buFont typeface="Wingdings" pitchFamily="2" charset="2"/>
              <a:buChar char="ü"/>
            </a:pPr>
            <a:r>
              <a:rPr lang="en-US" dirty="0" smtClean="0"/>
              <a:t>Risk factor among the unexposed (itself a determinant of disease)</a:t>
            </a:r>
          </a:p>
          <a:p>
            <a:pPr marL="609600" indent="-609600" eaLnBrk="1" hangingPunct="1">
              <a:buFont typeface="Wingdings" pitchFamily="2" charset="2"/>
              <a:buChar char="ü"/>
            </a:pPr>
            <a:r>
              <a:rPr lang="en-US" dirty="0" smtClean="0"/>
              <a:t>Associated with the exposure under study.</a:t>
            </a:r>
          </a:p>
          <a:p>
            <a:pPr marL="609600" indent="-609600" eaLnBrk="1" hangingPunct="1">
              <a:buFont typeface="Wingdings" pitchFamily="2" charset="2"/>
              <a:buChar char="ü"/>
            </a:pPr>
            <a:r>
              <a:rPr lang="en-US" dirty="0" smtClean="0"/>
              <a:t>Unequally distributed among the exposed and the unexposed groups.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1020762"/>
          </a:xfrm>
        </p:spPr>
        <p:txBody>
          <a:bodyPr>
            <a:normAutofit/>
          </a:bodyPr>
          <a:lstStyle/>
          <a:p>
            <a:pPr eaLnBrk="1" hangingPunct="1"/>
            <a:r>
              <a:rPr lang="en-US" sz="3600" b="1" dirty="0" smtClean="0">
                <a:solidFill>
                  <a:srgbClr val="FF0000"/>
                </a:solidFill>
              </a:rPr>
              <a:t>Examples … confounding</a:t>
            </a:r>
          </a:p>
        </p:txBody>
      </p:sp>
      <p:sp>
        <p:nvSpPr>
          <p:cNvPr id="138243" name="Text Box 3"/>
          <p:cNvSpPr txBox="1">
            <a:spLocks noChangeArrowheads="1"/>
          </p:cNvSpPr>
          <p:nvPr/>
        </p:nvSpPr>
        <p:spPr bwMode="auto">
          <a:xfrm>
            <a:off x="609600" y="2057400"/>
            <a:ext cx="2438400" cy="584775"/>
          </a:xfrm>
          <a:prstGeom prst="rect">
            <a:avLst/>
          </a:prstGeom>
          <a:noFill/>
          <a:ln w="9525">
            <a:noFill/>
            <a:miter lim="800000"/>
            <a:headEnd/>
            <a:tailEnd/>
          </a:ln>
        </p:spPr>
        <p:txBody>
          <a:bodyPr wrap="square">
            <a:spAutoFit/>
          </a:bodyPr>
          <a:lstStyle/>
          <a:p>
            <a:pPr algn="ctr">
              <a:spcBef>
                <a:spcPct val="50000"/>
              </a:spcBef>
            </a:pPr>
            <a:r>
              <a:rPr lang="en-US" sz="3200" b="1" dirty="0">
                <a:latin typeface="Calibri" pitchFamily="34" charset="0"/>
              </a:rPr>
              <a:t>SMOKING</a:t>
            </a:r>
          </a:p>
        </p:txBody>
      </p:sp>
      <p:sp>
        <p:nvSpPr>
          <p:cNvPr id="138244" name="Text Box 4"/>
          <p:cNvSpPr txBox="1">
            <a:spLocks noChangeArrowheads="1"/>
          </p:cNvSpPr>
          <p:nvPr/>
        </p:nvSpPr>
        <p:spPr bwMode="auto">
          <a:xfrm>
            <a:off x="5029200" y="2011362"/>
            <a:ext cx="3352800" cy="579438"/>
          </a:xfrm>
          <a:prstGeom prst="rect">
            <a:avLst/>
          </a:prstGeom>
          <a:noFill/>
          <a:ln w="9525">
            <a:noFill/>
            <a:miter lim="800000"/>
            <a:headEnd/>
            <a:tailEnd/>
          </a:ln>
        </p:spPr>
        <p:txBody>
          <a:bodyPr wrap="square">
            <a:spAutoFit/>
          </a:bodyPr>
          <a:lstStyle/>
          <a:p>
            <a:pPr algn="ctr">
              <a:spcBef>
                <a:spcPct val="50000"/>
              </a:spcBef>
            </a:pPr>
            <a:r>
              <a:rPr lang="en-US" sz="3200" b="1" dirty="0">
                <a:latin typeface="Calibri" pitchFamily="34" charset="0"/>
              </a:rPr>
              <a:t>LUNG CANCER</a:t>
            </a:r>
          </a:p>
        </p:txBody>
      </p:sp>
      <p:sp>
        <p:nvSpPr>
          <p:cNvPr id="49157" name="Text Box 6"/>
          <p:cNvSpPr txBox="1">
            <a:spLocks noChangeArrowheads="1"/>
          </p:cNvSpPr>
          <p:nvPr/>
        </p:nvSpPr>
        <p:spPr bwMode="auto">
          <a:xfrm>
            <a:off x="2743200" y="5181600"/>
            <a:ext cx="2667000" cy="457200"/>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sp>
        <p:nvSpPr>
          <p:cNvPr id="49158" name="Rectangle 9"/>
          <p:cNvSpPr>
            <a:spLocks noChangeArrowheads="1"/>
          </p:cNvSpPr>
          <p:nvPr/>
        </p:nvSpPr>
        <p:spPr bwMode="auto">
          <a:xfrm>
            <a:off x="533400" y="1981200"/>
            <a:ext cx="2590800" cy="762000"/>
          </a:xfrm>
          <a:prstGeom prst="rect">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49159" name="Rectangle 10"/>
          <p:cNvSpPr>
            <a:spLocks noChangeArrowheads="1"/>
          </p:cNvSpPr>
          <p:nvPr/>
        </p:nvSpPr>
        <p:spPr bwMode="auto">
          <a:xfrm>
            <a:off x="5029200" y="1981200"/>
            <a:ext cx="3352800" cy="685800"/>
          </a:xfrm>
          <a:prstGeom prst="rect">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38251" name="Rectangle 11"/>
          <p:cNvSpPr>
            <a:spLocks noChangeArrowheads="1"/>
          </p:cNvSpPr>
          <p:nvPr/>
        </p:nvSpPr>
        <p:spPr bwMode="auto">
          <a:xfrm>
            <a:off x="3048000" y="3733800"/>
            <a:ext cx="2362200" cy="838200"/>
          </a:xfrm>
          <a:prstGeom prst="rect">
            <a:avLst/>
          </a:prstGeom>
          <a:noFill/>
          <a:ln w="9525">
            <a:solidFill>
              <a:schemeClr val="tx1"/>
            </a:solidFill>
            <a:miter lim="800000"/>
            <a:headEnd/>
            <a:tailEnd/>
          </a:ln>
        </p:spPr>
        <p:txBody>
          <a:bodyPr wrap="none" anchor="ctr"/>
          <a:lstStyle/>
          <a:p>
            <a:pPr algn="ctr"/>
            <a:r>
              <a:rPr lang="en-US" sz="3200" b="1" dirty="0">
                <a:solidFill>
                  <a:srgbClr val="FF0000"/>
                </a:solidFill>
                <a:latin typeface="Calibri" pitchFamily="34" charset="0"/>
              </a:rPr>
              <a:t>AGE</a:t>
            </a:r>
          </a:p>
        </p:txBody>
      </p:sp>
      <p:sp>
        <p:nvSpPr>
          <p:cNvPr id="138253" name="AutoShape 13"/>
          <p:cNvSpPr>
            <a:spLocks noChangeArrowheads="1"/>
          </p:cNvSpPr>
          <p:nvPr/>
        </p:nvSpPr>
        <p:spPr bwMode="auto">
          <a:xfrm>
            <a:off x="3352800" y="2209800"/>
            <a:ext cx="1524000" cy="228600"/>
          </a:xfrm>
          <a:prstGeom prst="rightArrow">
            <a:avLst>
              <a:gd name="adj1" fmla="val 50000"/>
              <a:gd name="adj2" fmla="val 166667"/>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38254" name="AutoShape 14"/>
          <p:cNvSpPr>
            <a:spLocks noChangeArrowheads="1"/>
          </p:cNvSpPr>
          <p:nvPr/>
        </p:nvSpPr>
        <p:spPr bwMode="auto">
          <a:xfrm rot="2402674">
            <a:off x="5814529" y="2497179"/>
            <a:ext cx="292100" cy="1600200"/>
          </a:xfrm>
          <a:prstGeom prst="upArrow">
            <a:avLst>
              <a:gd name="adj1" fmla="val 50000"/>
              <a:gd name="adj2" fmla="val 136957"/>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38255" name="AutoShape 15"/>
          <p:cNvSpPr>
            <a:spLocks noChangeArrowheads="1"/>
          </p:cNvSpPr>
          <p:nvPr/>
        </p:nvSpPr>
        <p:spPr bwMode="auto">
          <a:xfrm rot="-2284926">
            <a:off x="2391803" y="2496791"/>
            <a:ext cx="300038" cy="1752600"/>
          </a:xfrm>
          <a:prstGeom prst="upArrow">
            <a:avLst>
              <a:gd name="adj1" fmla="val 50000"/>
              <a:gd name="adj2" fmla="val 146032"/>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38256" name="AutoShape 16"/>
          <p:cNvSpPr>
            <a:spLocks noChangeArrowheads="1"/>
          </p:cNvSpPr>
          <p:nvPr/>
        </p:nvSpPr>
        <p:spPr bwMode="auto">
          <a:xfrm rot="-2358696">
            <a:off x="2204244" y="2714208"/>
            <a:ext cx="266700" cy="1676400"/>
          </a:xfrm>
          <a:prstGeom prst="downArrow">
            <a:avLst>
              <a:gd name="adj1" fmla="val 50000"/>
              <a:gd name="adj2" fmla="val 157143"/>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38257" name="Text Box 17"/>
          <p:cNvSpPr txBox="1">
            <a:spLocks noChangeArrowheads="1"/>
          </p:cNvSpPr>
          <p:nvPr/>
        </p:nvSpPr>
        <p:spPr bwMode="auto">
          <a:xfrm>
            <a:off x="0" y="4648200"/>
            <a:ext cx="6096000" cy="954107"/>
          </a:xfrm>
          <a:prstGeom prst="rect">
            <a:avLst/>
          </a:prstGeom>
          <a:noFill/>
          <a:ln w="9525">
            <a:noFill/>
            <a:miter lim="800000"/>
            <a:headEnd/>
            <a:tailEnd/>
          </a:ln>
        </p:spPr>
        <p:txBody>
          <a:bodyPr wrap="square">
            <a:spAutoFit/>
          </a:bodyPr>
          <a:lstStyle/>
          <a:p>
            <a:r>
              <a:rPr lang="en-US" sz="2800" i="1" dirty="0">
                <a:latin typeface="Calibri" pitchFamily="34" charset="0"/>
              </a:rPr>
              <a:t>(If the average ages of the smoking and </a:t>
            </a:r>
          </a:p>
          <a:p>
            <a:r>
              <a:rPr lang="en-US" sz="2800" i="1" dirty="0">
                <a:latin typeface="Calibri" pitchFamily="34" charset="0"/>
              </a:rPr>
              <a:t>non-smoking groups are very different)</a:t>
            </a:r>
          </a:p>
        </p:txBody>
      </p:sp>
      <p:sp>
        <p:nvSpPr>
          <p:cNvPr id="138258" name="Text Box 18"/>
          <p:cNvSpPr txBox="1">
            <a:spLocks noChangeArrowheads="1"/>
          </p:cNvSpPr>
          <p:nvPr/>
        </p:nvSpPr>
        <p:spPr bwMode="auto">
          <a:xfrm>
            <a:off x="6323012" y="2743200"/>
            <a:ext cx="2668588" cy="1384995"/>
          </a:xfrm>
          <a:prstGeom prst="rect">
            <a:avLst/>
          </a:prstGeom>
          <a:noFill/>
          <a:ln w="9525">
            <a:noFill/>
            <a:miter lim="800000"/>
            <a:headEnd/>
            <a:tailEnd/>
          </a:ln>
        </p:spPr>
        <p:txBody>
          <a:bodyPr wrap="square">
            <a:spAutoFit/>
          </a:bodyPr>
          <a:lstStyle/>
          <a:p>
            <a:r>
              <a:rPr lang="en-US" sz="2800" dirty="0">
                <a:solidFill>
                  <a:srgbClr val="FF0000"/>
                </a:solidFill>
                <a:latin typeface="Calibri" pitchFamily="34" charset="0"/>
              </a:rPr>
              <a:t>(As age advances</a:t>
            </a:r>
          </a:p>
          <a:p>
            <a:r>
              <a:rPr lang="en-US" sz="2800" dirty="0">
                <a:solidFill>
                  <a:srgbClr val="FF0000"/>
                </a:solidFill>
                <a:latin typeface="Calibri" pitchFamily="34" charset="0"/>
              </a:rPr>
              <a:t>chances of lung</a:t>
            </a:r>
          </a:p>
          <a:p>
            <a:r>
              <a:rPr lang="en-US" sz="2800" dirty="0">
                <a:solidFill>
                  <a:srgbClr val="FF0000"/>
                </a:solidFill>
                <a:latin typeface="Calibri" pitchFamily="34" charset="0"/>
              </a:rPr>
              <a:t>cancer increase)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243"/>
                                        </p:tgtEl>
                                        <p:attrNameLst>
                                          <p:attrName>style.visibility</p:attrName>
                                        </p:attrNameLst>
                                      </p:cBhvr>
                                      <p:to>
                                        <p:strVal val="visible"/>
                                      </p:to>
                                    </p:set>
                                  </p:childTnLst>
                                </p:cTn>
                              </p:par>
                            </p:childTnLst>
                          </p:cTn>
                        </p:par>
                        <p:par>
                          <p:cTn id="7" fill="hold">
                            <p:stCondLst>
                              <p:cond delay="500"/>
                            </p:stCondLst>
                            <p:childTnLst>
                              <p:par>
                                <p:cTn id="8" presetID="2" presetClass="entr" presetSubtype="8" fill="hold" grpId="0" nodeType="afterEffect">
                                  <p:stCondLst>
                                    <p:cond delay="0"/>
                                  </p:stCondLst>
                                  <p:childTnLst>
                                    <p:set>
                                      <p:cBhvr>
                                        <p:cTn id="9" dur="1" fill="hold">
                                          <p:stCondLst>
                                            <p:cond delay="0"/>
                                          </p:stCondLst>
                                        </p:cTn>
                                        <p:tgtEl>
                                          <p:spTgt spid="138253"/>
                                        </p:tgtEl>
                                        <p:attrNameLst>
                                          <p:attrName>style.visibility</p:attrName>
                                        </p:attrNameLst>
                                      </p:cBhvr>
                                      <p:to>
                                        <p:strVal val="visible"/>
                                      </p:to>
                                    </p:set>
                                    <p:anim calcmode="lin" valueType="num">
                                      <p:cBhvr additive="base">
                                        <p:cTn id="10" dur="500" fill="hold"/>
                                        <p:tgtEl>
                                          <p:spTgt spid="138253"/>
                                        </p:tgtEl>
                                        <p:attrNameLst>
                                          <p:attrName>ppt_x</p:attrName>
                                        </p:attrNameLst>
                                      </p:cBhvr>
                                      <p:tavLst>
                                        <p:tav tm="0">
                                          <p:val>
                                            <p:strVal val="0-#ppt_w/2"/>
                                          </p:val>
                                        </p:tav>
                                        <p:tav tm="100000">
                                          <p:val>
                                            <p:strVal val="#ppt_x"/>
                                          </p:val>
                                        </p:tav>
                                      </p:tavLst>
                                    </p:anim>
                                    <p:anim calcmode="lin" valueType="num">
                                      <p:cBhvr additive="base">
                                        <p:cTn id="11" dur="500" fill="hold"/>
                                        <p:tgtEl>
                                          <p:spTgt spid="138253"/>
                                        </p:tgtEl>
                                        <p:attrNameLst>
                                          <p:attrName>ppt_y</p:attrName>
                                        </p:attrNameLst>
                                      </p:cBhvr>
                                      <p:tavLst>
                                        <p:tav tm="0">
                                          <p:val>
                                            <p:strVal val="#ppt_y"/>
                                          </p:val>
                                        </p:tav>
                                        <p:tav tm="100000">
                                          <p:val>
                                            <p:strVal val="#ppt_y"/>
                                          </p:val>
                                        </p:tav>
                                      </p:tavLst>
                                    </p:anim>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1382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82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138254"/>
                                        </p:tgtEl>
                                        <p:attrNameLst>
                                          <p:attrName>style.visibility</p:attrName>
                                        </p:attrNameLst>
                                      </p:cBhvr>
                                      <p:to>
                                        <p:strVal val="visible"/>
                                      </p:to>
                                    </p:set>
                                    <p:anim calcmode="lin" valueType="num">
                                      <p:cBhvr additive="base">
                                        <p:cTn id="23" dur="500" fill="hold"/>
                                        <p:tgtEl>
                                          <p:spTgt spid="138254"/>
                                        </p:tgtEl>
                                        <p:attrNameLst>
                                          <p:attrName>ppt_x</p:attrName>
                                        </p:attrNameLst>
                                      </p:cBhvr>
                                      <p:tavLst>
                                        <p:tav tm="0">
                                          <p:val>
                                            <p:strVal val="0-#ppt_w/2"/>
                                          </p:val>
                                        </p:tav>
                                        <p:tav tm="100000">
                                          <p:val>
                                            <p:strVal val="#ppt_x"/>
                                          </p:val>
                                        </p:tav>
                                      </p:tavLst>
                                    </p:anim>
                                    <p:anim calcmode="lin" valueType="num">
                                      <p:cBhvr additive="base">
                                        <p:cTn id="24" dur="500" fill="hold"/>
                                        <p:tgtEl>
                                          <p:spTgt spid="138254"/>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499"/>
                                          </p:stCondLst>
                                        </p:cTn>
                                        <p:tgtEl>
                                          <p:spTgt spid="13825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6" fill="hold" grpId="0" nodeType="clickEffect">
                                  <p:stCondLst>
                                    <p:cond delay="0"/>
                                  </p:stCondLst>
                                  <p:childTnLst>
                                    <p:set>
                                      <p:cBhvr>
                                        <p:cTn id="31" dur="1" fill="hold">
                                          <p:stCondLst>
                                            <p:cond delay="0"/>
                                          </p:stCondLst>
                                        </p:cTn>
                                        <p:tgtEl>
                                          <p:spTgt spid="138255"/>
                                        </p:tgtEl>
                                        <p:attrNameLst>
                                          <p:attrName>style.visibility</p:attrName>
                                        </p:attrNameLst>
                                      </p:cBhvr>
                                      <p:to>
                                        <p:strVal val="visible"/>
                                      </p:to>
                                    </p:set>
                                    <p:anim calcmode="lin" valueType="num">
                                      <p:cBhvr additive="base">
                                        <p:cTn id="32" dur="500" fill="hold"/>
                                        <p:tgtEl>
                                          <p:spTgt spid="138255"/>
                                        </p:tgtEl>
                                        <p:attrNameLst>
                                          <p:attrName>ppt_x</p:attrName>
                                        </p:attrNameLst>
                                      </p:cBhvr>
                                      <p:tavLst>
                                        <p:tav tm="0">
                                          <p:val>
                                            <p:strVal val="1+#ppt_w/2"/>
                                          </p:val>
                                        </p:tav>
                                        <p:tav tm="100000">
                                          <p:val>
                                            <p:strVal val="#ppt_x"/>
                                          </p:val>
                                        </p:tav>
                                      </p:tavLst>
                                    </p:anim>
                                    <p:anim calcmode="lin" valueType="num">
                                      <p:cBhvr additive="base">
                                        <p:cTn id="33" dur="500" fill="hold"/>
                                        <p:tgtEl>
                                          <p:spTgt spid="138255"/>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presetID="2" presetClass="entr" presetSubtype="9" fill="hold" grpId="0" nodeType="afterEffect">
                                  <p:stCondLst>
                                    <p:cond delay="0"/>
                                  </p:stCondLst>
                                  <p:childTnLst>
                                    <p:set>
                                      <p:cBhvr>
                                        <p:cTn id="36" dur="1" fill="hold">
                                          <p:stCondLst>
                                            <p:cond delay="0"/>
                                          </p:stCondLst>
                                        </p:cTn>
                                        <p:tgtEl>
                                          <p:spTgt spid="138256"/>
                                        </p:tgtEl>
                                        <p:attrNameLst>
                                          <p:attrName>style.visibility</p:attrName>
                                        </p:attrNameLst>
                                      </p:cBhvr>
                                      <p:to>
                                        <p:strVal val="visible"/>
                                      </p:to>
                                    </p:set>
                                    <p:anim calcmode="lin" valueType="num">
                                      <p:cBhvr additive="base">
                                        <p:cTn id="37" dur="500" fill="hold"/>
                                        <p:tgtEl>
                                          <p:spTgt spid="138256"/>
                                        </p:tgtEl>
                                        <p:attrNameLst>
                                          <p:attrName>ppt_x</p:attrName>
                                        </p:attrNameLst>
                                      </p:cBhvr>
                                      <p:tavLst>
                                        <p:tav tm="0">
                                          <p:val>
                                            <p:strVal val="0-#ppt_w/2"/>
                                          </p:val>
                                        </p:tav>
                                        <p:tav tm="100000">
                                          <p:val>
                                            <p:strVal val="#ppt_x"/>
                                          </p:val>
                                        </p:tav>
                                      </p:tavLst>
                                    </p:anim>
                                    <p:anim calcmode="lin" valueType="num">
                                      <p:cBhvr additive="base">
                                        <p:cTn id="38" dur="500" fill="hold"/>
                                        <p:tgtEl>
                                          <p:spTgt spid="138256"/>
                                        </p:tgtEl>
                                        <p:attrNameLst>
                                          <p:attrName>ppt_y</p:attrName>
                                        </p:attrNameLst>
                                      </p:cBhvr>
                                      <p:tavLst>
                                        <p:tav tm="0">
                                          <p:val>
                                            <p:strVal val="0-#ppt_h/2"/>
                                          </p:val>
                                        </p:tav>
                                        <p:tav tm="100000">
                                          <p:val>
                                            <p:strVal val="#ppt_y"/>
                                          </p:val>
                                        </p:tav>
                                      </p:tavLst>
                                    </p:anim>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499"/>
                                          </p:stCondLst>
                                        </p:cTn>
                                        <p:tgtEl>
                                          <p:spTgt spid="138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autoUpdateAnimBg="0"/>
      <p:bldP spid="138244" grpId="0" autoUpdateAnimBg="0"/>
      <p:bldP spid="138251" grpId="0" animBg="1" autoUpdateAnimBg="0"/>
      <p:bldP spid="138253" grpId="0" animBg="1"/>
      <p:bldP spid="138254" grpId="0" animBg="1"/>
      <p:bldP spid="138255" grpId="0" animBg="1"/>
      <p:bldP spid="138256" grpId="0" animBg="1"/>
      <p:bldP spid="138257" grpId="0" autoUpdateAnimBg="0"/>
      <p:bldP spid="13825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52400"/>
            <a:ext cx="8229600" cy="1189038"/>
          </a:xfrm>
        </p:spPr>
        <p:txBody>
          <a:bodyPr>
            <a:normAutofit/>
          </a:bodyPr>
          <a:lstStyle/>
          <a:p>
            <a:pPr eaLnBrk="1" hangingPunct="1"/>
            <a:r>
              <a:rPr lang="en-US" sz="3600" b="1" dirty="0" smtClean="0">
                <a:solidFill>
                  <a:srgbClr val="FF0000"/>
                </a:solidFill>
              </a:rPr>
              <a:t>Examples … confounding</a:t>
            </a:r>
          </a:p>
        </p:txBody>
      </p:sp>
      <p:sp>
        <p:nvSpPr>
          <p:cNvPr id="139267" name="Rectangle 3"/>
          <p:cNvSpPr>
            <a:spLocks noChangeArrowheads="1"/>
          </p:cNvSpPr>
          <p:nvPr/>
        </p:nvSpPr>
        <p:spPr bwMode="auto">
          <a:xfrm>
            <a:off x="228600" y="1676400"/>
            <a:ext cx="3657600" cy="914400"/>
          </a:xfrm>
          <a:prstGeom prst="rect">
            <a:avLst/>
          </a:prstGeom>
          <a:noFill/>
          <a:ln w="9525">
            <a:solidFill>
              <a:schemeClr val="tx1"/>
            </a:solidFill>
            <a:miter lim="800000"/>
            <a:headEnd/>
            <a:tailEnd/>
          </a:ln>
        </p:spPr>
        <p:txBody>
          <a:bodyPr wrap="none" anchor="ctr"/>
          <a:lstStyle/>
          <a:p>
            <a:pPr algn="ctr"/>
            <a:r>
              <a:rPr lang="en-US" sz="3200" b="1" dirty="0">
                <a:latin typeface="Calibri" pitchFamily="34" charset="0"/>
              </a:rPr>
              <a:t>COFFEE DRINKING</a:t>
            </a:r>
          </a:p>
        </p:txBody>
      </p:sp>
      <p:sp>
        <p:nvSpPr>
          <p:cNvPr id="139268" name="Rectangle 4"/>
          <p:cNvSpPr>
            <a:spLocks noChangeArrowheads="1"/>
          </p:cNvSpPr>
          <p:nvPr/>
        </p:nvSpPr>
        <p:spPr bwMode="auto">
          <a:xfrm>
            <a:off x="5638800" y="1600200"/>
            <a:ext cx="3276600" cy="990600"/>
          </a:xfrm>
          <a:prstGeom prst="rect">
            <a:avLst/>
          </a:prstGeom>
          <a:noFill/>
          <a:ln w="9525">
            <a:solidFill>
              <a:schemeClr val="tx1"/>
            </a:solidFill>
            <a:miter lim="800000"/>
            <a:headEnd/>
            <a:tailEnd/>
          </a:ln>
        </p:spPr>
        <p:txBody>
          <a:bodyPr wrap="none" anchor="ctr"/>
          <a:lstStyle/>
          <a:p>
            <a:pPr algn="ctr"/>
            <a:r>
              <a:rPr lang="en-US" sz="3200" b="1" dirty="0">
                <a:latin typeface="Calibri" pitchFamily="34" charset="0"/>
              </a:rPr>
              <a:t>HEART DISEASE</a:t>
            </a:r>
          </a:p>
        </p:txBody>
      </p:sp>
      <p:sp>
        <p:nvSpPr>
          <p:cNvPr id="139269" name="Rectangle 5"/>
          <p:cNvSpPr>
            <a:spLocks noChangeArrowheads="1"/>
          </p:cNvSpPr>
          <p:nvPr/>
        </p:nvSpPr>
        <p:spPr bwMode="auto">
          <a:xfrm>
            <a:off x="3200400" y="3505200"/>
            <a:ext cx="3124200" cy="990600"/>
          </a:xfrm>
          <a:prstGeom prst="rect">
            <a:avLst/>
          </a:prstGeom>
          <a:noFill/>
          <a:ln w="9525">
            <a:solidFill>
              <a:schemeClr val="tx1"/>
            </a:solidFill>
            <a:miter lim="800000"/>
            <a:headEnd/>
            <a:tailEnd/>
          </a:ln>
        </p:spPr>
        <p:txBody>
          <a:bodyPr wrap="none" anchor="ctr"/>
          <a:lstStyle/>
          <a:p>
            <a:pPr algn="ctr"/>
            <a:r>
              <a:rPr lang="en-US" sz="3200" b="1" dirty="0">
                <a:solidFill>
                  <a:srgbClr val="FF0000"/>
                </a:solidFill>
                <a:latin typeface="Calibri" pitchFamily="34" charset="0"/>
              </a:rPr>
              <a:t>SMOKING</a:t>
            </a:r>
          </a:p>
        </p:txBody>
      </p:sp>
      <p:sp>
        <p:nvSpPr>
          <p:cNvPr id="139273" name="AutoShape 9"/>
          <p:cNvSpPr>
            <a:spLocks noChangeArrowheads="1"/>
          </p:cNvSpPr>
          <p:nvPr/>
        </p:nvSpPr>
        <p:spPr bwMode="auto">
          <a:xfrm>
            <a:off x="4114800" y="1905000"/>
            <a:ext cx="1447800" cy="228600"/>
          </a:xfrm>
          <a:prstGeom prst="rightArrow">
            <a:avLst>
              <a:gd name="adj1" fmla="val 50000"/>
              <a:gd name="adj2" fmla="val 158333"/>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39274" name="AutoShape 10"/>
          <p:cNvSpPr>
            <a:spLocks noChangeArrowheads="1"/>
          </p:cNvSpPr>
          <p:nvPr/>
        </p:nvSpPr>
        <p:spPr bwMode="auto">
          <a:xfrm rot="-2284926">
            <a:off x="2468003" y="2344391"/>
            <a:ext cx="300038" cy="1752600"/>
          </a:xfrm>
          <a:prstGeom prst="upArrow">
            <a:avLst>
              <a:gd name="adj1" fmla="val 50000"/>
              <a:gd name="adj2" fmla="val 146032"/>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39275" name="AutoShape 11"/>
          <p:cNvSpPr>
            <a:spLocks noChangeArrowheads="1"/>
          </p:cNvSpPr>
          <p:nvPr/>
        </p:nvSpPr>
        <p:spPr bwMode="auto">
          <a:xfrm rot="-2358696">
            <a:off x="2280444" y="2638008"/>
            <a:ext cx="266700" cy="1676400"/>
          </a:xfrm>
          <a:prstGeom prst="downArrow">
            <a:avLst>
              <a:gd name="adj1" fmla="val 50000"/>
              <a:gd name="adj2" fmla="val 157143"/>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39276" name="AutoShape 12"/>
          <p:cNvSpPr>
            <a:spLocks noChangeArrowheads="1"/>
          </p:cNvSpPr>
          <p:nvPr/>
        </p:nvSpPr>
        <p:spPr bwMode="auto">
          <a:xfrm rot="2402674">
            <a:off x="6803533" y="2244935"/>
            <a:ext cx="304800" cy="1836738"/>
          </a:xfrm>
          <a:prstGeom prst="upArrow">
            <a:avLst>
              <a:gd name="adj1" fmla="val 50000"/>
              <a:gd name="adj2" fmla="val 150651"/>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39277" name="Text Box 13"/>
          <p:cNvSpPr txBox="1">
            <a:spLocks noChangeArrowheads="1"/>
          </p:cNvSpPr>
          <p:nvPr/>
        </p:nvSpPr>
        <p:spPr bwMode="auto">
          <a:xfrm>
            <a:off x="0" y="3048000"/>
            <a:ext cx="3400425" cy="946150"/>
          </a:xfrm>
          <a:prstGeom prst="rect">
            <a:avLst/>
          </a:prstGeom>
          <a:noFill/>
          <a:ln w="9525">
            <a:noFill/>
            <a:miter lim="800000"/>
            <a:headEnd/>
            <a:tailEnd/>
          </a:ln>
        </p:spPr>
        <p:txBody>
          <a:bodyPr wrap="none">
            <a:spAutoFit/>
          </a:bodyPr>
          <a:lstStyle/>
          <a:p>
            <a:r>
              <a:rPr lang="en-US" sz="2800">
                <a:latin typeface="Calibri" pitchFamily="34" charset="0"/>
              </a:rPr>
              <a:t>(Coffee drinkers are</a:t>
            </a:r>
          </a:p>
          <a:p>
            <a:r>
              <a:rPr lang="en-US" sz="2800">
                <a:latin typeface="Calibri" pitchFamily="34" charset="0"/>
              </a:rPr>
              <a:t> more likely to smoke)</a:t>
            </a:r>
          </a:p>
        </p:txBody>
      </p:sp>
      <p:sp>
        <p:nvSpPr>
          <p:cNvPr id="139278" name="Text Box 14"/>
          <p:cNvSpPr txBox="1">
            <a:spLocks noChangeArrowheads="1"/>
          </p:cNvSpPr>
          <p:nvPr/>
        </p:nvSpPr>
        <p:spPr bwMode="auto">
          <a:xfrm>
            <a:off x="6119813" y="2590800"/>
            <a:ext cx="3024187" cy="954107"/>
          </a:xfrm>
          <a:prstGeom prst="rect">
            <a:avLst/>
          </a:prstGeom>
          <a:noFill/>
          <a:ln w="9525">
            <a:noFill/>
            <a:miter lim="800000"/>
            <a:headEnd/>
            <a:tailEnd/>
          </a:ln>
        </p:spPr>
        <p:txBody>
          <a:bodyPr wrap="square">
            <a:spAutoFit/>
          </a:bodyPr>
          <a:lstStyle/>
          <a:p>
            <a:r>
              <a:rPr lang="en-US" sz="2800" dirty="0">
                <a:solidFill>
                  <a:srgbClr val="FF0000"/>
                </a:solidFill>
                <a:latin typeface="Calibri" pitchFamily="34" charset="0"/>
              </a:rPr>
              <a:t>(Smoking increases</a:t>
            </a:r>
          </a:p>
          <a:p>
            <a:r>
              <a:rPr lang="en-US" sz="2800" dirty="0">
                <a:solidFill>
                  <a:srgbClr val="FF0000"/>
                </a:solidFill>
                <a:latin typeface="Calibri" pitchFamily="34" charset="0"/>
              </a:rPr>
              <a:t>the risk of heart </a:t>
            </a:r>
            <a:r>
              <a:rPr lang="en-US" sz="2800" dirty="0" err="1">
                <a:solidFill>
                  <a:srgbClr val="FF0000"/>
                </a:solidFill>
                <a:latin typeface="Calibri" pitchFamily="34" charset="0"/>
              </a:rPr>
              <a:t>ds</a:t>
            </a:r>
            <a:r>
              <a:rPr lang="en-US" sz="2800" dirty="0">
                <a:solidFill>
                  <a:srgbClr val="FF0000"/>
                </a:solidFill>
                <a:latin typeface="Calibri" pitchFamily="34" charset="0"/>
              </a:rPr>
              <a:t>)</a:t>
            </a:r>
            <a:r>
              <a:rPr lang="en-US" dirty="0">
                <a:solidFill>
                  <a:srgbClr val="FF0000"/>
                </a:solidFill>
                <a:latin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9267"/>
                                        </p:tgtEl>
                                        <p:attrNameLst>
                                          <p:attrName>style.visibility</p:attrName>
                                        </p:attrNameLst>
                                      </p:cBhvr>
                                      <p:to>
                                        <p:strVal val="visible"/>
                                      </p:to>
                                    </p:set>
                                  </p:childTnLst>
                                </p:cTn>
                              </p:par>
                            </p:childTnLst>
                          </p:cTn>
                        </p:par>
                        <p:par>
                          <p:cTn id="7" fill="hold">
                            <p:stCondLst>
                              <p:cond delay="500"/>
                            </p:stCondLst>
                            <p:childTnLst>
                              <p:par>
                                <p:cTn id="8" presetID="2" presetClass="entr" presetSubtype="8" fill="hold" grpId="0" nodeType="afterEffect">
                                  <p:stCondLst>
                                    <p:cond delay="0"/>
                                  </p:stCondLst>
                                  <p:childTnLst>
                                    <p:set>
                                      <p:cBhvr>
                                        <p:cTn id="9" dur="1" fill="hold">
                                          <p:stCondLst>
                                            <p:cond delay="0"/>
                                          </p:stCondLst>
                                        </p:cTn>
                                        <p:tgtEl>
                                          <p:spTgt spid="139273"/>
                                        </p:tgtEl>
                                        <p:attrNameLst>
                                          <p:attrName>style.visibility</p:attrName>
                                        </p:attrNameLst>
                                      </p:cBhvr>
                                      <p:to>
                                        <p:strVal val="visible"/>
                                      </p:to>
                                    </p:set>
                                    <p:anim calcmode="lin" valueType="num">
                                      <p:cBhvr additive="base">
                                        <p:cTn id="10" dur="500" fill="hold"/>
                                        <p:tgtEl>
                                          <p:spTgt spid="139273"/>
                                        </p:tgtEl>
                                        <p:attrNameLst>
                                          <p:attrName>ppt_x</p:attrName>
                                        </p:attrNameLst>
                                      </p:cBhvr>
                                      <p:tavLst>
                                        <p:tav tm="0">
                                          <p:val>
                                            <p:strVal val="0-#ppt_w/2"/>
                                          </p:val>
                                        </p:tav>
                                        <p:tav tm="100000">
                                          <p:val>
                                            <p:strVal val="#ppt_x"/>
                                          </p:val>
                                        </p:tav>
                                      </p:tavLst>
                                    </p:anim>
                                    <p:anim calcmode="lin" valueType="num">
                                      <p:cBhvr additive="base">
                                        <p:cTn id="11" dur="500" fill="hold"/>
                                        <p:tgtEl>
                                          <p:spTgt spid="139273"/>
                                        </p:tgtEl>
                                        <p:attrNameLst>
                                          <p:attrName>ppt_y</p:attrName>
                                        </p:attrNameLst>
                                      </p:cBhvr>
                                      <p:tavLst>
                                        <p:tav tm="0">
                                          <p:val>
                                            <p:strVal val="#ppt_y"/>
                                          </p:val>
                                        </p:tav>
                                        <p:tav tm="100000">
                                          <p:val>
                                            <p:strVal val="#ppt_y"/>
                                          </p:val>
                                        </p:tav>
                                      </p:tavLst>
                                    </p:anim>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1392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92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139276"/>
                                        </p:tgtEl>
                                        <p:attrNameLst>
                                          <p:attrName>style.visibility</p:attrName>
                                        </p:attrNameLst>
                                      </p:cBhvr>
                                      <p:to>
                                        <p:strVal val="visible"/>
                                      </p:to>
                                    </p:set>
                                    <p:anim calcmode="lin" valueType="num">
                                      <p:cBhvr additive="base">
                                        <p:cTn id="23" dur="500" fill="hold"/>
                                        <p:tgtEl>
                                          <p:spTgt spid="139276"/>
                                        </p:tgtEl>
                                        <p:attrNameLst>
                                          <p:attrName>ppt_x</p:attrName>
                                        </p:attrNameLst>
                                      </p:cBhvr>
                                      <p:tavLst>
                                        <p:tav tm="0">
                                          <p:val>
                                            <p:strVal val="0-#ppt_w/2"/>
                                          </p:val>
                                        </p:tav>
                                        <p:tav tm="100000">
                                          <p:val>
                                            <p:strVal val="#ppt_x"/>
                                          </p:val>
                                        </p:tav>
                                      </p:tavLst>
                                    </p:anim>
                                    <p:anim calcmode="lin" valueType="num">
                                      <p:cBhvr additive="base">
                                        <p:cTn id="24" dur="500" fill="hold"/>
                                        <p:tgtEl>
                                          <p:spTgt spid="139276"/>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499"/>
                                          </p:stCondLst>
                                        </p:cTn>
                                        <p:tgtEl>
                                          <p:spTgt spid="13927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6" fill="hold" grpId="0" nodeType="clickEffect">
                                  <p:stCondLst>
                                    <p:cond delay="0"/>
                                  </p:stCondLst>
                                  <p:childTnLst>
                                    <p:set>
                                      <p:cBhvr>
                                        <p:cTn id="31" dur="1" fill="hold">
                                          <p:stCondLst>
                                            <p:cond delay="0"/>
                                          </p:stCondLst>
                                        </p:cTn>
                                        <p:tgtEl>
                                          <p:spTgt spid="139274"/>
                                        </p:tgtEl>
                                        <p:attrNameLst>
                                          <p:attrName>style.visibility</p:attrName>
                                        </p:attrNameLst>
                                      </p:cBhvr>
                                      <p:to>
                                        <p:strVal val="visible"/>
                                      </p:to>
                                    </p:set>
                                    <p:anim calcmode="lin" valueType="num">
                                      <p:cBhvr additive="base">
                                        <p:cTn id="32" dur="500" fill="hold"/>
                                        <p:tgtEl>
                                          <p:spTgt spid="139274"/>
                                        </p:tgtEl>
                                        <p:attrNameLst>
                                          <p:attrName>ppt_x</p:attrName>
                                        </p:attrNameLst>
                                      </p:cBhvr>
                                      <p:tavLst>
                                        <p:tav tm="0">
                                          <p:val>
                                            <p:strVal val="1+#ppt_w/2"/>
                                          </p:val>
                                        </p:tav>
                                        <p:tav tm="100000">
                                          <p:val>
                                            <p:strVal val="#ppt_x"/>
                                          </p:val>
                                        </p:tav>
                                      </p:tavLst>
                                    </p:anim>
                                    <p:anim calcmode="lin" valueType="num">
                                      <p:cBhvr additive="base">
                                        <p:cTn id="33" dur="500" fill="hold"/>
                                        <p:tgtEl>
                                          <p:spTgt spid="139274"/>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presetID="2" presetClass="entr" presetSubtype="9" fill="hold" grpId="0" nodeType="afterEffect">
                                  <p:stCondLst>
                                    <p:cond delay="0"/>
                                  </p:stCondLst>
                                  <p:childTnLst>
                                    <p:set>
                                      <p:cBhvr>
                                        <p:cTn id="36" dur="1" fill="hold">
                                          <p:stCondLst>
                                            <p:cond delay="0"/>
                                          </p:stCondLst>
                                        </p:cTn>
                                        <p:tgtEl>
                                          <p:spTgt spid="139275"/>
                                        </p:tgtEl>
                                        <p:attrNameLst>
                                          <p:attrName>style.visibility</p:attrName>
                                        </p:attrNameLst>
                                      </p:cBhvr>
                                      <p:to>
                                        <p:strVal val="visible"/>
                                      </p:to>
                                    </p:set>
                                    <p:anim calcmode="lin" valueType="num">
                                      <p:cBhvr additive="base">
                                        <p:cTn id="37" dur="500" fill="hold"/>
                                        <p:tgtEl>
                                          <p:spTgt spid="139275"/>
                                        </p:tgtEl>
                                        <p:attrNameLst>
                                          <p:attrName>ppt_x</p:attrName>
                                        </p:attrNameLst>
                                      </p:cBhvr>
                                      <p:tavLst>
                                        <p:tav tm="0">
                                          <p:val>
                                            <p:strVal val="0-#ppt_w/2"/>
                                          </p:val>
                                        </p:tav>
                                        <p:tav tm="100000">
                                          <p:val>
                                            <p:strVal val="#ppt_x"/>
                                          </p:val>
                                        </p:tav>
                                      </p:tavLst>
                                    </p:anim>
                                    <p:anim calcmode="lin" valueType="num">
                                      <p:cBhvr additive="base">
                                        <p:cTn id="38" dur="500" fill="hold"/>
                                        <p:tgtEl>
                                          <p:spTgt spid="139275"/>
                                        </p:tgtEl>
                                        <p:attrNameLst>
                                          <p:attrName>ppt_y</p:attrName>
                                        </p:attrNameLst>
                                      </p:cBhvr>
                                      <p:tavLst>
                                        <p:tav tm="0">
                                          <p:val>
                                            <p:strVal val="0-#ppt_h/2"/>
                                          </p:val>
                                        </p:tav>
                                        <p:tav tm="100000">
                                          <p:val>
                                            <p:strVal val="#ppt_y"/>
                                          </p:val>
                                        </p:tav>
                                      </p:tavLst>
                                    </p:anim>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499"/>
                                          </p:stCondLst>
                                        </p:cTn>
                                        <p:tgtEl>
                                          <p:spTgt spid="139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animBg="1" autoUpdateAnimBg="0"/>
      <p:bldP spid="139268" grpId="0" animBg="1" autoUpdateAnimBg="0"/>
      <p:bldP spid="139269" grpId="0" animBg="1" autoUpdateAnimBg="0"/>
      <p:bldP spid="139273" grpId="0" animBg="1"/>
      <p:bldP spid="139274" grpId="0" animBg="1"/>
      <p:bldP spid="139275" grpId="0" animBg="1"/>
      <p:bldP spid="139276" grpId="0" animBg="1"/>
      <p:bldP spid="139277" grpId="0" autoUpdateAnimBg="0"/>
      <p:bldP spid="13927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52400"/>
            <a:ext cx="8229600" cy="1020762"/>
          </a:xfrm>
        </p:spPr>
        <p:txBody>
          <a:bodyPr>
            <a:normAutofit/>
          </a:bodyPr>
          <a:lstStyle/>
          <a:p>
            <a:pPr eaLnBrk="1" hangingPunct="1"/>
            <a:r>
              <a:rPr lang="en-US" sz="3600" b="1" dirty="0" smtClean="0">
                <a:solidFill>
                  <a:srgbClr val="FF0000"/>
                </a:solidFill>
              </a:rPr>
              <a:t>Examples … confounding</a:t>
            </a:r>
          </a:p>
        </p:txBody>
      </p:sp>
      <p:sp>
        <p:nvSpPr>
          <p:cNvPr id="141315" name="Rectangle 3"/>
          <p:cNvSpPr>
            <a:spLocks noChangeArrowheads="1"/>
          </p:cNvSpPr>
          <p:nvPr/>
        </p:nvSpPr>
        <p:spPr bwMode="auto">
          <a:xfrm>
            <a:off x="381000" y="1295400"/>
            <a:ext cx="2895600" cy="1219200"/>
          </a:xfrm>
          <a:prstGeom prst="rect">
            <a:avLst/>
          </a:prstGeom>
          <a:noFill/>
          <a:ln w="9525">
            <a:solidFill>
              <a:schemeClr val="tx1"/>
            </a:solidFill>
            <a:miter lim="800000"/>
            <a:headEnd/>
            <a:tailEnd/>
          </a:ln>
        </p:spPr>
        <p:txBody>
          <a:bodyPr wrap="none" anchor="ctr"/>
          <a:lstStyle/>
          <a:p>
            <a:pPr algn="ctr"/>
            <a:r>
              <a:rPr lang="en-US" sz="3200" b="1" dirty="0">
                <a:latin typeface="Calibri" pitchFamily="34" charset="0"/>
              </a:rPr>
              <a:t>ALCOHOL</a:t>
            </a:r>
          </a:p>
          <a:p>
            <a:pPr algn="ctr"/>
            <a:r>
              <a:rPr lang="en-US" sz="3200" b="1" dirty="0">
                <a:latin typeface="Calibri" pitchFamily="34" charset="0"/>
              </a:rPr>
              <a:t>INTAKE</a:t>
            </a:r>
          </a:p>
        </p:txBody>
      </p:sp>
      <p:sp>
        <p:nvSpPr>
          <p:cNvPr id="141316" name="Rectangle 4"/>
          <p:cNvSpPr>
            <a:spLocks noChangeArrowheads="1"/>
          </p:cNvSpPr>
          <p:nvPr/>
        </p:nvSpPr>
        <p:spPr bwMode="auto">
          <a:xfrm>
            <a:off x="5638800" y="1143000"/>
            <a:ext cx="2971800" cy="1371600"/>
          </a:xfrm>
          <a:prstGeom prst="rect">
            <a:avLst/>
          </a:prstGeom>
          <a:noFill/>
          <a:ln w="9525">
            <a:solidFill>
              <a:schemeClr val="tx1"/>
            </a:solidFill>
            <a:miter lim="800000"/>
            <a:headEnd/>
            <a:tailEnd/>
          </a:ln>
        </p:spPr>
        <p:txBody>
          <a:bodyPr wrap="none" anchor="ctr"/>
          <a:lstStyle/>
          <a:p>
            <a:pPr algn="ctr"/>
            <a:r>
              <a:rPr lang="en-US" sz="3200" b="1" dirty="0">
                <a:latin typeface="Calibri" pitchFamily="34" charset="0"/>
              </a:rPr>
              <a:t>MYOCARDIAL</a:t>
            </a:r>
          </a:p>
          <a:p>
            <a:pPr algn="ctr"/>
            <a:r>
              <a:rPr lang="en-US" sz="3200" b="1" dirty="0">
                <a:latin typeface="Calibri" pitchFamily="34" charset="0"/>
              </a:rPr>
              <a:t>INFARCTION</a:t>
            </a:r>
          </a:p>
        </p:txBody>
      </p:sp>
      <p:sp>
        <p:nvSpPr>
          <p:cNvPr id="141317" name="Rectangle 5"/>
          <p:cNvSpPr>
            <a:spLocks noChangeArrowheads="1"/>
          </p:cNvSpPr>
          <p:nvPr/>
        </p:nvSpPr>
        <p:spPr bwMode="auto">
          <a:xfrm>
            <a:off x="3276600" y="3276600"/>
            <a:ext cx="2590800" cy="990600"/>
          </a:xfrm>
          <a:prstGeom prst="rect">
            <a:avLst/>
          </a:prstGeom>
          <a:noFill/>
          <a:ln w="9525">
            <a:solidFill>
              <a:schemeClr val="tx1"/>
            </a:solidFill>
            <a:miter lim="800000"/>
            <a:headEnd/>
            <a:tailEnd/>
          </a:ln>
        </p:spPr>
        <p:txBody>
          <a:bodyPr wrap="none" anchor="ctr"/>
          <a:lstStyle/>
          <a:p>
            <a:pPr algn="ctr"/>
            <a:r>
              <a:rPr lang="en-US" sz="3200" b="1" dirty="0" smtClean="0">
                <a:solidFill>
                  <a:srgbClr val="FF0000"/>
                </a:solidFill>
                <a:latin typeface="Calibri" pitchFamily="34" charset="0"/>
              </a:rPr>
              <a:t>GENDER</a:t>
            </a:r>
            <a:endParaRPr lang="en-US" sz="3200" b="1" dirty="0">
              <a:solidFill>
                <a:srgbClr val="FF0000"/>
              </a:solidFill>
              <a:latin typeface="Calibri" pitchFamily="34" charset="0"/>
            </a:endParaRPr>
          </a:p>
        </p:txBody>
      </p:sp>
      <p:sp>
        <p:nvSpPr>
          <p:cNvPr id="141323" name="AutoShape 11"/>
          <p:cNvSpPr>
            <a:spLocks noChangeArrowheads="1"/>
          </p:cNvSpPr>
          <p:nvPr/>
        </p:nvSpPr>
        <p:spPr bwMode="auto">
          <a:xfrm>
            <a:off x="3581400" y="1676400"/>
            <a:ext cx="1828800" cy="228600"/>
          </a:xfrm>
          <a:prstGeom prst="rightArrow">
            <a:avLst>
              <a:gd name="adj1" fmla="val 50000"/>
              <a:gd name="adj2" fmla="val 200000"/>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41324" name="AutoShape 12"/>
          <p:cNvSpPr>
            <a:spLocks noChangeArrowheads="1"/>
          </p:cNvSpPr>
          <p:nvPr/>
        </p:nvSpPr>
        <p:spPr bwMode="auto">
          <a:xfrm rot="2402674">
            <a:off x="6346333" y="2168735"/>
            <a:ext cx="304800" cy="1836738"/>
          </a:xfrm>
          <a:prstGeom prst="upArrow">
            <a:avLst>
              <a:gd name="adj1" fmla="val 50000"/>
              <a:gd name="adj2" fmla="val 150651"/>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41325" name="AutoShape 13"/>
          <p:cNvSpPr>
            <a:spLocks noChangeArrowheads="1"/>
          </p:cNvSpPr>
          <p:nvPr/>
        </p:nvSpPr>
        <p:spPr bwMode="auto">
          <a:xfrm rot="-2284926">
            <a:off x="2472286" y="2015749"/>
            <a:ext cx="301625" cy="1981200"/>
          </a:xfrm>
          <a:prstGeom prst="upArrow">
            <a:avLst>
              <a:gd name="adj1" fmla="val 50000"/>
              <a:gd name="adj2" fmla="val 164211"/>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41326" name="AutoShape 14"/>
          <p:cNvSpPr>
            <a:spLocks noChangeArrowheads="1"/>
          </p:cNvSpPr>
          <p:nvPr/>
        </p:nvSpPr>
        <p:spPr bwMode="auto">
          <a:xfrm rot="-2358696">
            <a:off x="2174241" y="2243212"/>
            <a:ext cx="304800" cy="1905000"/>
          </a:xfrm>
          <a:prstGeom prst="downArrow">
            <a:avLst>
              <a:gd name="adj1" fmla="val 50000"/>
              <a:gd name="adj2" fmla="val 156250"/>
            </a:avLst>
          </a:prstGeom>
          <a:noFill/>
          <a:ln w="9525">
            <a:solidFill>
              <a:schemeClr val="tx1"/>
            </a:solidFill>
            <a:miter lim="800000"/>
            <a:headEnd/>
            <a:tailEnd/>
          </a:ln>
        </p:spPr>
        <p:txBody>
          <a:bodyPr wrap="none" anchor="ctr"/>
          <a:lstStyle/>
          <a:p>
            <a:endParaRPr lang="en-US">
              <a:latin typeface="Calibri" pitchFamily="34" charset="0"/>
            </a:endParaRPr>
          </a:p>
        </p:txBody>
      </p:sp>
      <p:sp>
        <p:nvSpPr>
          <p:cNvPr id="141327" name="Text Box 15"/>
          <p:cNvSpPr txBox="1">
            <a:spLocks noChangeArrowheads="1"/>
          </p:cNvSpPr>
          <p:nvPr/>
        </p:nvSpPr>
        <p:spPr bwMode="auto">
          <a:xfrm>
            <a:off x="5562600" y="2667000"/>
            <a:ext cx="3581400" cy="954107"/>
          </a:xfrm>
          <a:prstGeom prst="rect">
            <a:avLst/>
          </a:prstGeom>
          <a:noFill/>
          <a:ln w="9525">
            <a:noFill/>
            <a:miter lim="800000"/>
            <a:headEnd/>
            <a:tailEnd/>
          </a:ln>
        </p:spPr>
        <p:txBody>
          <a:bodyPr wrap="square">
            <a:spAutoFit/>
          </a:bodyPr>
          <a:lstStyle/>
          <a:p>
            <a:r>
              <a:rPr lang="en-US" sz="2800" dirty="0">
                <a:latin typeface="Calibri" pitchFamily="34" charset="0"/>
              </a:rPr>
              <a:t>(Men are more at risk</a:t>
            </a:r>
          </a:p>
          <a:p>
            <a:r>
              <a:rPr lang="en-US" sz="2800" dirty="0">
                <a:latin typeface="Calibri" pitchFamily="34" charset="0"/>
              </a:rPr>
              <a:t> for MI)</a:t>
            </a:r>
          </a:p>
        </p:txBody>
      </p:sp>
      <p:sp>
        <p:nvSpPr>
          <p:cNvPr id="141328" name="Text Box 16"/>
          <p:cNvSpPr txBox="1">
            <a:spLocks noChangeArrowheads="1"/>
          </p:cNvSpPr>
          <p:nvPr/>
        </p:nvSpPr>
        <p:spPr bwMode="auto">
          <a:xfrm>
            <a:off x="136525" y="2514600"/>
            <a:ext cx="3192463" cy="1384995"/>
          </a:xfrm>
          <a:prstGeom prst="rect">
            <a:avLst/>
          </a:prstGeom>
          <a:noFill/>
          <a:ln w="9525">
            <a:noFill/>
            <a:miter lim="800000"/>
            <a:headEnd/>
            <a:tailEnd/>
          </a:ln>
        </p:spPr>
        <p:txBody>
          <a:bodyPr wrap="square">
            <a:spAutoFit/>
          </a:bodyPr>
          <a:lstStyle/>
          <a:p>
            <a:r>
              <a:rPr lang="en-US" sz="2800" dirty="0">
                <a:solidFill>
                  <a:srgbClr val="FF0000"/>
                </a:solidFill>
                <a:latin typeface="Calibri" pitchFamily="34" charset="0"/>
              </a:rPr>
              <a:t>(Men are more likely</a:t>
            </a:r>
          </a:p>
          <a:p>
            <a:r>
              <a:rPr lang="en-US" sz="2800" dirty="0">
                <a:solidFill>
                  <a:srgbClr val="FF0000"/>
                </a:solidFill>
                <a:latin typeface="Calibri" pitchFamily="34" charset="0"/>
              </a:rPr>
              <a:t>to consume alcohol</a:t>
            </a:r>
          </a:p>
          <a:p>
            <a:r>
              <a:rPr lang="en-US" sz="2800" dirty="0">
                <a:solidFill>
                  <a:srgbClr val="FF0000"/>
                </a:solidFill>
                <a:latin typeface="Calibri" pitchFamily="34" charset="0"/>
              </a:rPr>
              <a:t>than women)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1315"/>
                                        </p:tgtEl>
                                        <p:attrNameLst>
                                          <p:attrName>style.visibility</p:attrName>
                                        </p:attrNameLst>
                                      </p:cBhvr>
                                      <p:to>
                                        <p:strVal val="visible"/>
                                      </p:to>
                                    </p:set>
                                  </p:childTnLst>
                                </p:cTn>
                              </p:par>
                            </p:childTnLst>
                          </p:cTn>
                        </p:par>
                        <p:par>
                          <p:cTn id="7" fill="hold">
                            <p:stCondLst>
                              <p:cond delay="500"/>
                            </p:stCondLst>
                            <p:childTnLst>
                              <p:par>
                                <p:cTn id="8" presetID="2" presetClass="entr" presetSubtype="8" fill="hold" grpId="0" nodeType="afterEffect">
                                  <p:stCondLst>
                                    <p:cond delay="0"/>
                                  </p:stCondLst>
                                  <p:childTnLst>
                                    <p:set>
                                      <p:cBhvr>
                                        <p:cTn id="9" dur="1" fill="hold">
                                          <p:stCondLst>
                                            <p:cond delay="0"/>
                                          </p:stCondLst>
                                        </p:cTn>
                                        <p:tgtEl>
                                          <p:spTgt spid="141323"/>
                                        </p:tgtEl>
                                        <p:attrNameLst>
                                          <p:attrName>style.visibility</p:attrName>
                                        </p:attrNameLst>
                                      </p:cBhvr>
                                      <p:to>
                                        <p:strVal val="visible"/>
                                      </p:to>
                                    </p:set>
                                    <p:anim calcmode="lin" valueType="num">
                                      <p:cBhvr additive="base">
                                        <p:cTn id="10" dur="500" fill="hold"/>
                                        <p:tgtEl>
                                          <p:spTgt spid="141323"/>
                                        </p:tgtEl>
                                        <p:attrNameLst>
                                          <p:attrName>ppt_x</p:attrName>
                                        </p:attrNameLst>
                                      </p:cBhvr>
                                      <p:tavLst>
                                        <p:tav tm="0">
                                          <p:val>
                                            <p:strVal val="0-#ppt_w/2"/>
                                          </p:val>
                                        </p:tav>
                                        <p:tav tm="100000">
                                          <p:val>
                                            <p:strVal val="#ppt_x"/>
                                          </p:val>
                                        </p:tav>
                                      </p:tavLst>
                                    </p:anim>
                                    <p:anim calcmode="lin" valueType="num">
                                      <p:cBhvr additive="base">
                                        <p:cTn id="11" dur="500" fill="hold"/>
                                        <p:tgtEl>
                                          <p:spTgt spid="141323"/>
                                        </p:tgtEl>
                                        <p:attrNameLst>
                                          <p:attrName>ppt_y</p:attrName>
                                        </p:attrNameLst>
                                      </p:cBhvr>
                                      <p:tavLst>
                                        <p:tav tm="0">
                                          <p:val>
                                            <p:strVal val="#ppt_y"/>
                                          </p:val>
                                        </p:tav>
                                        <p:tav tm="100000">
                                          <p:val>
                                            <p:strVal val="#ppt_y"/>
                                          </p:val>
                                        </p:tav>
                                      </p:tavLst>
                                    </p:anim>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1413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13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141324"/>
                                        </p:tgtEl>
                                        <p:attrNameLst>
                                          <p:attrName>style.visibility</p:attrName>
                                        </p:attrNameLst>
                                      </p:cBhvr>
                                      <p:to>
                                        <p:strVal val="visible"/>
                                      </p:to>
                                    </p:set>
                                    <p:anim calcmode="lin" valueType="num">
                                      <p:cBhvr additive="base">
                                        <p:cTn id="23" dur="500" fill="hold"/>
                                        <p:tgtEl>
                                          <p:spTgt spid="141324"/>
                                        </p:tgtEl>
                                        <p:attrNameLst>
                                          <p:attrName>ppt_x</p:attrName>
                                        </p:attrNameLst>
                                      </p:cBhvr>
                                      <p:tavLst>
                                        <p:tav tm="0">
                                          <p:val>
                                            <p:strVal val="0-#ppt_w/2"/>
                                          </p:val>
                                        </p:tav>
                                        <p:tav tm="100000">
                                          <p:val>
                                            <p:strVal val="#ppt_x"/>
                                          </p:val>
                                        </p:tav>
                                      </p:tavLst>
                                    </p:anim>
                                    <p:anim calcmode="lin" valueType="num">
                                      <p:cBhvr additive="base">
                                        <p:cTn id="24" dur="500" fill="hold"/>
                                        <p:tgtEl>
                                          <p:spTgt spid="141324"/>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499"/>
                                          </p:stCondLst>
                                        </p:cTn>
                                        <p:tgtEl>
                                          <p:spTgt spid="14132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6" fill="hold" grpId="0" nodeType="clickEffect">
                                  <p:stCondLst>
                                    <p:cond delay="0"/>
                                  </p:stCondLst>
                                  <p:childTnLst>
                                    <p:set>
                                      <p:cBhvr>
                                        <p:cTn id="31" dur="1" fill="hold">
                                          <p:stCondLst>
                                            <p:cond delay="0"/>
                                          </p:stCondLst>
                                        </p:cTn>
                                        <p:tgtEl>
                                          <p:spTgt spid="141325"/>
                                        </p:tgtEl>
                                        <p:attrNameLst>
                                          <p:attrName>style.visibility</p:attrName>
                                        </p:attrNameLst>
                                      </p:cBhvr>
                                      <p:to>
                                        <p:strVal val="visible"/>
                                      </p:to>
                                    </p:set>
                                    <p:anim calcmode="lin" valueType="num">
                                      <p:cBhvr additive="base">
                                        <p:cTn id="32" dur="500" fill="hold"/>
                                        <p:tgtEl>
                                          <p:spTgt spid="141325"/>
                                        </p:tgtEl>
                                        <p:attrNameLst>
                                          <p:attrName>ppt_x</p:attrName>
                                        </p:attrNameLst>
                                      </p:cBhvr>
                                      <p:tavLst>
                                        <p:tav tm="0">
                                          <p:val>
                                            <p:strVal val="1+#ppt_w/2"/>
                                          </p:val>
                                        </p:tav>
                                        <p:tav tm="100000">
                                          <p:val>
                                            <p:strVal val="#ppt_x"/>
                                          </p:val>
                                        </p:tav>
                                      </p:tavLst>
                                    </p:anim>
                                    <p:anim calcmode="lin" valueType="num">
                                      <p:cBhvr additive="base">
                                        <p:cTn id="33" dur="500" fill="hold"/>
                                        <p:tgtEl>
                                          <p:spTgt spid="141325"/>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presetID="2" presetClass="entr" presetSubtype="9" fill="hold" grpId="0" nodeType="afterEffect">
                                  <p:stCondLst>
                                    <p:cond delay="0"/>
                                  </p:stCondLst>
                                  <p:childTnLst>
                                    <p:set>
                                      <p:cBhvr>
                                        <p:cTn id="36" dur="1" fill="hold">
                                          <p:stCondLst>
                                            <p:cond delay="0"/>
                                          </p:stCondLst>
                                        </p:cTn>
                                        <p:tgtEl>
                                          <p:spTgt spid="141326"/>
                                        </p:tgtEl>
                                        <p:attrNameLst>
                                          <p:attrName>style.visibility</p:attrName>
                                        </p:attrNameLst>
                                      </p:cBhvr>
                                      <p:to>
                                        <p:strVal val="visible"/>
                                      </p:to>
                                    </p:set>
                                    <p:anim calcmode="lin" valueType="num">
                                      <p:cBhvr additive="base">
                                        <p:cTn id="37" dur="500" fill="hold"/>
                                        <p:tgtEl>
                                          <p:spTgt spid="141326"/>
                                        </p:tgtEl>
                                        <p:attrNameLst>
                                          <p:attrName>ppt_x</p:attrName>
                                        </p:attrNameLst>
                                      </p:cBhvr>
                                      <p:tavLst>
                                        <p:tav tm="0">
                                          <p:val>
                                            <p:strVal val="0-#ppt_w/2"/>
                                          </p:val>
                                        </p:tav>
                                        <p:tav tm="100000">
                                          <p:val>
                                            <p:strVal val="#ppt_x"/>
                                          </p:val>
                                        </p:tav>
                                      </p:tavLst>
                                    </p:anim>
                                    <p:anim calcmode="lin" valueType="num">
                                      <p:cBhvr additive="base">
                                        <p:cTn id="38" dur="500" fill="hold"/>
                                        <p:tgtEl>
                                          <p:spTgt spid="141326"/>
                                        </p:tgtEl>
                                        <p:attrNameLst>
                                          <p:attrName>ppt_y</p:attrName>
                                        </p:attrNameLst>
                                      </p:cBhvr>
                                      <p:tavLst>
                                        <p:tav tm="0">
                                          <p:val>
                                            <p:strVal val="0-#ppt_h/2"/>
                                          </p:val>
                                        </p:tav>
                                        <p:tav tm="100000">
                                          <p:val>
                                            <p:strVal val="#ppt_y"/>
                                          </p:val>
                                        </p:tav>
                                      </p:tavLst>
                                    </p:anim>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499"/>
                                          </p:stCondLst>
                                        </p:cTn>
                                        <p:tgtEl>
                                          <p:spTgt spid="1413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animBg="1" autoUpdateAnimBg="0"/>
      <p:bldP spid="141316" grpId="0" animBg="1" autoUpdateAnimBg="0"/>
      <p:bldP spid="141317" grpId="0" animBg="1" autoUpdateAnimBg="0"/>
      <p:bldP spid="141323" grpId="0" animBg="1"/>
      <p:bldP spid="141324" grpId="0" animBg="1"/>
      <p:bldP spid="141325" grpId="0" animBg="1"/>
      <p:bldP spid="141326" grpId="0" animBg="1"/>
      <p:bldP spid="141327" grpId="0" autoUpdateAnimBg="0"/>
      <p:bldP spid="14132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457200" y="304800"/>
            <a:ext cx="8229600" cy="1066800"/>
          </a:xfrm>
        </p:spPr>
        <p:txBody>
          <a:bodyPr>
            <a:normAutofit/>
          </a:bodyPr>
          <a:lstStyle/>
          <a:p>
            <a:pPr>
              <a:defRPr/>
            </a:pPr>
            <a:r>
              <a:rPr lang="en-US" sz="3600" b="1" dirty="0" err="1" smtClean="0">
                <a:solidFill>
                  <a:srgbClr val="FF0000"/>
                </a:solidFill>
              </a:rPr>
              <a:t>Multifactoral</a:t>
            </a:r>
            <a:r>
              <a:rPr lang="en-US" sz="3600" b="1" dirty="0" smtClean="0">
                <a:solidFill>
                  <a:srgbClr val="FF0000"/>
                </a:solidFill>
              </a:rPr>
              <a:t> Causation</a:t>
            </a:r>
            <a:endParaRPr lang="en-US" sz="4000" b="0" dirty="0" smtClean="0">
              <a:solidFill>
                <a:srgbClr val="FF0000"/>
              </a:solidFill>
            </a:endParaRPr>
          </a:p>
        </p:txBody>
      </p:sp>
      <p:sp>
        <p:nvSpPr>
          <p:cNvPr id="16387" name="Rectangle 3"/>
          <p:cNvSpPr>
            <a:spLocks noGrp="1" noChangeArrowheads="1"/>
          </p:cNvSpPr>
          <p:nvPr>
            <p:ph type="body" idx="1"/>
          </p:nvPr>
        </p:nvSpPr>
        <p:spPr>
          <a:xfrm>
            <a:off x="457200" y="1524000"/>
            <a:ext cx="8229600" cy="4953000"/>
          </a:xfrm>
        </p:spPr>
        <p:txBody>
          <a:bodyPr/>
          <a:lstStyle/>
          <a:p>
            <a:pPr>
              <a:buFont typeface="Wingdings" pitchFamily="2" charset="2"/>
              <a:buChar char="ü"/>
              <a:defRPr/>
            </a:pPr>
            <a:r>
              <a:rPr lang="en-US" dirty="0"/>
              <a:t>Multiple causes result in what is known as “</a:t>
            </a:r>
            <a:r>
              <a:rPr lang="en-US" dirty="0">
                <a:solidFill>
                  <a:srgbClr val="FF0000"/>
                </a:solidFill>
              </a:rPr>
              <a:t>web of </a:t>
            </a:r>
            <a:r>
              <a:rPr lang="en-US" dirty="0" smtClean="0">
                <a:solidFill>
                  <a:srgbClr val="FF0000"/>
                </a:solidFill>
              </a:rPr>
              <a:t>causation</a:t>
            </a:r>
            <a:r>
              <a:rPr lang="en-US" dirty="0" smtClean="0"/>
              <a:t>”</a:t>
            </a:r>
            <a:r>
              <a:rPr lang="en-US" dirty="0" smtClean="0">
                <a:latin typeface="Arial Rounded MT Bold" pitchFamily="34" charset="0"/>
              </a:rPr>
              <a:t> </a:t>
            </a:r>
            <a:r>
              <a:rPr lang="en-US" dirty="0"/>
              <a:t>very common for </a:t>
            </a:r>
            <a:r>
              <a:rPr lang="en-US" dirty="0" smtClean="0"/>
              <a:t>non-communicable </a:t>
            </a:r>
            <a:r>
              <a:rPr lang="en-US" dirty="0"/>
              <a:t>/ chronic </a:t>
            </a:r>
            <a:r>
              <a:rPr lang="en-US" dirty="0" smtClean="0"/>
              <a:t>diseases. </a:t>
            </a:r>
          </a:p>
          <a:p>
            <a:pPr eaLnBrk="1" hangingPunct="1">
              <a:buClr>
                <a:srgbClr val="FF33CC"/>
              </a:buClr>
              <a:buFont typeface="Wingdings" pitchFamily="2" charset="2"/>
              <a:buNone/>
              <a:defRPr/>
            </a:pPr>
            <a:endParaRPr lang="en-US" dirty="0" smtClean="0"/>
          </a:p>
          <a:p>
            <a:pPr eaLnBrk="1" hangingPunct="1">
              <a:buClr>
                <a:srgbClr val="FF33CC"/>
              </a:buClr>
              <a:buFont typeface="Wingdings" pitchFamily="2" charset="2"/>
              <a:buChar char="ü"/>
              <a:defRPr/>
            </a:pPr>
            <a:r>
              <a:rPr lang="en-US" dirty="0" smtClean="0"/>
              <a:t>In lung cancer more than one factor (e.g. air pollution, smoking, heredity) can produce the disease independently.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742ADFE-470A-48DF-B4B7-7830BCAA4D77}" type="slidenum">
              <a:rPr lang="en-US"/>
              <a:pPr>
                <a:defRPr/>
              </a:pPr>
              <a:t>20</a:t>
            </a:fld>
            <a:endParaRPr lang="en-US"/>
          </a:p>
        </p:txBody>
      </p:sp>
      <p:sp>
        <p:nvSpPr>
          <p:cNvPr id="5124" name="Rectangle 2"/>
          <p:cNvSpPr>
            <a:spLocks noGrp="1" noChangeArrowheads="1"/>
          </p:cNvSpPr>
          <p:nvPr>
            <p:ph type="title"/>
          </p:nvPr>
        </p:nvSpPr>
        <p:spPr>
          <a:xfrm>
            <a:off x="533400" y="304800"/>
            <a:ext cx="7620000" cy="1295400"/>
          </a:xfrm>
        </p:spPr>
        <p:txBody>
          <a:bodyPr/>
          <a:lstStyle/>
          <a:p>
            <a:pPr eaLnBrk="1" hangingPunct="1"/>
            <a:r>
              <a:rPr lang="en-US" sz="3200" b="1" smtClean="0">
                <a:solidFill>
                  <a:srgbClr val="FF0000"/>
                </a:solidFill>
              </a:rPr>
              <a:t>Table 1. Relation of Myocardial infarction (MI)to Recent Oral Contraceptive (OC) Use</a:t>
            </a:r>
          </a:p>
        </p:txBody>
      </p:sp>
      <p:graphicFrame>
        <p:nvGraphicFramePr>
          <p:cNvPr id="5122" name="Object 2"/>
          <p:cNvGraphicFramePr>
            <a:graphicFrameLocks noChangeAspect="1"/>
          </p:cNvGraphicFramePr>
          <p:nvPr>
            <p:ph type="tbl" idx="1"/>
          </p:nvPr>
        </p:nvGraphicFramePr>
        <p:xfrm>
          <a:off x="1016000" y="1676400"/>
          <a:ext cx="7327900" cy="7480300"/>
        </p:xfrm>
        <a:graphic>
          <a:graphicData uri="http://schemas.openxmlformats.org/presentationml/2006/ole">
            <p:oleObj spid="_x0000_s1026" name="Document" r:id="rId3" imgW="7828296" imgH="7752121" progId="Word.Document.8">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lide Number Placeholder 5"/>
          <p:cNvSpPr>
            <a:spLocks noGrp="1"/>
          </p:cNvSpPr>
          <p:nvPr>
            <p:ph type="sldNum" sz="quarter" idx="12"/>
          </p:nvPr>
        </p:nvSpPr>
        <p:spPr/>
        <p:txBody>
          <a:bodyPr/>
          <a:lstStyle/>
          <a:p>
            <a:pPr>
              <a:defRPr/>
            </a:pPr>
            <a:fld id="{F9C4F032-6A60-4577-B15A-9C4C0797FE8D}" type="slidenum">
              <a:rPr lang="en-US"/>
              <a:pPr>
                <a:defRPr/>
              </a:pPr>
              <a:t>21</a:t>
            </a:fld>
            <a:endParaRPr lang="en-US"/>
          </a:p>
        </p:txBody>
      </p:sp>
      <p:sp>
        <p:nvSpPr>
          <p:cNvPr id="79875" name="Rectangle 7"/>
          <p:cNvSpPr>
            <a:spLocks noGrp="1" noChangeArrowheads="1"/>
          </p:cNvSpPr>
          <p:nvPr>
            <p:ph type="title"/>
          </p:nvPr>
        </p:nvSpPr>
        <p:spPr>
          <a:xfrm>
            <a:off x="-76200" y="-304800"/>
            <a:ext cx="9144000" cy="1600200"/>
          </a:xfrm>
        </p:spPr>
        <p:txBody>
          <a:bodyPr>
            <a:normAutofit/>
          </a:bodyPr>
          <a:lstStyle/>
          <a:p>
            <a:pPr eaLnBrk="1" hangingPunct="1"/>
            <a:r>
              <a:rPr lang="en-US" sz="3200" b="1" dirty="0" smtClean="0"/>
              <a:t>Table</a:t>
            </a:r>
            <a:r>
              <a:rPr lang="en-US" sz="3200" b="1" dirty="0" smtClean="0">
                <a:solidFill>
                  <a:srgbClr val="FF0000"/>
                </a:solidFill>
              </a:rPr>
              <a:t>: Age -specific Relation of Myocardial infarction (MI) to recent Oral Contraceptive (OC) Use</a:t>
            </a:r>
          </a:p>
        </p:txBody>
      </p:sp>
      <p:graphicFrame>
        <p:nvGraphicFramePr>
          <p:cNvPr id="185593" name="Group 249"/>
          <p:cNvGraphicFramePr>
            <a:graphicFrameLocks noGrp="1"/>
          </p:cNvGraphicFramePr>
          <p:nvPr>
            <p:ph idx="1"/>
          </p:nvPr>
        </p:nvGraphicFramePr>
        <p:xfrm>
          <a:off x="1" y="1143000"/>
          <a:ext cx="9143999" cy="5438726"/>
        </p:xfrm>
        <a:graphic>
          <a:graphicData uri="http://schemas.openxmlformats.org/drawingml/2006/table">
            <a:tbl>
              <a:tblPr/>
              <a:tblGrid>
                <a:gridCol w="1600199"/>
                <a:gridCol w="1600200"/>
                <a:gridCol w="1828800"/>
                <a:gridCol w="1447800"/>
                <a:gridCol w="2667000"/>
              </a:tblGrid>
              <a:tr h="9144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dirty="0" smtClean="0">
                          <a:ln>
                            <a:noFill/>
                          </a:ln>
                          <a:solidFill>
                            <a:schemeClr val="hlink"/>
                          </a:solidFill>
                          <a:effectLst/>
                          <a:latin typeface="Arial" pitchFamily="34" charset="0"/>
                        </a:rPr>
                        <a:t>Age (yrs)</a:t>
                      </a:r>
                    </a:p>
                  </a:txBody>
                  <a:tcPr horzOverflow="overflow">
                    <a:lnL cap="flat">
                      <a:noFill/>
                    </a:lnL>
                    <a:lnR>
                      <a:noFill/>
                    </a:lnR>
                    <a:lnT cap="fla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dirty="0" smtClean="0">
                          <a:ln>
                            <a:noFill/>
                          </a:ln>
                          <a:solidFill>
                            <a:schemeClr val="hlink"/>
                          </a:solidFill>
                          <a:effectLst/>
                          <a:latin typeface="Arial" pitchFamily="34" charset="0"/>
                        </a:rPr>
                        <a:t>Recent OC use</a:t>
                      </a:r>
                    </a:p>
                  </a:txBody>
                  <a:tcPr horzOverflow="overflow">
                    <a:lnL>
                      <a:noFill/>
                    </a:lnL>
                    <a:lnR>
                      <a:noFill/>
                    </a:lnR>
                    <a:lnT cap="fla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3200" b="1" i="0" u="none" strike="noStrike" cap="none" normalizeH="0" baseline="0" dirty="0" smtClean="0">
                          <a:ln>
                            <a:noFill/>
                          </a:ln>
                          <a:solidFill>
                            <a:schemeClr val="hlink"/>
                          </a:solidFill>
                          <a:effectLst/>
                          <a:latin typeface="Arial" pitchFamily="34" charset="0"/>
                        </a:rPr>
                        <a:t>MI</a:t>
                      </a:r>
                    </a:p>
                  </a:txBody>
                  <a:tcPr horzOverflow="overflow">
                    <a:lnL>
                      <a:noFill/>
                    </a:lnL>
                    <a:lnR>
                      <a:noFill/>
                    </a:lnR>
                    <a:lnT cap="fla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dirty="0" smtClean="0">
                          <a:ln>
                            <a:noFill/>
                          </a:ln>
                          <a:solidFill>
                            <a:schemeClr val="hlink"/>
                          </a:solidFill>
                          <a:effectLst/>
                          <a:latin typeface="Arial" pitchFamily="34" charset="0"/>
                        </a:rPr>
                        <a:t>Controls</a:t>
                      </a:r>
                    </a:p>
                  </a:txBody>
                  <a:tcPr horzOverflow="overflow">
                    <a:lnL>
                      <a:noFill/>
                    </a:lnL>
                    <a:lnR>
                      <a:noFill/>
                    </a:lnR>
                    <a:lnT cap="fla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chemeClr val="hlink"/>
                          </a:solidFill>
                          <a:effectLst/>
                          <a:latin typeface="Arial" pitchFamily="34" charset="0"/>
                        </a:rPr>
                        <a:t>Estimated age-Specific relative risk</a:t>
                      </a:r>
                    </a:p>
                  </a:txBody>
                  <a:tcPr horzOverflow="overflow">
                    <a:lnL>
                      <a:noFill/>
                    </a:lnL>
                    <a:lnR cap="flat">
                      <a:noFill/>
                    </a:lnR>
                    <a:lnT cap="flat">
                      <a:noFill/>
                    </a:lnT>
                    <a:lnB>
                      <a:noFill/>
                    </a:lnB>
                    <a:lnTlToBr>
                      <a:noFill/>
                    </a:lnTlToBr>
                    <a:lnBlToTr>
                      <a:noFill/>
                    </a:lnBlToTr>
                    <a:solidFill>
                      <a:schemeClr val="bg1"/>
                    </a:solidFill>
                  </a:tcPr>
                </a:tc>
              </a:tr>
              <a:tr h="710476">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dirty="0" smtClean="0">
                          <a:ln>
                            <a:noFill/>
                          </a:ln>
                          <a:solidFill>
                            <a:srgbClr val="CC3300"/>
                          </a:solidFill>
                          <a:effectLst/>
                          <a:latin typeface="Arial" pitchFamily="34" charset="0"/>
                        </a:rPr>
                        <a:t>25 – 29</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Yes</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No</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4</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62</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224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pitchFamily="34" charset="0"/>
                        </a:rPr>
                        <a:t>7.2</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714326">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dirty="0" smtClean="0">
                          <a:ln>
                            <a:noFill/>
                          </a:ln>
                          <a:solidFill>
                            <a:srgbClr val="CC3300"/>
                          </a:solidFill>
                          <a:effectLst/>
                          <a:latin typeface="Arial" pitchFamily="34" charset="0"/>
                        </a:rPr>
                        <a:t>30 – 34</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Yes</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No</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9</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12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33</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390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pitchFamily="34" charset="0"/>
                        </a:rPr>
                        <a:t>8.9</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2401">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dirty="0" smtClean="0">
                          <a:ln>
                            <a:noFill/>
                          </a:ln>
                          <a:solidFill>
                            <a:srgbClr val="CC3300"/>
                          </a:solidFill>
                          <a:effectLst/>
                          <a:latin typeface="Arial" pitchFamily="34" charset="0"/>
                        </a:rPr>
                        <a:t>35 – 39</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Yes</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No</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4</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33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26</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330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1.5</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4326">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dirty="0" smtClean="0">
                          <a:ln>
                            <a:noFill/>
                          </a:ln>
                          <a:solidFill>
                            <a:srgbClr val="CC3300"/>
                          </a:solidFill>
                          <a:effectLst/>
                          <a:latin typeface="Arial" pitchFamily="34" charset="0"/>
                        </a:rPr>
                        <a:t>40 – 44</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Yes</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No</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6</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65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9</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362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3.7</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0476">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dirty="0" smtClean="0">
                          <a:ln>
                            <a:noFill/>
                          </a:ln>
                          <a:solidFill>
                            <a:srgbClr val="CC3300"/>
                          </a:solidFill>
                          <a:effectLst/>
                          <a:latin typeface="Arial" pitchFamily="34" charset="0"/>
                        </a:rPr>
                        <a:t>45 – 49</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Yes</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No</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6</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93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5</a:t>
                      </a:r>
                    </a:p>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  301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000" b="1" i="0" u="none" strike="noStrike" cap="none" normalizeH="0" baseline="0" dirty="0" smtClean="0">
                          <a:ln>
                            <a:noFill/>
                          </a:ln>
                          <a:solidFill>
                            <a:srgbClr val="CC3300"/>
                          </a:solidFill>
                          <a:effectLst/>
                          <a:latin typeface="Arial" pitchFamily="34" charset="0"/>
                        </a:rPr>
                        <a:t>3.9</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4326">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dirty="0" smtClean="0">
                          <a:ln>
                            <a:noFill/>
                          </a:ln>
                          <a:solidFill>
                            <a:srgbClr val="CC3300"/>
                          </a:solidFill>
                          <a:effectLst/>
                          <a:latin typeface="Arial" pitchFamily="34" charset="0"/>
                        </a:rPr>
                        <a:t>Total</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400" b="1" i="0" u="none" strike="noStrike" cap="none" normalizeH="0" baseline="0" smtClean="0">
                        <a:ln>
                          <a:noFill/>
                        </a:ln>
                        <a:solidFill>
                          <a:srgbClr val="CC3300"/>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pitchFamily="34" charset="0"/>
                        </a:rPr>
                        <a:t>234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Arial" pitchFamily="34" charset="0"/>
                        </a:rPr>
                        <a:t>1742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400" b="1" i="0" u="none" strike="noStrike" cap="none" normalizeH="0" baseline="0" dirty="0" smtClean="0">
                        <a:ln>
                          <a:noFill/>
                        </a:ln>
                        <a:solidFill>
                          <a:srgbClr val="CC3300"/>
                        </a:solidFill>
                        <a:effectLst/>
                        <a:latin typeface="Arial"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8600" y="0"/>
            <a:ext cx="8915400" cy="1143000"/>
          </a:xfrm>
        </p:spPr>
        <p:txBody>
          <a:bodyPr>
            <a:normAutofit/>
          </a:bodyPr>
          <a:lstStyle/>
          <a:p>
            <a:pPr eaLnBrk="1" hangingPunct="1"/>
            <a:r>
              <a:rPr lang="en-US" sz="3600" b="1" dirty="0" smtClean="0">
                <a:solidFill>
                  <a:srgbClr val="FF0000"/>
                </a:solidFill>
              </a:rPr>
              <a:t>Methods for controlling Selection Bias</a:t>
            </a:r>
          </a:p>
        </p:txBody>
      </p:sp>
      <p:sp>
        <p:nvSpPr>
          <p:cNvPr id="56323" name="Rectangle 3"/>
          <p:cNvSpPr>
            <a:spLocks noGrp="1" noChangeArrowheads="1"/>
          </p:cNvSpPr>
          <p:nvPr>
            <p:ph type="body" idx="1"/>
          </p:nvPr>
        </p:nvSpPr>
        <p:spPr>
          <a:xfrm>
            <a:off x="685800" y="1143000"/>
            <a:ext cx="7772400" cy="5715000"/>
          </a:xfrm>
        </p:spPr>
        <p:txBody>
          <a:bodyPr/>
          <a:lstStyle/>
          <a:p>
            <a:pPr marL="609600" indent="-609600" eaLnBrk="1" hangingPunct="1">
              <a:lnSpc>
                <a:spcPct val="90000"/>
              </a:lnSpc>
              <a:buFontTx/>
              <a:buNone/>
            </a:pPr>
            <a:r>
              <a:rPr lang="en-US" dirty="0" smtClean="0">
                <a:solidFill>
                  <a:srgbClr val="FF0000"/>
                </a:solidFill>
              </a:rPr>
              <a:t>During Study Design</a:t>
            </a:r>
          </a:p>
          <a:p>
            <a:pPr marL="609600" indent="-609600" eaLnBrk="1" hangingPunct="1">
              <a:lnSpc>
                <a:spcPct val="90000"/>
              </a:lnSpc>
              <a:buFontTx/>
              <a:buAutoNum type="arabicPeriod"/>
            </a:pPr>
            <a:r>
              <a:rPr lang="en-US" dirty="0" smtClean="0"/>
              <a:t>Randomization</a:t>
            </a:r>
          </a:p>
          <a:p>
            <a:pPr marL="609600" indent="-609600" eaLnBrk="1" hangingPunct="1">
              <a:lnSpc>
                <a:spcPct val="90000"/>
              </a:lnSpc>
              <a:buFontTx/>
              <a:buAutoNum type="arabicPeriod"/>
            </a:pPr>
            <a:r>
              <a:rPr lang="en-US" dirty="0" smtClean="0"/>
              <a:t>Restriction</a:t>
            </a:r>
          </a:p>
          <a:p>
            <a:pPr marL="609600" indent="-609600" eaLnBrk="1" hangingPunct="1">
              <a:lnSpc>
                <a:spcPct val="90000"/>
              </a:lnSpc>
              <a:buFontTx/>
              <a:buAutoNum type="arabicPeriod"/>
            </a:pPr>
            <a:r>
              <a:rPr lang="en-US" dirty="0" smtClean="0"/>
              <a:t>Matching</a:t>
            </a:r>
          </a:p>
          <a:p>
            <a:pPr marL="609600" indent="-609600" eaLnBrk="1" hangingPunct="1">
              <a:lnSpc>
                <a:spcPct val="90000"/>
              </a:lnSpc>
              <a:buFontTx/>
              <a:buNone/>
            </a:pPr>
            <a:r>
              <a:rPr lang="en-US" dirty="0" smtClean="0">
                <a:solidFill>
                  <a:srgbClr val="FF0000"/>
                </a:solidFill>
              </a:rPr>
              <a:t>During analysis</a:t>
            </a:r>
          </a:p>
          <a:p>
            <a:pPr marL="609600" indent="-609600" eaLnBrk="1" hangingPunct="1">
              <a:lnSpc>
                <a:spcPct val="90000"/>
              </a:lnSpc>
              <a:buFontTx/>
              <a:buAutoNum type="arabicPeriod"/>
            </a:pPr>
            <a:r>
              <a:rPr lang="en-US" dirty="0" smtClean="0"/>
              <a:t>Stratification</a:t>
            </a:r>
          </a:p>
          <a:p>
            <a:pPr marL="609600" indent="-609600" eaLnBrk="1" hangingPunct="1">
              <a:lnSpc>
                <a:spcPct val="90000"/>
              </a:lnSpc>
              <a:buFontTx/>
              <a:buAutoNum type="arabicPeriod"/>
            </a:pPr>
            <a:r>
              <a:rPr lang="en-US" dirty="0" smtClean="0"/>
              <a:t>Adjustment</a:t>
            </a:r>
          </a:p>
          <a:p>
            <a:pPr marL="1009650" lvl="1" indent="-609600">
              <a:lnSpc>
                <a:spcPct val="90000"/>
              </a:lnSpc>
              <a:buFontTx/>
              <a:buAutoNum type="alphaLcParenR"/>
            </a:pPr>
            <a:r>
              <a:rPr lang="en-US" dirty="0" smtClean="0"/>
              <a:t>Simple / standardization</a:t>
            </a:r>
          </a:p>
          <a:p>
            <a:pPr marL="1009650" lvl="1" indent="-609600">
              <a:lnSpc>
                <a:spcPct val="90000"/>
              </a:lnSpc>
              <a:buFontTx/>
              <a:buAutoNum type="alphaLcParenR"/>
            </a:pPr>
            <a:r>
              <a:rPr lang="en-US" dirty="0" smtClean="0"/>
              <a:t>Multiple / multivariate adjustment</a:t>
            </a:r>
          </a:p>
          <a:p>
            <a:pPr marL="1009650" lvl="1" indent="-609600">
              <a:lnSpc>
                <a:spcPct val="90000"/>
              </a:lnSpc>
              <a:buFontTx/>
              <a:buAutoNum type="alphaLcParenR"/>
            </a:pPr>
            <a:r>
              <a:rPr lang="en-US" dirty="0" smtClean="0"/>
              <a:t>Best case / worst case analysis</a:t>
            </a:r>
          </a:p>
          <a:p>
            <a:pPr marL="609600" indent="-609600" eaLnBrk="1" hangingPunct="1">
              <a:lnSpc>
                <a:spcPct val="90000"/>
              </a:lnSpc>
              <a:buFontTx/>
              <a:buAutoNum type="arabicPeriod"/>
            </a:pPr>
            <a:endParaRPr lang="en-US" u="sng"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970" name="Text Box 2"/>
          <p:cNvSpPr txBox="1">
            <a:spLocks noChangeArrowheads="1"/>
          </p:cNvSpPr>
          <p:nvPr/>
        </p:nvSpPr>
        <p:spPr bwMode="auto">
          <a:xfrm>
            <a:off x="609600" y="268069"/>
            <a:ext cx="7620000" cy="646331"/>
          </a:xfrm>
          <a:prstGeom prst="rect">
            <a:avLst/>
          </a:prstGeom>
          <a:noFill/>
          <a:ln w="9525">
            <a:noFill/>
            <a:miter lim="800000"/>
            <a:headEnd/>
            <a:tailEnd/>
          </a:ln>
          <a:effectLst/>
        </p:spPr>
        <p:txBody>
          <a:bodyPr wrap="square">
            <a:spAutoFit/>
          </a:bodyPr>
          <a:lstStyle/>
          <a:p>
            <a:pPr algn="ctr" fontAlgn="auto">
              <a:spcBef>
                <a:spcPts val="0"/>
              </a:spcBef>
              <a:spcAft>
                <a:spcPts val="0"/>
              </a:spcAft>
              <a:defRPr/>
            </a:pPr>
            <a:r>
              <a:rPr lang="en-GB" sz="3600" b="1" dirty="0">
                <a:solidFill>
                  <a:srgbClr val="FF0000"/>
                </a:solidFill>
                <a:latin typeface="+mj-lt"/>
                <a:cs typeface="+mn-cs"/>
              </a:rPr>
              <a:t>Randomization</a:t>
            </a:r>
            <a:endParaRPr lang="en-GB" sz="3600" dirty="0">
              <a:solidFill>
                <a:srgbClr val="FF0000"/>
              </a:solidFill>
              <a:latin typeface="+mj-lt"/>
              <a:cs typeface="+mn-cs"/>
            </a:endParaRPr>
          </a:p>
        </p:txBody>
      </p:sp>
      <p:sp>
        <p:nvSpPr>
          <p:cNvPr id="91139" name="Rectangle 3"/>
          <p:cNvSpPr>
            <a:spLocks noChangeArrowheads="1"/>
          </p:cNvSpPr>
          <p:nvPr/>
        </p:nvSpPr>
        <p:spPr bwMode="auto">
          <a:xfrm>
            <a:off x="152400" y="1143000"/>
            <a:ext cx="8686800" cy="5410200"/>
          </a:xfrm>
          <a:prstGeom prst="rect">
            <a:avLst/>
          </a:prstGeom>
          <a:noFill/>
          <a:ln w="9525">
            <a:noFill/>
            <a:miter lim="800000"/>
            <a:headEnd/>
            <a:tailEnd/>
          </a:ln>
        </p:spPr>
        <p:txBody>
          <a:bodyPr lIns="92075" tIns="46038" rIns="92075" bIns="46038"/>
          <a:lstStyle/>
          <a:p>
            <a:pPr marL="533400" indent="-533400">
              <a:spcBef>
                <a:spcPct val="50000"/>
              </a:spcBef>
              <a:buFontTx/>
              <a:buChar char="•"/>
            </a:pPr>
            <a:r>
              <a:rPr lang="en-US" sz="3200" dirty="0">
                <a:latin typeface="Calibri" pitchFamily="34" charset="0"/>
              </a:rPr>
              <a:t>Random assignment of patients to experimental group or a control </a:t>
            </a:r>
            <a:r>
              <a:rPr lang="en-US" sz="3200" dirty="0" smtClean="0">
                <a:latin typeface="Calibri" pitchFamily="34" charset="0"/>
              </a:rPr>
              <a:t>group.</a:t>
            </a:r>
            <a:endParaRPr lang="en-US" sz="3200" dirty="0">
              <a:latin typeface="Calibri" pitchFamily="34" charset="0"/>
            </a:endParaRPr>
          </a:p>
          <a:p>
            <a:pPr marL="533400" indent="-533400">
              <a:spcBef>
                <a:spcPct val="50000"/>
              </a:spcBef>
              <a:buFontTx/>
              <a:buChar char="•"/>
            </a:pPr>
            <a:endParaRPr lang="en-US" sz="2000" dirty="0">
              <a:latin typeface="Calibri" pitchFamily="34" charset="0"/>
            </a:endParaRPr>
          </a:p>
          <a:p>
            <a:pPr marL="533400" indent="-533400">
              <a:spcBef>
                <a:spcPct val="50000"/>
              </a:spcBef>
              <a:buFontTx/>
              <a:buChar char="•"/>
            </a:pPr>
            <a:r>
              <a:rPr lang="en-US" sz="3200" dirty="0">
                <a:latin typeface="Calibri" pitchFamily="34" charset="0"/>
              </a:rPr>
              <a:t>Helps to prevent selection bias / ‘confounding by indication’ by the </a:t>
            </a:r>
            <a:r>
              <a:rPr lang="en-US" sz="3200" dirty="0" smtClean="0">
                <a:latin typeface="Calibri" pitchFamily="34" charset="0"/>
              </a:rPr>
              <a:t>clinician.</a:t>
            </a:r>
            <a:endParaRPr lang="en-US" sz="3200" dirty="0">
              <a:latin typeface="Calibri" pitchFamily="34" charset="0"/>
            </a:endParaRPr>
          </a:p>
          <a:p>
            <a:pPr marL="533400" indent="-533400">
              <a:spcBef>
                <a:spcPct val="50000"/>
              </a:spcBef>
              <a:buFontTx/>
              <a:buChar char="•"/>
            </a:pPr>
            <a:endParaRPr lang="en-US" sz="2000" dirty="0">
              <a:latin typeface="Calibri" pitchFamily="34" charset="0"/>
            </a:endParaRPr>
          </a:p>
          <a:p>
            <a:pPr marL="533400" indent="-533400">
              <a:spcBef>
                <a:spcPct val="50000"/>
              </a:spcBef>
              <a:buFontTx/>
              <a:buChar char="•"/>
            </a:pPr>
            <a:r>
              <a:rPr lang="en-US" sz="3200" dirty="0">
                <a:latin typeface="Calibri" pitchFamily="34" charset="0"/>
              </a:rPr>
              <a:t>Any remaining differences between the groups are due to </a:t>
            </a:r>
            <a:r>
              <a:rPr lang="en-US" sz="3200" dirty="0" smtClean="0">
                <a:latin typeface="Calibri" pitchFamily="34" charset="0"/>
              </a:rPr>
              <a:t>chance.</a:t>
            </a:r>
            <a:endParaRPr lang="en-US" sz="3200" dirty="0">
              <a:latin typeface="Calibri" pitchFamily="34" charset="0"/>
            </a:endParaRPr>
          </a:p>
          <a:p>
            <a:pPr marL="533400" indent="-533400">
              <a:spcBef>
                <a:spcPct val="50000"/>
              </a:spcBef>
              <a:buFontTx/>
              <a:buChar char="•"/>
            </a:pPr>
            <a:endParaRPr lang="en-US" sz="2000" dirty="0">
              <a:latin typeface="Calibri" pitchFamily="34" charset="0"/>
            </a:endParaRPr>
          </a:p>
          <a:p>
            <a:pPr marL="533400" indent="-533400">
              <a:spcBef>
                <a:spcPct val="50000"/>
              </a:spcBef>
            </a:pPr>
            <a:endParaRPr lang="en-US" sz="3200" dirty="0">
              <a:latin typeface="Calibri" pitchFamily="34" charset="0"/>
            </a:endParaRPr>
          </a:p>
        </p:txBody>
      </p:sp>
      <p:pic>
        <p:nvPicPr>
          <p:cNvPr id="1107972" name="Picture 4" descr="dobbelsteen"/>
          <p:cNvPicPr>
            <a:picLocks noChangeAspect="1" noChangeArrowheads="1"/>
          </p:cNvPicPr>
          <p:nvPr/>
        </p:nvPicPr>
        <p:blipFill>
          <a:blip r:embed="rId3"/>
          <a:srcRect/>
          <a:stretch>
            <a:fillRect/>
          </a:stretch>
        </p:blipFill>
        <p:spPr bwMode="auto">
          <a:xfrm>
            <a:off x="7696200" y="307975"/>
            <a:ext cx="914400" cy="835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079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1020762"/>
          </a:xfrm>
        </p:spPr>
        <p:txBody>
          <a:bodyPr>
            <a:normAutofit/>
          </a:bodyPr>
          <a:lstStyle/>
          <a:p>
            <a:pPr eaLnBrk="1" hangingPunct="1"/>
            <a:r>
              <a:rPr lang="en-US" sz="3600" b="1" dirty="0" smtClean="0">
                <a:solidFill>
                  <a:srgbClr val="FF0000"/>
                </a:solidFill>
              </a:rPr>
              <a:t>Restriction </a:t>
            </a:r>
          </a:p>
        </p:txBody>
      </p:sp>
      <p:sp>
        <p:nvSpPr>
          <p:cNvPr id="57347" name="Rectangle 3"/>
          <p:cNvSpPr>
            <a:spLocks noGrp="1" noChangeArrowheads="1"/>
          </p:cNvSpPr>
          <p:nvPr>
            <p:ph type="body" idx="1"/>
          </p:nvPr>
        </p:nvSpPr>
        <p:spPr>
          <a:xfrm>
            <a:off x="457200" y="1295400"/>
            <a:ext cx="8229600" cy="5257800"/>
          </a:xfrm>
        </p:spPr>
        <p:txBody>
          <a:bodyPr/>
          <a:lstStyle/>
          <a:p>
            <a:pPr algn="just" eaLnBrk="1" hangingPunct="1">
              <a:lnSpc>
                <a:spcPct val="90000"/>
              </a:lnSpc>
            </a:pPr>
            <a:r>
              <a:rPr lang="en-US" dirty="0" smtClean="0"/>
              <a:t>Subjects chosen for study are restricted to only those possessing a narrow range of characteristics, to equalize important extraneous factors.</a:t>
            </a:r>
          </a:p>
          <a:p>
            <a:pPr algn="just" eaLnBrk="1" hangingPunct="1">
              <a:lnSpc>
                <a:spcPct val="90000"/>
              </a:lnSpc>
            </a:pPr>
            <a:r>
              <a:rPr lang="en-US" b="1" dirty="0" smtClean="0">
                <a:solidFill>
                  <a:srgbClr val="FF0000"/>
                </a:solidFill>
              </a:rPr>
              <a:t>Limitation</a:t>
            </a:r>
            <a:r>
              <a:rPr lang="en-US" dirty="0" smtClean="0"/>
              <a:t>: </a:t>
            </a:r>
            <a:r>
              <a:rPr lang="en-US" dirty="0" err="1" smtClean="0"/>
              <a:t>Generalisability</a:t>
            </a:r>
            <a:r>
              <a:rPr lang="en-US" dirty="0" smtClean="0"/>
              <a:t> is compromised; by excluding potential subjects, cohorts / groups selected may be unusual and not representative of most patients or people with condition.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8229600" cy="1020762"/>
          </a:xfrm>
        </p:spPr>
        <p:txBody>
          <a:bodyPr>
            <a:normAutofit/>
          </a:bodyPr>
          <a:lstStyle/>
          <a:p>
            <a:pPr eaLnBrk="1" hangingPunct="1"/>
            <a:r>
              <a:rPr lang="en-US" sz="3600" b="1" dirty="0" smtClean="0">
                <a:solidFill>
                  <a:srgbClr val="FF0000"/>
                </a:solidFill>
              </a:rPr>
              <a:t>Example… Restriction </a:t>
            </a:r>
          </a:p>
        </p:txBody>
      </p:sp>
      <p:sp>
        <p:nvSpPr>
          <p:cNvPr id="58371" name="Rectangle 3"/>
          <p:cNvSpPr>
            <a:spLocks noGrp="1" noChangeArrowheads="1"/>
          </p:cNvSpPr>
          <p:nvPr>
            <p:ph type="body" idx="1"/>
          </p:nvPr>
        </p:nvSpPr>
        <p:spPr>
          <a:xfrm>
            <a:off x="685800" y="1447800"/>
            <a:ext cx="7772400" cy="5029200"/>
          </a:xfrm>
        </p:spPr>
        <p:txBody>
          <a:bodyPr/>
          <a:lstStyle/>
          <a:p>
            <a:pPr eaLnBrk="1" hangingPunct="1"/>
            <a:r>
              <a:rPr lang="en-US" dirty="0" smtClean="0">
                <a:solidFill>
                  <a:srgbClr val="FF0000"/>
                </a:solidFill>
              </a:rPr>
              <a:t>Study</a:t>
            </a:r>
            <a:r>
              <a:rPr lang="en-US" dirty="0" smtClean="0"/>
              <a:t>: effect of age on prognosis of MI</a:t>
            </a:r>
          </a:p>
          <a:p>
            <a:pPr eaLnBrk="1" hangingPunct="1"/>
            <a:r>
              <a:rPr lang="en-US" dirty="0" smtClean="0">
                <a:solidFill>
                  <a:srgbClr val="FF0000"/>
                </a:solidFill>
              </a:rPr>
              <a:t>Restriction</a:t>
            </a:r>
            <a:r>
              <a:rPr lang="en-US" dirty="0" smtClean="0"/>
              <a:t>: Male / White / Uncomplicated anterior wall MI</a:t>
            </a:r>
          </a:p>
          <a:p>
            <a:pPr eaLnBrk="1" hangingPunct="1"/>
            <a:r>
              <a:rPr lang="en-US" dirty="0" smtClean="0">
                <a:solidFill>
                  <a:srgbClr val="FF0000"/>
                </a:solidFill>
              </a:rPr>
              <a:t>Important extraneous factors controlled for</a:t>
            </a:r>
            <a:r>
              <a:rPr lang="en-US" dirty="0" smtClean="0"/>
              <a:t>: sex / race / severity of disease</a:t>
            </a:r>
          </a:p>
          <a:p>
            <a:pPr eaLnBrk="1" hangingPunct="1"/>
            <a:r>
              <a:rPr lang="en-US" dirty="0" smtClean="0">
                <a:solidFill>
                  <a:srgbClr val="FF0000"/>
                </a:solidFill>
              </a:rPr>
              <a:t>Limitation</a:t>
            </a:r>
            <a:r>
              <a:rPr lang="en-US" dirty="0" smtClean="0"/>
              <a:t>: results not </a:t>
            </a:r>
            <a:r>
              <a:rPr lang="en-US" dirty="0" err="1" smtClean="0"/>
              <a:t>generalizable</a:t>
            </a:r>
            <a:r>
              <a:rPr lang="en-US" dirty="0" smtClean="0"/>
              <a:t> to females, people of non-white community, those with complicated MI.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62000" y="381000"/>
            <a:ext cx="7772400" cy="838200"/>
          </a:xfrm>
        </p:spPr>
        <p:txBody>
          <a:bodyPr>
            <a:normAutofit/>
          </a:bodyPr>
          <a:lstStyle/>
          <a:p>
            <a:pPr eaLnBrk="1" hangingPunct="1"/>
            <a:r>
              <a:rPr lang="en-US" sz="3600" b="1" dirty="0" smtClean="0">
                <a:solidFill>
                  <a:srgbClr val="FF0000"/>
                </a:solidFill>
              </a:rPr>
              <a:t>Matching - definition </a:t>
            </a:r>
          </a:p>
        </p:txBody>
      </p:sp>
      <p:sp>
        <p:nvSpPr>
          <p:cNvPr id="60419" name="Rectangle 3"/>
          <p:cNvSpPr>
            <a:spLocks noGrp="1" noChangeArrowheads="1"/>
          </p:cNvSpPr>
          <p:nvPr>
            <p:ph type="body" idx="1"/>
          </p:nvPr>
        </p:nvSpPr>
        <p:spPr>
          <a:xfrm>
            <a:off x="457200" y="1371600"/>
            <a:ext cx="8458200" cy="5105400"/>
          </a:xfrm>
        </p:spPr>
        <p:txBody>
          <a:bodyPr/>
          <a:lstStyle/>
          <a:p>
            <a:pPr eaLnBrk="1" hangingPunct="1"/>
            <a:r>
              <a:rPr lang="en-US" dirty="0" smtClean="0"/>
              <a:t>The process of making a study group and a comparison group comparable with respect to extraneous factors.                              </a:t>
            </a:r>
            <a:r>
              <a:rPr lang="en-US" sz="2800" dirty="0" smtClean="0">
                <a:solidFill>
                  <a:srgbClr val="FF0000"/>
                </a:solidFill>
              </a:rPr>
              <a:t>(Last)</a:t>
            </a:r>
          </a:p>
          <a:p>
            <a:pPr eaLnBrk="1" hangingPunct="1"/>
            <a:r>
              <a:rPr lang="en-US" dirty="0" smtClean="0"/>
              <a:t>For each patient in one group there are one or more patients in the comparison group with same characteristics, except for the factor of interest.</a:t>
            </a:r>
            <a:r>
              <a:rPr lang="en-US" dirty="0" smtClean="0">
                <a:solidFill>
                  <a:srgbClr val="FF0000"/>
                </a:solidFill>
              </a:rPr>
              <a:t>                                                </a:t>
            </a:r>
            <a:r>
              <a:rPr lang="en-US" sz="2800" dirty="0" smtClean="0">
                <a:solidFill>
                  <a:srgbClr val="FF0000"/>
                </a:solidFill>
              </a:rPr>
              <a:t>(Fletcher)</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idx="4294967295"/>
          </p:nvPr>
        </p:nvSpPr>
        <p:spPr bwMode="auto">
          <a:xfrm>
            <a:off x="533400" y="1905000"/>
            <a:ext cx="8183563" cy="2895600"/>
          </a:xfrm>
          <a:noFill/>
        </p:spPr>
        <p:txBody>
          <a:bodyPr wrap="square" lIns="91440" tIns="45720" rIns="91440" bIns="45720" numCol="1" anchorCtr="0" compatLnSpc="1">
            <a:prstTxWarp prst="textNoShape">
              <a:avLst/>
            </a:prstTxWarp>
          </a:bodyPr>
          <a:lstStyle/>
          <a:p>
            <a:pPr algn="ctr"/>
            <a:r>
              <a:rPr lang="en-US" sz="7200" smtClean="0">
                <a:effectLst/>
              </a:rPr>
              <a:t>THANK YOU</a:t>
            </a:r>
            <a:br>
              <a:rPr lang="en-US" sz="7200" smtClean="0">
                <a:effectLst/>
              </a:rPr>
            </a:br>
            <a:endParaRPr lang="en-US" sz="7200" smtClean="0">
              <a:effectLst/>
            </a:endParaRPr>
          </a:p>
        </p:txBody>
      </p:sp>
      <p:sp>
        <p:nvSpPr>
          <p:cNvPr id="32771" name="WordArt 4"/>
          <p:cNvSpPr>
            <a:spLocks noChangeArrowheads="1" noChangeShapeType="1" noTextEdit="1"/>
          </p:cNvSpPr>
          <p:nvPr/>
        </p:nvSpPr>
        <p:spPr bwMode="auto">
          <a:xfrm rot="5400000">
            <a:off x="1493044" y="2469356"/>
            <a:ext cx="5334000" cy="1462088"/>
          </a:xfrm>
          <a:prstGeom prst="rect">
            <a:avLst/>
          </a:prstGeom>
        </p:spPr>
        <p:txBody>
          <a:bodyPr vert="wordArtVert" wrap="none" fromWordArt="1">
            <a:prstTxWarp prst="textWave4">
              <a:avLst>
                <a:gd name="adj1" fmla="val 13005"/>
                <a:gd name="adj2" fmla="val 0"/>
              </a:avLst>
            </a:prstTxWarp>
          </a:bodyPr>
          <a:lstStyle/>
          <a:p>
            <a:pPr algn="ctr" fontAlgn="auto"/>
            <a:r>
              <a:rPr lang="en-US" sz="3600" kern="10">
                <a:ln w="9525">
                  <a:solidFill>
                    <a:schemeClr val="hlink"/>
                  </a:solidFill>
                  <a:round/>
                  <a:headEnd/>
                  <a:tailEnd/>
                </a:ln>
                <a:solidFill>
                  <a:srgbClr val="FA4B14"/>
                </a:solidFill>
                <a:effectLst>
                  <a:outerShdw dist="99190" dir="7788334" algn="ctr" rotWithShape="0">
                    <a:srgbClr val="000080">
                      <a:alpha val="79999"/>
                    </a:srgbClr>
                  </a:outerShdw>
                </a:effectLst>
                <a:latin typeface="Comic Sans MS"/>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p:txBody>
          <a:bodyPr/>
          <a:lstStyle/>
          <a:p>
            <a:pPr>
              <a:defRPr/>
            </a:pPr>
            <a:r>
              <a:rPr lang="en-US"/>
              <a:t>Chapter 2</a:t>
            </a:r>
          </a:p>
        </p:txBody>
      </p:sp>
      <p:sp>
        <p:nvSpPr>
          <p:cNvPr id="12292" name="Slide Number Placeholder 4"/>
          <p:cNvSpPr>
            <a:spLocks noGrp="1"/>
          </p:cNvSpPr>
          <p:nvPr>
            <p:ph type="sldNum" sz="quarter" idx="12"/>
          </p:nvPr>
        </p:nvSpPr>
        <p:spPr/>
        <p:txBody>
          <a:bodyPr/>
          <a:lstStyle/>
          <a:p>
            <a:pPr>
              <a:defRPr/>
            </a:pPr>
            <a:fld id="{E94E3622-8E33-4B14-95A9-47624658A986}" type="slidenum">
              <a:rPr lang="en-US" smtClean="0">
                <a:latin typeface="Arial" charset="0"/>
              </a:rPr>
              <a:pPr>
                <a:defRPr/>
              </a:pPr>
              <a:t>3</a:t>
            </a:fld>
            <a:endParaRPr lang="en-US" smtClean="0">
              <a:latin typeface="Arial" charset="0"/>
            </a:endParaRPr>
          </a:p>
        </p:txBody>
      </p:sp>
      <p:sp>
        <p:nvSpPr>
          <p:cNvPr id="13316" name="Rectangle 2"/>
          <p:cNvSpPr>
            <a:spLocks noGrp="1" noChangeArrowheads="1"/>
          </p:cNvSpPr>
          <p:nvPr>
            <p:ph type="title"/>
          </p:nvPr>
        </p:nvSpPr>
        <p:spPr>
          <a:xfrm>
            <a:off x="457200" y="0"/>
            <a:ext cx="8229600" cy="762000"/>
          </a:xfrm>
        </p:spPr>
        <p:txBody>
          <a:bodyPr/>
          <a:lstStyle/>
          <a:p>
            <a:pPr eaLnBrk="1" hangingPunct="1"/>
            <a:r>
              <a:rPr lang="en-US" sz="3600" b="1" smtClean="0">
                <a:solidFill>
                  <a:srgbClr val="FF0000"/>
                </a:solidFill>
              </a:rPr>
              <a:t>Causal Web</a:t>
            </a:r>
          </a:p>
        </p:txBody>
      </p:sp>
      <p:pic>
        <p:nvPicPr>
          <p:cNvPr id="124932" name="Picture 4"/>
          <p:cNvPicPr>
            <a:picLocks noChangeAspect="1" noChangeArrowheads="1"/>
          </p:cNvPicPr>
          <p:nvPr/>
        </p:nvPicPr>
        <p:blipFill>
          <a:blip r:embed="rId2"/>
          <a:srcRect/>
          <a:stretch>
            <a:fillRect/>
          </a:stretch>
        </p:blipFill>
        <p:spPr bwMode="auto">
          <a:xfrm>
            <a:off x="228600" y="1219200"/>
            <a:ext cx="8915400" cy="5365750"/>
          </a:xfrm>
          <a:prstGeom prst="rect">
            <a:avLst/>
          </a:prstGeom>
          <a:noFill/>
          <a:ln w="9525">
            <a:noFill/>
            <a:miter lim="800000"/>
            <a:headEnd/>
            <a:tailEnd/>
          </a:ln>
        </p:spPr>
      </p:pic>
      <p:sp>
        <p:nvSpPr>
          <p:cNvPr id="12295" name="Text Box 9"/>
          <p:cNvSpPr txBox="1">
            <a:spLocks noChangeArrowheads="1"/>
          </p:cNvSpPr>
          <p:nvPr/>
        </p:nvSpPr>
        <p:spPr bwMode="auto">
          <a:xfrm>
            <a:off x="533400" y="609600"/>
            <a:ext cx="8001000" cy="523875"/>
          </a:xfrm>
          <a:prstGeom prst="rect">
            <a:avLst/>
          </a:prstGeom>
          <a:solidFill>
            <a:schemeClr val="bg1"/>
          </a:solidFill>
          <a:ln w="9525">
            <a:solidFill>
              <a:schemeClr val="tx1"/>
            </a:solidFill>
            <a:miter lim="800000"/>
            <a:headEnd/>
            <a:tailEnd/>
          </a:ln>
        </p:spPr>
        <p:txBody>
          <a:bodyPr>
            <a:spAutoFit/>
          </a:bodyPr>
          <a:lstStyle/>
          <a:p>
            <a:pPr algn="ctr" eaLnBrk="0" hangingPunct="0">
              <a:spcBef>
                <a:spcPct val="50000"/>
              </a:spcBef>
              <a:defRPr/>
            </a:pPr>
            <a:r>
              <a:rPr lang="en-US" sz="2800" dirty="0">
                <a:latin typeface="+mj-lt"/>
              </a:rPr>
              <a:t>Causal factors act in a hierarchal web </a:t>
            </a:r>
          </a:p>
        </p:txBody>
      </p:sp>
      <p:pic>
        <p:nvPicPr>
          <p:cNvPr id="12297" name="Picture 9"/>
          <p:cNvPicPr>
            <a:picLocks noChangeAspect="1" noChangeArrowheads="1"/>
          </p:cNvPicPr>
          <p:nvPr/>
        </p:nvPicPr>
        <p:blipFill>
          <a:blip r:embed="rId3"/>
          <a:srcRect/>
          <a:stretch>
            <a:fillRect/>
          </a:stretch>
        </p:blipFill>
        <p:spPr bwMode="auto">
          <a:xfrm>
            <a:off x="7848600" y="5661025"/>
            <a:ext cx="1219200" cy="1196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4932"/>
                                        </p:tgtEl>
                                        <p:attrNameLst>
                                          <p:attrName>style.visibility</p:attrName>
                                        </p:attrNameLst>
                                      </p:cBhvr>
                                      <p:to>
                                        <p:strVal val="visible"/>
                                      </p:to>
                                    </p:set>
                                    <p:animEffect transition="in" filter="blinds(horizontal)">
                                      <p:cBhvr>
                                        <p:cTn id="7" dur="500"/>
                                        <p:tgtEl>
                                          <p:spTgt spid="12493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12297"/>
                                        </p:tgtEl>
                                        <p:attrNameLst>
                                          <p:attrName>style.visibility</p:attrName>
                                        </p:attrNameLst>
                                      </p:cBhvr>
                                      <p:to>
                                        <p:strVal val="visible"/>
                                      </p:to>
                                    </p:set>
                                    <p:anim calcmode="lin" valueType="num">
                                      <p:cBhvr additive="base">
                                        <p:cTn id="12" dur="500" fill="hold"/>
                                        <p:tgtEl>
                                          <p:spTgt spid="12297"/>
                                        </p:tgtEl>
                                        <p:attrNameLst>
                                          <p:attrName>ppt_x</p:attrName>
                                        </p:attrNameLst>
                                      </p:cBhvr>
                                      <p:tavLst>
                                        <p:tav tm="0">
                                          <p:val>
                                            <p:strVal val="#ppt_x"/>
                                          </p:val>
                                        </p:tav>
                                        <p:tav tm="100000">
                                          <p:val>
                                            <p:strVal val="#ppt_x"/>
                                          </p:val>
                                        </p:tav>
                                      </p:tavLst>
                                    </p:anim>
                                    <p:anim calcmode="lin" valueType="num">
                                      <p:cBhvr additive="base">
                                        <p:cTn id="13" dur="500" fill="hold"/>
                                        <p:tgtEl>
                                          <p:spTgt spid="1229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503238" y="4983163"/>
            <a:ext cx="8183562" cy="1052512"/>
          </a:xfrm>
        </p:spPr>
        <p:txBody>
          <a:bodyPr/>
          <a:lstStyle/>
          <a:p>
            <a:endParaRPr lang="en-US" smtClean="0"/>
          </a:p>
        </p:txBody>
      </p:sp>
      <p:sp>
        <p:nvSpPr>
          <p:cNvPr id="4" name="Slide Number Placeholder 3"/>
          <p:cNvSpPr>
            <a:spLocks noGrp="1"/>
          </p:cNvSpPr>
          <p:nvPr>
            <p:ph type="sldNum" sz="quarter" idx="12"/>
          </p:nvPr>
        </p:nvSpPr>
        <p:spPr/>
        <p:txBody>
          <a:bodyPr/>
          <a:lstStyle/>
          <a:p>
            <a:pPr>
              <a:defRPr/>
            </a:pPr>
            <a:fld id="{631D08CC-836F-44E2-BD51-56EC91EFB189}" type="slidenum">
              <a:rPr lang="en-US" smtClean="0"/>
              <a:pPr>
                <a:defRPr/>
              </a:pPr>
              <a:t>4</a:t>
            </a:fld>
            <a:endParaRPr lang="en-US"/>
          </a:p>
        </p:txBody>
      </p:sp>
      <p:pic>
        <p:nvPicPr>
          <p:cNvPr id="50180" name="Picture 2"/>
          <p:cNvPicPr>
            <a:picLocks noGrp="1" noChangeAspect="1" noChangeArrowheads="1"/>
          </p:cNvPicPr>
          <p:nvPr>
            <p:ph idx="1"/>
          </p:nvPr>
        </p:nvPicPr>
        <p:blipFill>
          <a:blip r:embed="rId2"/>
          <a:srcRect/>
          <a:stretch>
            <a:fillRect/>
          </a:stretch>
        </p:blipFill>
        <p:spPr>
          <a:xfrm>
            <a:off x="0" y="0"/>
            <a:ext cx="9144000" cy="6858000"/>
          </a:xfrm>
          <a:solidFill>
            <a:srgbClr val="FF0000"/>
          </a:solid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b="1" dirty="0" smtClean="0">
                <a:solidFill>
                  <a:srgbClr val="FF0000"/>
                </a:solidFill>
              </a:rPr>
              <a:t>ACCESSPTB</a:t>
            </a:r>
            <a:endParaRPr lang="en-US" sz="3600" b="1" dirty="0">
              <a:solidFill>
                <a:srgbClr val="FF0000"/>
              </a:solidFill>
            </a:endParaRPr>
          </a:p>
        </p:txBody>
      </p:sp>
      <p:sp>
        <p:nvSpPr>
          <p:cNvPr id="3" name="Content Placeholder 2"/>
          <p:cNvSpPr>
            <a:spLocks noGrp="1"/>
          </p:cNvSpPr>
          <p:nvPr>
            <p:ph idx="1"/>
          </p:nvPr>
        </p:nvSpPr>
        <p:spPr/>
        <p:txBody>
          <a:bodyPr/>
          <a:lstStyle/>
          <a:p>
            <a:r>
              <a:rPr lang="en-US" dirty="0" smtClean="0"/>
              <a:t>A useful </a:t>
            </a:r>
            <a:r>
              <a:rPr lang="en-US" dirty="0"/>
              <a:t>mnemonic</a:t>
            </a:r>
            <a:r>
              <a:rPr lang="en-US" dirty="0" smtClean="0"/>
              <a:t>  to remember it.</a:t>
            </a:r>
          </a:p>
          <a:p>
            <a:r>
              <a:rPr lang="en-US" dirty="0" smtClean="0"/>
              <a:t>Access Pakistani Text Books</a:t>
            </a:r>
          </a:p>
          <a:p>
            <a:r>
              <a:rPr lang="en-US" dirty="0" smtClean="0"/>
              <a:t>Hill’s Criteria</a:t>
            </a:r>
          </a:p>
          <a:p>
            <a:r>
              <a:rPr lang="en-US" dirty="0" smtClean="0">
                <a:cs typeface="Calibri" pitchFamily="34" charset="0"/>
              </a:rPr>
              <a:t>Causal guidelines suggested by Austin B Hill </a:t>
            </a:r>
          </a:p>
          <a:p>
            <a:r>
              <a:rPr lang="en-US" dirty="0"/>
              <a:t>Hill even stated that he did not intend for these "viewpoints" to be used as “hard and fast rules.”</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219200" y="76200"/>
            <a:ext cx="7010400" cy="762000"/>
          </a:xfrm>
        </p:spPr>
        <p:txBody>
          <a:bodyPr/>
          <a:lstStyle/>
          <a:p>
            <a:pPr eaLnBrk="1" hangingPunct="1"/>
            <a:r>
              <a:rPr lang="en-US" sz="3600" b="1" dirty="0" smtClean="0">
                <a:solidFill>
                  <a:srgbClr val="FF0000"/>
                </a:solidFill>
              </a:rPr>
              <a:t>What is Bias?</a:t>
            </a:r>
          </a:p>
        </p:txBody>
      </p:sp>
      <p:sp>
        <p:nvSpPr>
          <p:cNvPr id="3075" name="Rectangle 3"/>
          <p:cNvSpPr>
            <a:spLocks noGrp="1" noChangeArrowheads="1"/>
          </p:cNvSpPr>
          <p:nvPr>
            <p:ph type="body" idx="1"/>
          </p:nvPr>
        </p:nvSpPr>
        <p:spPr>
          <a:xfrm>
            <a:off x="533400" y="1219200"/>
            <a:ext cx="8153400" cy="4724400"/>
          </a:xfrm>
        </p:spPr>
        <p:txBody>
          <a:bodyPr>
            <a:normAutofit lnSpcReduction="10000"/>
          </a:bodyPr>
          <a:lstStyle/>
          <a:p>
            <a:pPr algn="just" eaLnBrk="1" hangingPunct="1">
              <a:lnSpc>
                <a:spcPct val="110000"/>
              </a:lnSpc>
            </a:pPr>
            <a:r>
              <a:rPr lang="en-US" dirty="0" smtClean="0"/>
              <a:t>An error in sampling or testing that systematically under- or over-represents one outcome (answer) over the other.</a:t>
            </a:r>
          </a:p>
          <a:p>
            <a:pPr algn="just" eaLnBrk="1" hangingPunct="1">
              <a:lnSpc>
                <a:spcPct val="110000"/>
              </a:lnSpc>
            </a:pPr>
            <a:r>
              <a:rPr lang="en-US" dirty="0" smtClean="0"/>
              <a:t>A distortion in the perception of the effects of a treatment or in the measurement of difference between the effects of two treatments.</a:t>
            </a:r>
          </a:p>
          <a:p>
            <a:pPr algn="just">
              <a:lnSpc>
                <a:spcPct val="110000"/>
              </a:lnSpc>
            </a:pPr>
            <a:r>
              <a:rPr lang="en-US" dirty="0" smtClean="0"/>
              <a:t>Will tend </a:t>
            </a:r>
            <a:r>
              <a:rPr lang="en-US" dirty="0"/>
              <a:t>to mask the true strength of </a:t>
            </a:r>
            <a:r>
              <a:rPr lang="en-US" dirty="0" smtClean="0"/>
              <a:t>association.</a:t>
            </a:r>
          </a:p>
          <a:p>
            <a:pPr algn="just" eaLnBrk="1" hangingPunct="1">
              <a:lnSpc>
                <a:spcPct val="110000"/>
              </a:lnSpc>
            </a:pPr>
            <a:endParaRPr lang="en-US" dirty="0" smtClean="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4"/>
                                        </p:tgtEl>
                                        <p:attrNameLst>
                                          <p:attrName>style.visibility</p:attrName>
                                        </p:attrNameLst>
                                      </p:cBhvr>
                                      <p:to>
                                        <p:strVal val="visible"/>
                                      </p:to>
                                    </p:set>
                                    <p:anim calcmode="lin" valueType="num">
                                      <p:cBhvr additive="base">
                                        <p:cTn id="25" dur="500" fill="hold"/>
                                        <p:tgtEl>
                                          <p:spTgt spid="3074"/>
                                        </p:tgtEl>
                                        <p:attrNameLst>
                                          <p:attrName>ppt_x</p:attrName>
                                        </p:attrNameLst>
                                      </p:cBhvr>
                                      <p:tavLst>
                                        <p:tav tm="0">
                                          <p:val>
                                            <p:strVal val="0-#ppt_w/2"/>
                                          </p:val>
                                        </p:tav>
                                        <p:tav tm="100000">
                                          <p:val>
                                            <p:strVal val="#ppt_x"/>
                                          </p:val>
                                        </p:tav>
                                      </p:tavLst>
                                    </p:anim>
                                    <p:anim calcmode="lin" valueType="num">
                                      <p:cBhvr additive="base">
                                        <p:cTn id="26"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50938" y="152400"/>
            <a:ext cx="6707187" cy="846138"/>
          </a:xfrm>
        </p:spPr>
        <p:txBody>
          <a:bodyPr/>
          <a:lstStyle/>
          <a:p>
            <a:pPr eaLnBrk="1" hangingPunct="1"/>
            <a:r>
              <a:rPr lang="en-US" sz="3600" b="1" smtClean="0">
                <a:solidFill>
                  <a:srgbClr val="FF0000"/>
                </a:solidFill>
              </a:rPr>
              <a:t>Types of Biases</a:t>
            </a:r>
          </a:p>
        </p:txBody>
      </p:sp>
      <p:sp>
        <p:nvSpPr>
          <p:cNvPr id="15363" name="Rectangle 3"/>
          <p:cNvSpPr>
            <a:spLocks noGrp="1" noChangeArrowheads="1"/>
          </p:cNvSpPr>
          <p:nvPr>
            <p:ph type="body" idx="1"/>
          </p:nvPr>
        </p:nvSpPr>
        <p:spPr>
          <a:xfrm>
            <a:off x="609600" y="1066800"/>
            <a:ext cx="8077200" cy="4876800"/>
          </a:xfrm>
        </p:spPr>
        <p:txBody>
          <a:bodyPr>
            <a:normAutofit lnSpcReduction="10000"/>
          </a:bodyPr>
          <a:lstStyle/>
          <a:p>
            <a:pPr eaLnBrk="1" hangingPunct="1">
              <a:lnSpc>
                <a:spcPct val="90000"/>
              </a:lnSpc>
              <a:buFont typeface="Wingdings" pitchFamily="2" charset="2"/>
              <a:buNone/>
            </a:pPr>
            <a:r>
              <a:rPr lang="en-US" sz="3600" smtClean="0"/>
              <a:t>	</a:t>
            </a:r>
            <a:r>
              <a:rPr lang="en-US" smtClean="0"/>
              <a:t>There are basically only three major types of biases. </a:t>
            </a:r>
          </a:p>
          <a:p>
            <a:pPr eaLnBrk="1" hangingPunct="1">
              <a:lnSpc>
                <a:spcPct val="90000"/>
              </a:lnSpc>
              <a:buFont typeface="Wingdings" pitchFamily="2" charset="2"/>
              <a:buNone/>
            </a:pPr>
            <a:endParaRPr lang="en-US" smtClean="0"/>
          </a:p>
          <a:p>
            <a:pPr eaLnBrk="1" hangingPunct="1">
              <a:spcAft>
                <a:spcPct val="20000"/>
              </a:spcAft>
              <a:buFont typeface="Wingdings" pitchFamily="2" charset="2"/>
              <a:buChar char="v"/>
            </a:pPr>
            <a:r>
              <a:rPr lang="en-US" smtClean="0">
                <a:solidFill>
                  <a:schemeClr val="hlink"/>
                </a:solidFill>
              </a:rPr>
              <a:t>	Selection bias</a:t>
            </a:r>
          </a:p>
          <a:p>
            <a:pPr eaLnBrk="1" hangingPunct="1">
              <a:spcAft>
                <a:spcPct val="20000"/>
              </a:spcAft>
              <a:buFont typeface="Wingdings" pitchFamily="2" charset="2"/>
              <a:buChar char="v"/>
            </a:pPr>
            <a:r>
              <a:rPr lang="en-US" smtClean="0">
                <a:solidFill>
                  <a:schemeClr val="hlink"/>
                </a:solidFill>
              </a:rPr>
              <a:t>	Response bias</a:t>
            </a:r>
          </a:p>
          <a:p>
            <a:pPr eaLnBrk="1" hangingPunct="1">
              <a:spcAft>
                <a:spcPct val="20000"/>
              </a:spcAft>
              <a:buFont typeface="Wingdings" pitchFamily="2" charset="2"/>
              <a:buChar char="v"/>
            </a:pPr>
            <a:r>
              <a:rPr lang="en-US" smtClean="0">
                <a:solidFill>
                  <a:schemeClr val="hlink"/>
                </a:solidFill>
              </a:rPr>
              <a:t>	Information bias</a:t>
            </a:r>
          </a:p>
          <a:p>
            <a:pPr eaLnBrk="1" hangingPunct="1">
              <a:lnSpc>
                <a:spcPct val="90000"/>
              </a:lnSpc>
              <a:buFont typeface="Wingdings" pitchFamily="2" charset="2"/>
              <a:buNone/>
            </a:pPr>
            <a:endParaRPr lang="en-US" smtClean="0">
              <a:solidFill>
                <a:schemeClr val="hlink"/>
              </a:solidFill>
            </a:endParaRPr>
          </a:p>
          <a:p>
            <a:pPr eaLnBrk="1" hangingPunct="1">
              <a:lnSpc>
                <a:spcPct val="90000"/>
              </a:lnSpc>
              <a:buFont typeface="Wingdings" pitchFamily="2" charset="2"/>
              <a:buNone/>
            </a:pPr>
            <a:r>
              <a:rPr lang="en-US" smtClean="0"/>
              <a:t>	All others are simply varieties of these three types</a:t>
            </a:r>
            <a:endParaRPr lang="en-US"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additive="base">
                                        <p:cTn id="13"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 calcmode="lin" valueType="num">
                                      <p:cBhvr additive="base">
                                        <p:cTn id="37"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214438" y="381000"/>
            <a:ext cx="6400800" cy="609600"/>
          </a:xfrm>
        </p:spPr>
        <p:txBody>
          <a:bodyPr/>
          <a:lstStyle/>
          <a:p>
            <a:pPr eaLnBrk="1" hangingPunct="1">
              <a:lnSpc>
                <a:spcPct val="90000"/>
              </a:lnSpc>
            </a:pPr>
            <a:r>
              <a:rPr lang="en-US" sz="3600" b="1" smtClean="0">
                <a:solidFill>
                  <a:srgbClr val="FF0000"/>
                </a:solidFill>
              </a:rPr>
              <a:t>Selection Bias</a:t>
            </a:r>
          </a:p>
        </p:txBody>
      </p:sp>
      <p:sp>
        <p:nvSpPr>
          <p:cNvPr id="4099" name="Rectangle 3"/>
          <p:cNvSpPr>
            <a:spLocks noGrp="1" noChangeArrowheads="1"/>
          </p:cNvSpPr>
          <p:nvPr>
            <p:ph type="body" idx="1"/>
          </p:nvPr>
        </p:nvSpPr>
        <p:spPr>
          <a:xfrm>
            <a:off x="228600" y="1066800"/>
            <a:ext cx="8915400" cy="5181600"/>
          </a:xfrm>
        </p:spPr>
        <p:txBody>
          <a:bodyPr/>
          <a:lstStyle/>
          <a:p>
            <a:pPr lvl="1" eaLnBrk="1" hangingPunct="1">
              <a:lnSpc>
                <a:spcPct val="90000"/>
              </a:lnSpc>
            </a:pPr>
            <a:r>
              <a:rPr lang="en-US" sz="3200" dirty="0" smtClean="0"/>
              <a:t>Caused by nonrandom sampling, so that a systematic difference is present between people selected for the study and people not selected for the study.</a:t>
            </a:r>
          </a:p>
          <a:p>
            <a:pPr lvl="1" eaLnBrk="1" hangingPunct="1">
              <a:lnSpc>
                <a:spcPct val="90000"/>
              </a:lnSpc>
            </a:pPr>
            <a:r>
              <a:rPr lang="en-US" sz="3200" dirty="0" smtClean="0"/>
              <a:t>Can be caused by convenient sampling, patient referral patterns, survival differences or loss to follow-up.</a:t>
            </a:r>
          </a:p>
          <a:p>
            <a:pPr lvl="1" eaLnBrk="1" hangingPunct="1">
              <a:lnSpc>
                <a:spcPct val="90000"/>
              </a:lnSpc>
            </a:pPr>
            <a:r>
              <a:rPr lang="en-US" sz="3200" dirty="0" smtClean="0"/>
              <a:t>This is an avoidable bias, and if not eliminated, can ruin the chances of acceptance or publication of the study.</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9600" y="381000"/>
            <a:ext cx="8001000" cy="685800"/>
          </a:xfrm>
        </p:spPr>
        <p:txBody>
          <a:bodyPr rtlCol="0">
            <a:normAutofit fontScale="90000"/>
          </a:bodyPr>
          <a:lstStyle/>
          <a:p>
            <a:pPr eaLnBrk="1" fontAlgn="auto" hangingPunct="1">
              <a:spcAft>
                <a:spcPts val="0"/>
              </a:spcAft>
              <a:defRPr/>
            </a:pPr>
            <a:r>
              <a:rPr lang="en-US" sz="4000" b="1" dirty="0" smtClean="0">
                <a:solidFill>
                  <a:srgbClr val="FF0000"/>
                </a:solidFill>
              </a:rPr>
              <a:t>Information (Measurement) Bias</a:t>
            </a:r>
          </a:p>
        </p:txBody>
      </p:sp>
      <p:sp>
        <p:nvSpPr>
          <p:cNvPr id="6147" name="Rectangle 3"/>
          <p:cNvSpPr>
            <a:spLocks noGrp="1" noChangeArrowheads="1"/>
          </p:cNvSpPr>
          <p:nvPr>
            <p:ph type="body" idx="1"/>
          </p:nvPr>
        </p:nvSpPr>
        <p:spPr>
          <a:xfrm>
            <a:off x="228600" y="1219200"/>
            <a:ext cx="8610600" cy="4419600"/>
          </a:xfrm>
        </p:spPr>
        <p:txBody>
          <a:bodyPr/>
          <a:lstStyle/>
          <a:p>
            <a:pPr lvl="1" eaLnBrk="1" hangingPunct="1"/>
            <a:r>
              <a:rPr lang="en-US" sz="3200" dirty="0" smtClean="0"/>
              <a:t>a </a:t>
            </a:r>
            <a:r>
              <a:rPr lang="en-US" sz="3200" dirty="0" smtClean="0">
                <a:solidFill>
                  <a:srgbClr val="FF0000"/>
                </a:solidFill>
              </a:rPr>
              <a:t>systematic difference </a:t>
            </a:r>
            <a:r>
              <a:rPr lang="en-US" sz="3200" dirty="0" smtClean="0"/>
              <a:t>between the measurements (or information) recorded in different study groups.</a:t>
            </a:r>
          </a:p>
          <a:p>
            <a:pPr lvl="1" eaLnBrk="1" hangingPunct="1"/>
            <a:r>
              <a:rPr lang="en-US" sz="3200" dirty="0" smtClean="0"/>
              <a:t>For example, in cohort studies, people with the risk factor may be tested more frequently and carefully than the control group. This is also called ‘</a:t>
            </a:r>
            <a:r>
              <a:rPr lang="en-US" sz="3200" dirty="0" smtClean="0">
                <a:solidFill>
                  <a:srgbClr val="FF0000"/>
                </a:solidFill>
              </a:rPr>
              <a:t>surveillance</a:t>
            </a:r>
            <a:r>
              <a:rPr lang="en-US" sz="3200" dirty="0" smtClean="0"/>
              <a:t>’ bias or ‘</a:t>
            </a:r>
            <a:r>
              <a:rPr lang="en-US" sz="3200" dirty="0" smtClean="0">
                <a:solidFill>
                  <a:srgbClr val="FF0000"/>
                </a:solidFill>
              </a:rPr>
              <a:t>diagnostic suspicion’ </a:t>
            </a:r>
            <a:r>
              <a:rPr lang="en-US" sz="3200" dirty="0" smtClean="0"/>
              <a:t>bias.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1526</Words>
  <Application>Microsoft Office PowerPoint</Application>
  <PresentationFormat>On-screen Show (4:3)</PresentationFormat>
  <Paragraphs>191</Paragraphs>
  <Slides>27</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Document</vt:lpstr>
      <vt:lpstr>Spurious Association</vt:lpstr>
      <vt:lpstr>Multifactoral Causation</vt:lpstr>
      <vt:lpstr>Causal Web</vt:lpstr>
      <vt:lpstr>Slide 4</vt:lpstr>
      <vt:lpstr>ACCESSPTB</vt:lpstr>
      <vt:lpstr>What is Bias?</vt:lpstr>
      <vt:lpstr>Types of Biases</vt:lpstr>
      <vt:lpstr>Selection Bias</vt:lpstr>
      <vt:lpstr>Information (Measurement) Bias</vt:lpstr>
      <vt:lpstr>Interviewer Bias</vt:lpstr>
      <vt:lpstr>Recall Bias</vt:lpstr>
      <vt:lpstr>Attrition Bias (Loss to follow-up)</vt:lpstr>
      <vt:lpstr>Admission Rate (Berkson’s) Bias</vt:lpstr>
      <vt:lpstr>Prevalence / Incidence (Neyman’s) Bias</vt:lpstr>
      <vt:lpstr>Confounding Bias</vt:lpstr>
      <vt:lpstr>Confounder … must be</vt:lpstr>
      <vt:lpstr>Examples … confounding</vt:lpstr>
      <vt:lpstr>Examples … confounding</vt:lpstr>
      <vt:lpstr>Examples … confounding</vt:lpstr>
      <vt:lpstr>Table 1. Relation of Myocardial infarction (MI)to Recent Oral Contraceptive (OC) Use</vt:lpstr>
      <vt:lpstr>Table: Age -specific Relation of Myocardial infarction (MI) to recent Oral Contraceptive (OC) Use</vt:lpstr>
      <vt:lpstr>Methods for controlling Selection Bias</vt:lpstr>
      <vt:lpstr>Slide 23</vt:lpstr>
      <vt:lpstr>Restriction </vt:lpstr>
      <vt:lpstr>Example… Restriction </vt:lpstr>
      <vt:lpstr>Matching - definition </vt:lpstr>
      <vt:lpstr>THANK YOU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Spurious Association</dc:title>
  <dc:creator>user1</dc:creator>
  <cp:lastModifiedBy>brg_Mehmood</cp:lastModifiedBy>
  <cp:revision>3</cp:revision>
  <dcterms:created xsi:type="dcterms:W3CDTF">2012-10-11T16:24:42Z</dcterms:created>
  <dcterms:modified xsi:type="dcterms:W3CDTF">2012-10-13T15:55:13Z</dcterms:modified>
</cp:coreProperties>
</file>