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85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83" r:id="rId24"/>
    <p:sldId id="277" r:id="rId25"/>
    <p:sldId id="278" r:id="rId26"/>
    <p:sldId id="282" r:id="rId27"/>
    <p:sldId id="279" r:id="rId28"/>
    <p:sldId id="280" r:id="rId29"/>
    <p:sldId id="284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40" autoAdjust="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15FF-BF05-4127-A6D9-3656A480FB9C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AD8C5-9714-447C-8484-75DC115F1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Image:KC-len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en.wikipedia.org/wiki/Image:Cornea_transplant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Image:Kc_simulatio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KERATOCONUS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yawar\Desktop\keratocon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06600"/>
            <a:ext cx="3759200" cy="4851400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yawar\Desktop\005_05_12_fig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5791200" cy="302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yawar\Desktop\Slide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370931"/>
            <a:ext cx="5486400" cy="298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Documents and Settings\yawar\Desktop\Slide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77231"/>
            <a:ext cx="54864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yawar\Desktop\Slide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8781"/>
            <a:ext cx="5486400" cy="436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yawar\Desktop\Slide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12131"/>
            <a:ext cx="5486400" cy="410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620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yawar\Desktop\005_05_12_fig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71850" y="3094831"/>
            <a:ext cx="2400300" cy="153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yawar\Desktop\Slide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3293" y="1600200"/>
            <a:ext cx="493741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LATE SIGNS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Progressive corneal thinning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Munson’s sign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Central corneal scarring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yawar\Desktop\Slide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58181"/>
            <a:ext cx="5486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ROOT AND MEANING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        KERATO   </a:t>
            </a:r>
            <a:r>
              <a:rPr lang="en-US" dirty="0" smtClean="0">
                <a:solidFill>
                  <a:srgbClr val="FFFF00"/>
                </a:solidFill>
              </a:rPr>
              <a:t>HORN  ,  CORNEA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</a:t>
            </a:r>
            <a:r>
              <a:rPr lang="en-US" dirty="0" smtClean="0">
                <a:solidFill>
                  <a:srgbClr val="FFC000"/>
                </a:solidFill>
              </a:rPr>
              <a:t>KONOS    </a:t>
            </a:r>
            <a:r>
              <a:rPr lang="en-US" dirty="0" smtClean="0">
                <a:solidFill>
                  <a:srgbClr val="FFFF00"/>
                </a:solidFill>
              </a:rPr>
              <a:t>CONE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Documents and Settings\yawar\Desktop\005_05_12_fig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9500" y="2054260"/>
            <a:ext cx="1905000" cy="3617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Systemic associations of </a:t>
            </a:r>
            <a:r>
              <a:rPr lang="en-US" dirty="0" err="1" smtClean="0">
                <a:solidFill>
                  <a:srgbClr val="FFFF00"/>
                </a:solidFill>
              </a:rPr>
              <a:t>Keratoconus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ATOPY</a:t>
            </a:r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Asthama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Atopic  keratoconjunctivitis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Hay fever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Eczema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CONNECTIVE TISSUE DISORDERS</a:t>
            </a:r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Marfan’s</a:t>
            </a:r>
            <a:r>
              <a:rPr lang="en-US" dirty="0" smtClean="0">
                <a:solidFill>
                  <a:srgbClr val="FFC000"/>
                </a:solidFill>
              </a:rPr>
              <a:t> syndrome</a:t>
            </a:r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Osteogenesis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imperfecta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MISCELLANEOUS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Down’s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Turner’s syndrome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OCULAR ASOCIATIONS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RETINITIS PIGMENTOSA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VERNAL CONJUNCTIVITIS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Rot="1"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COMPLICATIONS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ts val="2500"/>
              <a:buFont typeface="Arial" pitchFamily="34" charset="0"/>
              <a:buChar char="•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High Refractive errors: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             Intolerance to glasses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3200" dirty="0" smtClean="0">
              <a:solidFill>
                <a:srgbClr val="FFC000"/>
              </a:solidFill>
            </a:endParaRP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ts val="2500"/>
              <a:buFont typeface="Arial" pitchFamily="34" charset="0"/>
              <a:buChar char="•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Acute Hydrops :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   Rupture Descemet’s membrane </a:t>
            </a:r>
            <a:r>
              <a:rPr lang="en-US" sz="3200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FFC000"/>
                </a:solidFill>
              </a:rPr>
              <a:t>Aqueous influx </a:t>
            </a:r>
            <a:r>
              <a:rPr lang="en-US" sz="3200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FFC000"/>
                </a:solidFill>
              </a:rPr>
              <a:t> Corneal edema</a:t>
            </a:r>
            <a:r>
              <a:rPr lang="en-US" sz="3200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FFC000"/>
                </a:solidFill>
              </a:rPr>
              <a:t> Sudden drop in vision / Opacity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TREATMENT OPTIONS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SPECTACLES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SOFT CONTACT LENSES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HARD CONTACT LENSES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INTRA CORNEAL RINGS   ….. INTACS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CORNEAL CROSSLINKAGE WITH RIBOFLAVIN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PENETRATING KERATOPLASTY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LAMELLAR KERATOPLASTY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Rigid gas permeable lens for keratoconus">
            <a:hlinkClick r:id="rId2" tooltip="Rigid gas permeable lens for keratoconus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371600"/>
            <a:ext cx="17145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Corneal transplant for keratoconus, approximately 1 week after surgery. Multiple light reflections indicate folds in the cornea which later resolved.">
            <a:hlinkClick r:id="rId4" tooltip="Corneal transplant for keratoconus, approximately 1 week after surgery. Multiple light reflections indicate folds in the cornea which later resolved.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4648200"/>
            <a:ext cx="2381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yawar\Desktop\cornealtranspla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1350" y="1862931"/>
            <a:ext cx="53213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Title 1"/>
          <p:cNvSpPr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INTACS</a:t>
            </a:r>
          </a:p>
        </p:txBody>
      </p:sp>
      <p:sp>
        <p:nvSpPr>
          <p:cNvPr id="2051" name="Content Placeholder 2"/>
          <p:cNvSpPr>
            <a:spLocks/>
          </p:cNvSpPr>
          <p:nvPr/>
        </p:nvSpPr>
        <p:spPr bwMode="auto">
          <a:xfrm>
            <a:off x="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ts val="1900"/>
              <a:buFont typeface="Arial" pitchFamily="34" charset="0"/>
              <a:buChar char="•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Several studies have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ts val="1900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	demonstrated that 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ts val="1900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	INTACS  are able to 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ts val="1900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	improve  the corneal 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ts val="1900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	shape &amp; VA of patients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ts val="1900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	with Keratoconus &amp; 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ts val="1900"/>
              <a:tabLst/>
            </a:pPr>
            <a:r>
              <a:rPr lang="en-US" sz="3200" dirty="0" smtClean="0">
                <a:solidFill>
                  <a:srgbClr val="FFC000"/>
                </a:solidFill>
              </a:rPr>
              <a:t>	central clear cornea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2" descr="http://t2.gstatic.com/images?q=tbn:ANd9GcQ9xACsPep3KsOal7LU-1Q3WGQHy-kZxKU4f3mdmH6gQcKfa1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4025" y="2514600"/>
            <a:ext cx="48799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yawar\Desktop\intac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7550" y="2345531"/>
            <a:ext cx="5168900" cy="303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yawar\Desktop\uvariboflav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394450" cy="3196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Content Placeholder 3" descr="OPERATION C3R 08012007 0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Keratoconus</a:t>
            </a:r>
            <a:r>
              <a:rPr lang="en-US" dirty="0" smtClean="0">
                <a:solidFill>
                  <a:srgbClr val="FFC000"/>
                </a:solidFill>
              </a:rPr>
              <a:t> is a </a:t>
            </a:r>
            <a:r>
              <a:rPr lang="en-US" dirty="0" err="1" smtClean="0">
                <a:solidFill>
                  <a:srgbClr val="FFC000"/>
                </a:solidFill>
              </a:rPr>
              <a:t>noninflammatory</a:t>
            </a:r>
            <a:r>
              <a:rPr lang="en-US" dirty="0" smtClean="0">
                <a:solidFill>
                  <a:srgbClr val="FFC000"/>
                </a:solidFill>
              </a:rPr>
              <a:t> , </a:t>
            </a:r>
            <a:r>
              <a:rPr lang="en-US" dirty="0" err="1" smtClean="0">
                <a:solidFill>
                  <a:srgbClr val="FFC000"/>
                </a:solidFill>
              </a:rPr>
              <a:t>ectatic</a:t>
            </a:r>
            <a:r>
              <a:rPr lang="en-US" dirty="0" smtClean="0">
                <a:solidFill>
                  <a:srgbClr val="FFC000"/>
                </a:solidFill>
              </a:rPr>
              <a:t> corneal condition characterized by central or </a:t>
            </a:r>
            <a:r>
              <a:rPr lang="en-US" dirty="0" err="1" smtClean="0">
                <a:solidFill>
                  <a:srgbClr val="FFC000"/>
                </a:solidFill>
              </a:rPr>
              <a:t>paracentral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stromal</a:t>
            </a:r>
            <a:r>
              <a:rPr lang="en-US" dirty="0" smtClean="0">
                <a:solidFill>
                  <a:srgbClr val="FFC000"/>
                </a:solidFill>
              </a:rPr>
              <a:t> thinning , apical protrusion and irregular astigmatism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971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THANKYOU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HISTORICAL BACKGROUND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BRITISH PHYSICIAN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JHON NOTTINGHAM     1854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                                                                                                       PRACTICAL OBSERVATIONS ON CONICAL CORNEA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EPIDEMIOLOGY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400 – 600 / 100 , 000  individuals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Male / </a:t>
            </a: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dirty="0" smtClean="0">
                <a:solidFill>
                  <a:srgbClr val="FFC000"/>
                </a:solidFill>
              </a:rPr>
              <a:t>emale ratio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Laterality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GENETICS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Familial incidence     65%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Autosomal</a:t>
            </a:r>
            <a:r>
              <a:rPr lang="en-US" dirty="0" smtClean="0">
                <a:solidFill>
                  <a:srgbClr val="FFC000"/>
                </a:solidFill>
              </a:rPr>
              <a:t> dominant with variable </a:t>
            </a:r>
            <a:r>
              <a:rPr lang="en-US" dirty="0" err="1" smtClean="0">
                <a:solidFill>
                  <a:srgbClr val="FFC000"/>
                </a:solidFill>
              </a:rPr>
              <a:t>penetrance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PATHOPHYSIOLOGY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Antioxidant deficiency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Proteinase</a:t>
            </a:r>
            <a:r>
              <a:rPr lang="en-US" dirty="0" smtClean="0">
                <a:solidFill>
                  <a:srgbClr val="FFC000"/>
                </a:solidFill>
              </a:rPr>
              <a:t> and </a:t>
            </a:r>
            <a:r>
              <a:rPr lang="en-US" dirty="0" err="1" smtClean="0">
                <a:solidFill>
                  <a:srgbClr val="FFC000"/>
                </a:solidFill>
              </a:rPr>
              <a:t>antiproteinase</a:t>
            </a:r>
            <a:r>
              <a:rPr lang="en-US" dirty="0" smtClean="0">
                <a:solidFill>
                  <a:srgbClr val="FFC000"/>
                </a:solidFill>
              </a:rPr>
              <a:t> imbalance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Apoptosis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SYMPTOMS AND 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Late teens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Blurring of vision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Shadowing around images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Glare, halos, ocular irritation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Frequent changes in spectacle number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4" descr="A simulation of the multiple images seen by a person with keratoconus. &quot;... a candle, when looked at, appears like a number of lights, confusedly running into one another&quot; — Nottingham">
            <a:hlinkClick r:id="rId2" tooltip="A simulation of the multiple images seen by a person with keratoconus. &quot;... a candle, when looked at, appears like a number of lights, confusedly running into one another&quot; — Nottingha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901303"/>
            <a:ext cx="2570163" cy="15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EARLY SIGNS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IRREGULAR ASTIGMATISM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RED REFLEX ……. OIL DROPLET SIGN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SCISSORING REFLEX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VOGT ‘S STRAIE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FLEISCHER’S RING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PROMINENT CORNEAL NERVES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CORNEAL TOPOGRAPH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219</Words>
  <Application>Microsoft Office PowerPoint</Application>
  <PresentationFormat>On-screen Show (4:3)</PresentationFormat>
  <Paragraphs>89</Paragraphs>
  <Slides>30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KERATOCONUS</vt:lpstr>
      <vt:lpstr>Slide 2</vt:lpstr>
      <vt:lpstr>DEFINITION</vt:lpstr>
      <vt:lpstr>HISTORICAL BACKGROUND</vt:lpstr>
      <vt:lpstr>EPIDEMIOLOGY</vt:lpstr>
      <vt:lpstr>GENETICS</vt:lpstr>
      <vt:lpstr>PATHOPHYSIOLOGY</vt:lpstr>
      <vt:lpstr>SYMPTOMS AND PRESENTATION</vt:lpstr>
      <vt:lpstr>EARLY SIGNS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LATE SIGNS</vt:lpstr>
      <vt:lpstr>Slide 19</vt:lpstr>
      <vt:lpstr>Slide 20</vt:lpstr>
      <vt:lpstr>Systemic associations of Keratoconus</vt:lpstr>
      <vt:lpstr>OCULAR ASOCIATIONS</vt:lpstr>
      <vt:lpstr>Slide 23</vt:lpstr>
      <vt:lpstr>TREATMENT OPTIONS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KERATOCONUS</dc:title>
  <dc:creator>gnc</dc:creator>
  <cp:lastModifiedBy>Computer Complex</cp:lastModifiedBy>
  <cp:revision>35</cp:revision>
  <dcterms:created xsi:type="dcterms:W3CDTF">2010-12-14T18:11:48Z</dcterms:created>
  <dcterms:modified xsi:type="dcterms:W3CDTF">2012-09-27T19:13:26Z</dcterms:modified>
</cp:coreProperties>
</file>