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wav" ContentType="audio/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78" r:id="rId2"/>
    <p:sldId id="279" r:id="rId3"/>
    <p:sldId id="425" r:id="rId4"/>
    <p:sldId id="283" r:id="rId5"/>
    <p:sldId id="286" r:id="rId6"/>
    <p:sldId id="426" r:id="rId7"/>
    <p:sldId id="427" r:id="rId8"/>
    <p:sldId id="297" r:id="rId9"/>
    <p:sldId id="298" r:id="rId10"/>
    <p:sldId id="304" r:id="rId11"/>
    <p:sldId id="305" r:id="rId12"/>
    <p:sldId id="310" r:id="rId13"/>
    <p:sldId id="312" r:id="rId14"/>
    <p:sldId id="323" r:id="rId15"/>
    <p:sldId id="327" r:id="rId16"/>
    <p:sldId id="429" r:id="rId17"/>
    <p:sldId id="430" r:id="rId18"/>
    <p:sldId id="431" r:id="rId19"/>
    <p:sldId id="432" r:id="rId20"/>
    <p:sldId id="342" r:id="rId21"/>
    <p:sldId id="343" r:id="rId22"/>
    <p:sldId id="344" r:id="rId23"/>
    <p:sldId id="353" r:id="rId24"/>
    <p:sldId id="354" r:id="rId25"/>
    <p:sldId id="372" r:id="rId26"/>
    <p:sldId id="373" r:id="rId27"/>
    <p:sldId id="374" r:id="rId28"/>
    <p:sldId id="379" r:id="rId29"/>
    <p:sldId id="381" r:id="rId30"/>
    <p:sldId id="457" r:id="rId31"/>
    <p:sldId id="434" r:id="rId32"/>
    <p:sldId id="436" r:id="rId33"/>
    <p:sldId id="438" r:id="rId34"/>
    <p:sldId id="439" r:id="rId35"/>
    <p:sldId id="440" r:id="rId36"/>
    <p:sldId id="441" r:id="rId37"/>
    <p:sldId id="442" r:id="rId38"/>
    <p:sldId id="443" r:id="rId39"/>
    <p:sldId id="444" r:id="rId40"/>
    <p:sldId id="448" r:id="rId41"/>
    <p:sldId id="449" r:id="rId42"/>
    <p:sldId id="450" r:id="rId43"/>
    <p:sldId id="451" r:id="rId44"/>
    <p:sldId id="452" r:id="rId45"/>
    <p:sldId id="453" r:id="rId46"/>
    <p:sldId id="400" r:id="rId47"/>
    <p:sldId id="401" r:id="rId48"/>
    <p:sldId id="411" r:id="rId49"/>
    <p:sldId id="413" r:id="rId50"/>
    <p:sldId id="419" r:id="rId51"/>
    <p:sldId id="420" r:id="rId52"/>
    <p:sldId id="422" r:id="rId53"/>
    <p:sldId id="423" r:id="rId54"/>
    <p:sldId id="424" r:id="rId55"/>
    <p:sldId id="362" r:id="rId56"/>
    <p:sldId id="459" r:id="rId57"/>
    <p:sldId id="455" r:id="rId58"/>
  </p:sldIdLst>
  <p:sldSz cx="9144000" cy="6858000" type="screen4x3"/>
  <p:notesSz cx="6858000" cy="9144000"/>
  <p:custDataLst>
    <p:tags r:id="rId60"/>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85F70CF-EF62-4DD5-B840-EB030E98F624}" type="doc">
      <dgm:prSet loTypeId="urn:microsoft.com/office/officeart/2005/8/layout/hierarchy3" loCatId="hierarchy" qsTypeId="urn:microsoft.com/office/officeart/2005/8/quickstyle/simple1" qsCatId="simple" csTypeId="urn:microsoft.com/office/officeart/2005/8/colors/colorful1#1" csCatId="colorful" phldr="1"/>
      <dgm:spPr/>
      <dgm:t>
        <a:bodyPr/>
        <a:lstStyle/>
        <a:p>
          <a:endParaRPr lang="en-US"/>
        </a:p>
      </dgm:t>
    </dgm:pt>
    <dgm:pt modelId="{AD0E245D-D647-479D-A26A-73CEEF3FC829}">
      <dgm:prSet phldrT="[Text]" custT="1"/>
      <dgm:spPr/>
      <dgm:t>
        <a:bodyPr/>
        <a:lstStyle/>
        <a:p>
          <a:r>
            <a:rPr lang="en-US" sz="3200" dirty="0" err="1" smtClean="0"/>
            <a:t>Qua</a:t>
          </a:r>
          <a:r>
            <a:rPr lang="en-US" sz="3600" b="1" dirty="0" err="1" smtClean="0">
              <a:solidFill>
                <a:srgbClr val="FFFF00"/>
              </a:solidFill>
            </a:rPr>
            <a:t>L</a:t>
          </a:r>
          <a:r>
            <a:rPr lang="en-US" sz="3200" dirty="0" err="1" smtClean="0"/>
            <a:t>itative</a:t>
          </a:r>
          <a:endParaRPr lang="en-US" sz="3200" dirty="0"/>
        </a:p>
      </dgm:t>
    </dgm:pt>
    <dgm:pt modelId="{B15A2F6E-5F77-49BB-9F8D-E98091583319}" type="parTrans" cxnId="{45D99075-4DE4-49DD-A73C-023BFE85AE7D}">
      <dgm:prSet/>
      <dgm:spPr/>
      <dgm:t>
        <a:bodyPr/>
        <a:lstStyle/>
        <a:p>
          <a:endParaRPr lang="en-US"/>
        </a:p>
      </dgm:t>
    </dgm:pt>
    <dgm:pt modelId="{E90FFFCC-1FF3-4E1D-BAAF-F44818502DC2}" type="sibTrans" cxnId="{45D99075-4DE4-49DD-A73C-023BFE85AE7D}">
      <dgm:prSet/>
      <dgm:spPr/>
      <dgm:t>
        <a:bodyPr/>
        <a:lstStyle/>
        <a:p>
          <a:endParaRPr lang="en-US"/>
        </a:p>
      </dgm:t>
    </dgm:pt>
    <dgm:pt modelId="{496203BE-B167-41E8-96EB-08FF625DEC8A}">
      <dgm:prSet phldrT="[Text]" custT="1"/>
      <dgm:spPr/>
      <dgm:t>
        <a:bodyPr/>
        <a:lstStyle/>
        <a:p>
          <a:r>
            <a:rPr lang="en-US" sz="2400" dirty="0" smtClean="0"/>
            <a:t>Descriptive</a:t>
          </a:r>
          <a:endParaRPr lang="en-US" sz="2400" dirty="0"/>
        </a:p>
      </dgm:t>
    </dgm:pt>
    <dgm:pt modelId="{6BD17557-910A-4322-97AC-BD6A09E1D8CF}" type="parTrans" cxnId="{C0426BE5-391D-430B-9B6E-0A41DB95A641}">
      <dgm:prSet/>
      <dgm:spPr/>
      <dgm:t>
        <a:bodyPr/>
        <a:lstStyle/>
        <a:p>
          <a:endParaRPr lang="en-US"/>
        </a:p>
      </dgm:t>
    </dgm:pt>
    <dgm:pt modelId="{70BBF68C-98FC-4CA6-9B7F-16CC28551C02}" type="sibTrans" cxnId="{C0426BE5-391D-430B-9B6E-0A41DB95A641}">
      <dgm:prSet/>
      <dgm:spPr/>
      <dgm:t>
        <a:bodyPr/>
        <a:lstStyle/>
        <a:p>
          <a:endParaRPr lang="en-US"/>
        </a:p>
      </dgm:t>
    </dgm:pt>
    <dgm:pt modelId="{29623A63-C5F8-4117-A866-CFA9C733145D}">
      <dgm:prSet phldrT="[Text]" custT="1"/>
      <dgm:spPr/>
      <dgm:t>
        <a:bodyPr/>
        <a:lstStyle/>
        <a:p>
          <a:r>
            <a:rPr lang="en-US" sz="2800" dirty="0" err="1" smtClean="0"/>
            <a:t>Qua</a:t>
          </a:r>
          <a:r>
            <a:rPr lang="en-US" sz="3200" b="1" dirty="0" err="1" smtClean="0">
              <a:solidFill>
                <a:srgbClr val="FFFF00"/>
              </a:solidFill>
            </a:rPr>
            <a:t>N</a:t>
          </a:r>
          <a:r>
            <a:rPr lang="en-US" sz="2800" dirty="0" err="1" smtClean="0"/>
            <a:t>titative</a:t>
          </a:r>
          <a:endParaRPr lang="en-US" sz="2800" dirty="0"/>
        </a:p>
      </dgm:t>
    </dgm:pt>
    <dgm:pt modelId="{81ACD211-8B41-457F-8342-597D33F8EBBD}" type="parTrans" cxnId="{C42D721B-E78D-45BE-BE8F-2CA716888557}">
      <dgm:prSet/>
      <dgm:spPr/>
      <dgm:t>
        <a:bodyPr/>
        <a:lstStyle/>
        <a:p>
          <a:endParaRPr lang="en-US"/>
        </a:p>
      </dgm:t>
    </dgm:pt>
    <dgm:pt modelId="{3350E275-0851-4550-8C0B-2210623AED26}" type="sibTrans" cxnId="{C42D721B-E78D-45BE-BE8F-2CA716888557}">
      <dgm:prSet/>
      <dgm:spPr/>
      <dgm:t>
        <a:bodyPr/>
        <a:lstStyle/>
        <a:p>
          <a:endParaRPr lang="en-US"/>
        </a:p>
      </dgm:t>
    </dgm:pt>
    <dgm:pt modelId="{2CE11AA1-2478-41EC-9117-85A17A7E4DE7}">
      <dgm:prSet phldrT="[Text]" custT="1"/>
      <dgm:spPr/>
      <dgm:t>
        <a:bodyPr/>
        <a:lstStyle/>
        <a:p>
          <a:r>
            <a:rPr lang="en-US" sz="2400" dirty="0" smtClean="0"/>
            <a:t>N for numbers</a:t>
          </a:r>
          <a:endParaRPr lang="en-US" sz="2400" dirty="0"/>
        </a:p>
      </dgm:t>
    </dgm:pt>
    <dgm:pt modelId="{F42F33EE-0C3D-4ABB-8E2E-F89CFCFB7719}" type="parTrans" cxnId="{8FCC3536-CE0C-4062-AC9B-CF25724D514F}">
      <dgm:prSet/>
      <dgm:spPr/>
      <dgm:t>
        <a:bodyPr/>
        <a:lstStyle/>
        <a:p>
          <a:endParaRPr lang="en-US"/>
        </a:p>
      </dgm:t>
    </dgm:pt>
    <dgm:pt modelId="{5AA80018-CD0E-40B5-AED4-490791137EF3}" type="sibTrans" cxnId="{8FCC3536-CE0C-4062-AC9B-CF25724D514F}">
      <dgm:prSet/>
      <dgm:spPr/>
      <dgm:t>
        <a:bodyPr/>
        <a:lstStyle/>
        <a:p>
          <a:endParaRPr lang="en-US"/>
        </a:p>
      </dgm:t>
    </dgm:pt>
    <dgm:pt modelId="{55694D6D-BF08-4AB5-9586-9ECA41393662}">
      <dgm:prSet custT="1"/>
      <dgm:spPr/>
      <dgm:t>
        <a:bodyPr/>
        <a:lstStyle/>
        <a:p>
          <a:r>
            <a:rPr lang="en-US" sz="2400" dirty="0" smtClean="0"/>
            <a:t>Numbers not the primary focus</a:t>
          </a:r>
          <a:endParaRPr lang="en-US" sz="2400" dirty="0"/>
        </a:p>
      </dgm:t>
    </dgm:pt>
    <dgm:pt modelId="{4F21BCC0-C574-455B-A3C2-64AB7FF15EBE}" type="parTrans" cxnId="{E8E17A85-54A7-4439-ACEA-A2B1F5FF240C}">
      <dgm:prSet/>
      <dgm:spPr/>
      <dgm:t>
        <a:bodyPr/>
        <a:lstStyle/>
        <a:p>
          <a:endParaRPr lang="en-US"/>
        </a:p>
      </dgm:t>
    </dgm:pt>
    <dgm:pt modelId="{C3BC3732-10A1-45AE-845D-C05004BCCFB2}" type="sibTrans" cxnId="{E8E17A85-54A7-4439-ACEA-A2B1F5FF240C}">
      <dgm:prSet/>
      <dgm:spPr/>
      <dgm:t>
        <a:bodyPr/>
        <a:lstStyle/>
        <a:p>
          <a:endParaRPr lang="en-US"/>
        </a:p>
      </dgm:t>
    </dgm:pt>
    <dgm:pt modelId="{53DB39A4-DE89-4159-ACB1-3577EFDF42E2}">
      <dgm:prSet custT="1"/>
      <dgm:spPr/>
      <dgm:t>
        <a:bodyPr/>
        <a:lstStyle/>
        <a:p>
          <a:r>
            <a:rPr lang="en-US" sz="2400" dirty="0" smtClean="0"/>
            <a:t>Interpretive, ethnographic</a:t>
          </a:r>
          <a:endParaRPr lang="en-US" sz="2400" dirty="0"/>
        </a:p>
      </dgm:t>
    </dgm:pt>
    <dgm:pt modelId="{916A47BD-7C11-435C-9B20-B4A73FEB5CE5}" type="parTrans" cxnId="{E0A7F116-2E58-493A-97ED-DFE4F46EFE27}">
      <dgm:prSet/>
      <dgm:spPr/>
      <dgm:t>
        <a:bodyPr/>
        <a:lstStyle/>
        <a:p>
          <a:endParaRPr lang="en-US"/>
        </a:p>
      </dgm:t>
    </dgm:pt>
    <dgm:pt modelId="{C85E6A37-C2F0-4073-8604-EE3B09340143}" type="sibTrans" cxnId="{E0A7F116-2E58-493A-97ED-DFE4F46EFE27}">
      <dgm:prSet/>
      <dgm:spPr/>
      <dgm:t>
        <a:bodyPr/>
        <a:lstStyle/>
        <a:p>
          <a:endParaRPr lang="en-US"/>
        </a:p>
      </dgm:t>
    </dgm:pt>
    <dgm:pt modelId="{0C44ED9A-FF0D-4D7B-BD75-293CE77DE212}">
      <dgm:prSet custT="1"/>
      <dgm:spPr/>
      <dgm:t>
        <a:bodyPr/>
        <a:lstStyle/>
        <a:p>
          <a:r>
            <a:rPr lang="en-US" sz="2400" dirty="0" smtClean="0"/>
            <a:t>Statistical</a:t>
          </a:r>
          <a:endParaRPr lang="en-US" sz="2400" dirty="0"/>
        </a:p>
      </dgm:t>
    </dgm:pt>
    <dgm:pt modelId="{126E99D4-EE43-407A-90B8-F1332335F750}" type="parTrans" cxnId="{7FD1FCE3-0D8A-4723-A15A-D361EA9FBA46}">
      <dgm:prSet/>
      <dgm:spPr/>
      <dgm:t>
        <a:bodyPr/>
        <a:lstStyle/>
        <a:p>
          <a:endParaRPr lang="en-US"/>
        </a:p>
      </dgm:t>
    </dgm:pt>
    <dgm:pt modelId="{6043B652-8877-4E11-B2A1-C8D1B397C375}" type="sibTrans" cxnId="{7FD1FCE3-0D8A-4723-A15A-D361EA9FBA46}">
      <dgm:prSet/>
      <dgm:spPr/>
      <dgm:t>
        <a:bodyPr/>
        <a:lstStyle/>
        <a:p>
          <a:endParaRPr lang="en-US"/>
        </a:p>
      </dgm:t>
    </dgm:pt>
    <dgm:pt modelId="{A0D30FF0-8437-4221-A07B-43AC449CA028}">
      <dgm:prSet custT="1"/>
      <dgm:spPr/>
      <dgm:t>
        <a:bodyPr/>
        <a:lstStyle/>
        <a:p>
          <a:r>
            <a:rPr lang="en-US" sz="2400" dirty="0" smtClean="0"/>
            <a:t>Quantifiable</a:t>
          </a:r>
          <a:endParaRPr lang="en-US" sz="2400" dirty="0"/>
        </a:p>
      </dgm:t>
    </dgm:pt>
    <dgm:pt modelId="{E0E30C5B-4F10-44DC-A564-91EF3DD5AE57}" type="parTrans" cxnId="{F1D94509-ED7C-4214-9D7A-B1488234139F}">
      <dgm:prSet/>
      <dgm:spPr/>
      <dgm:t>
        <a:bodyPr/>
        <a:lstStyle/>
        <a:p>
          <a:endParaRPr lang="en-US"/>
        </a:p>
      </dgm:t>
    </dgm:pt>
    <dgm:pt modelId="{4D82F7DA-64C4-4A7C-8FDB-770910E69948}" type="sibTrans" cxnId="{F1D94509-ED7C-4214-9D7A-B1488234139F}">
      <dgm:prSet/>
      <dgm:spPr/>
      <dgm:t>
        <a:bodyPr/>
        <a:lstStyle/>
        <a:p>
          <a:endParaRPr lang="en-US"/>
        </a:p>
      </dgm:t>
    </dgm:pt>
    <dgm:pt modelId="{5A7B922E-8450-44C5-B012-517FF1359AEE}" type="pres">
      <dgm:prSet presAssocID="{585F70CF-EF62-4DD5-B840-EB030E98F624}" presName="diagram" presStyleCnt="0">
        <dgm:presLayoutVars>
          <dgm:chPref val="1"/>
          <dgm:dir/>
          <dgm:animOne val="branch"/>
          <dgm:animLvl val="lvl"/>
          <dgm:resizeHandles/>
        </dgm:presLayoutVars>
      </dgm:prSet>
      <dgm:spPr/>
      <dgm:t>
        <a:bodyPr/>
        <a:lstStyle/>
        <a:p>
          <a:endParaRPr lang="en-US"/>
        </a:p>
      </dgm:t>
    </dgm:pt>
    <dgm:pt modelId="{E96EFAD2-6A70-42DB-8071-F92F5F710F5F}" type="pres">
      <dgm:prSet presAssocID="{AD0E245D-D647-479D-A26A-73CEEF3FC829}" presName="root" presStyleCnt="0"/>
      <dgm:spPr/>
    </dgm:pt>
    <dgm:pt modelId="{EA0BF6FF-6F10-4D45-8C0F-A907965EBDE4}" type="pres">
      <dgm:prSet presAssocID="{AD0E245D-D647-479D-A26A-73CEEF3FC829}" presName="rootComposite" presStyleCnt="0"/>
      <dgm:spPr/>
    </dgm:pt>
    <dgm:pt modelId="{42FCDFE6-F0C2-4174-88AB-D5E00A0F3CB7}" type="pres">
      <dgm:prSet presAssocID="{AD0E245D-D647-479D-A26A-73CEEF3FC829}" presName="rootText" presStyleLbl="node1" presStyleIdx="0" presStyleCnt="2" custScaleX="125403"/>
      <dgm:spPr/>
      <dgm:t>
        <a:bodyPr/>
        <a:lstStyle/>
        <a:p>
          <a:endParaRPr lang="en-US"/>
        </a:p>
      </dgm:t>
    </dgm:pt>
    <dgm:pt modelId="{C43856D0-F509-474D-A929-DF9FC05C7557}" type="pres">
      <dgm:prSet presAssocID="{AD0E245D-D647-479D-A26A-73CEEF3FC829}" presName="rootConnector" presStyleLbl="node1" presStyleIdx="0" presStyleCnt="2"/>
      <dgm:spPr/>
      <dgm:t>
        <a:bodyPr/>
        <a:lstStyle/>
        <a:p>
          <a:endParaRPr lang="en-US"/>
        </a:p>
      </dgm:t>
    </dgm:pt>
    <dgm:pt modelId="{5982333D-07ED-4C16-8C19-8DEE82308A23}" type="pres">
      <dgm:prSet presAssocID="{AD0E245D-D647-479D-A26A-73CEEF3FC829}" presName="childShape" presStyleCnt="0"/>
      <dgm:spPr/>
    </dgm:pt>
    <dgm:pt modelId="{0DBA443C-CB87-4D51-AD9A-3B4B2E78E43E}" type="pres">
      <dgm:prSet presAssocID="{6BD17557-910A-4322-97AC-BD6A09E1D8CF}" presName="Name13" presStyleLbl="parChTrans1D2" presStyleIdx="0" presStyleCnt="6"/>
      <dgm:spPr/>
      <dgm:t>
        <a:bodyPr/>
        <a:lstStyle/>
        <a:p>
          <a:endParaRPr lang="en-US"/>
        </a:p>
      </dgm:t>
    </dgm:pt>
    <dgm:pt modelId="{535FC42E-92B1-4F75-93A0-673183214985}" type="pres">
      <dgm:prSet presAssocID="{496203BE-B167-41E8-96EB-08FF625DEC8A}" presName="childText" presStyleLbl="bgAcc1" presStyleIdx="0" presStyleCnt="6" custScaleX="111939" custScaleY="110144">
        <dgm:presLayoutVars>
          <dgm:bulletEnabled val="1"/>
        </dgm:presLayoutVars>
      </dgm:prSet>
      <dgm:spPr/>
      <dgm:t>
        <a:bodyPr/>
        <a:lstStyle/>
        <a:p>
          <a:endParaRPr lang="en-US"/>
        </a:p>
      </dgm:t>
    </dgm:pt>
    <dgm:pt modelId="{2E3333E4-7FE7-427A-A8D1-5A0BD54BDE07}" type="pres">
      <dgm:prSet presAssocID="{4F21BCC0-C574-455B-A3C2-64AB7FF15EBE}" presName="Name13" presStyleLbl="parChTrans1D2" presStyleIdx="1" presStyleCnt="6"/>
      <dgm:spPr/>
      <dgm:t>
        <a:bodyPr/>
        <a:lstStyle/>
        <a:p>
          <a:endParaRPr lang="en-US"/>
        </a:p>
      </dgm:t>
    </dgm:pt>
    <dgm:pt modelId="{77844157-564B-4385-AACF-A6498E22B78C}" type="pres">
      <dgm:prSet presAssocID="{55694D6D-BF08-4AB5-9586-9ECA41393662}" presName="childText" presStyleLbl="bgAcc1" presStyleIdx="1" presStyleCnt="6" custScaleX="158892" custScaleY="130066">
        <dgm:presLayoutVars>
          <dgm:bulletEnabled val="1"/>
        </dgm:presLayoutVars>
      </dgm:prSet>
      <dgm:spPr/>
      <dgm:t>
        <a:bodyPr/>
        <a:lstStyle/>
        <a:p>
          <a:endParaRPr lang="en-US"/>
        </a:p>
      </dgm:t>
    </dgm:pt>
    <dgm:pt modelId="{2A2A9F00-B77D-450C-90A8-A83E3AC029A4}" type="pres">
      <dgm:prSet presAssocID="{916A47BD-7C11-435C-9B20-B4A73FEB5CE5}" presName="Name13" presStyleLbl="parChTrans1D2" presStyleIdx="2" presStyleCnt="6"/>
      <dgm:spPr/>
      <dgm:t>
        <a:bodyPr/>
        <a:lstStyle/>
        <a:p>
          <a:endParaRPr lang="en-US"/>
        </a:p>
      </dgm:t>
    </dgm:pt>
    <dgm:pt modelId="{55559959-2057-4A36-847B-17ED70D9A9B4}" type="pres">
      <dgm:prSet presAssocID="{53DB39A4-DE89-4159-ACB1-3577EFDF42E2}" presName="childText" presStyleLbl="bgAcc1" presStyleIdx="2" presStyleCnt="6" custScaleX="132441">
        <dgm:presLayoutVars>
          <dgm:bulletEnabled val="1"/>
        </dgm:presLayoutVars>
      </dgm:prSet>
      <dgm:spPr/>
      <dgm:t>
        <a:bodyPr/>
        <a:lstStyle/>
        <a:p>
          <a:endParaRPr lang="en-US"/>
        </a:p>
      </dgm:t>
    </dgm:pt>
    <dgm:pt modelId="{7088D54A-AF72-47AC-B9A2-C9DB80714B87}" type="pres">
      <dgm:prSet presAssocID="{29623A63-C5F8-4117-A866-CFA9C733145D}" presName="root" presStyleCnt="0"/>
      <dgm:spPr/>
    </dgm:pt>
    <dgm:pt modelId="{F91F8EAA-B7ED-444B-A5B5-2BC5F5935127}" type="pres">
      <dgm:prSet presAssocID="{29623A63-C5F8-4117-A866-CFA9C733145D}" presName="rootComposite" presStyleCnt="0"/>
      <dgm:spPr/>
    </dgm:pt>
    <dgm:pt modelId="{27D219DE-C4D8-469D-AD4D-238ED774B38A}" type="pres">
      <dgm:prSet presAssocID="{29623A63-C5F8-4117-A866-CFA9C733145D}" presName="rootText" presStyleLbl="node1" presStyleIdx="1" presStyleCnt="2" custScaleX="114977"/>
      <dgm:spPr/>
      <dgm:t>
        <a:bodyPr/>
        <a:lstStyle/>
        <a:p>
          <a:endParaRPr lang="en-US"/>
        </a:p>
      </dgm:t>
    </dgm:pt>
    <dgm:pt modelId="{69522521-660F-403E-829C-4B2882CB3CE6}" type="pres">
      <dgm:prSet presAssocID="{29623A63-C5F8-4117-A866-CFA9C733145D}" presName="rootConnector" presStyleLbl="node1" presStyleIdx="1" presStyleCnt="2"/>
      <dgm:spPr/>
      <dgm:t>
        <a:bodyPr/>
        <a:lstStyle/>
        <a:p>
          <a:endParaRPr lang="en-US"/>
        </a:p>
      </dgm:t>
    </dgm:pt>
    <dgm:pt modelId="{D3DC6921-F861-414C-ACD0-EB6997C289A0}" type="pres">
      <dgm:prSet presAssocID="{29623A63-C5F8-4117-A866-CFA9C733145D}" presName="childShape" presStyleCnt="0"/>
      <dgm:spPr/>
    </dgm:pt>
    <dgm:pt modelId="{FD5F537F-D93D-4E8C-919B-3CE81815E74C}" type="pres">
      <dgm:prSet presAssocID="{F42F33EE-0C3D-4ABB-8E2E-F89CFCFB7719}" presName="Name13" presStyleLbl="parChTrans1D2" presStyleIdx="3" presStyleCnt="6"/>
      <dgm:spPr/>
      <dgm:t>
        <a:bodyPr/>
        <a:lstStyle/>
        <a:p>
          <a:endParaRPr lang="en-US"/>
        </a:p>
      </dgm:t>
    </dgm:pt>
    <dgm:pt modelId="{98CADAE3-81D2-46A0-B7A5-48754AC69EDE}" type="pres">
      <dgm:prSet presAssocID="{2CE11AA1-2478-41EC-9117-85A17A7E4DE7}" presName="childText" presStyleLbl="bgAcc1" presStyleIdx="3" presStyleCnt="6">
        <dgm:presLayoutVars>
          <dgm:bulletEnabled val="1"/>
        </dgm:presLayoutVars>
      </dgm:prSet>
      <dgm:spPr/>
      <dgm:t>
        <a:bodyPr/>
        <a:lstStyle/>
        <a:p>
          <a:endParaRPr lang="en-US"/>
        </a:p>
      </dgm:t>
    </dgm:pt>
    <dgm:pt modelId="{EE1134C5-FD01-4C49-8B01-97BB64DBF04E}" type="pres">
      <dgm:prSet presAssocID="{126E99D4-EE43-407A-90B8-F1332335F750}" presName="Name13" presStyleLbl="parChTrans1D2" presStyleIdx="4" presStyleCnt="6"/>
      <dgm:spPr/>
      <dgm:t>
        <a:bodyPr/>
        <a:lstStyle/>
        <a:p>
          <a:endParaRPr lang="en-US"/>
        </a:p>
      </dgm:t>
    </dgm:pt>
    <dgm:pt modelId="{5E1CFE95-54AE-4E26-BE64-5F5B81B90E1E}" type="pres">
      <dgm:prSet presAssocID="{0C44ED9A-FF0D-4D7B-BD75-293CE77DE212}" presName="childText" presStyleLbl="bgAcc1" presStyleIdx="4" presStyleCnt="6">
        <dgm:presLayoutVars>
          <dgm:bulletEnabled val="1"/>
        </dgm:presLayoutVars>
      </dgm:prSet>
      <dgm:spPr/>
      <dgm:t>
        <a:bodyPr/>
        <a:lstStyle/>
        <a:p>
          <a:endParaRPr lang="en-US"/>
        </a:p>
      </dgm:t>
    </dgm:pt>
    <dgm:pt modelId="{C427E7B8-980E-4079-B730-2D0C467EC07D}" type="pres">
      <dgm:prSet presAssocID="{E0E30C5B-4F10-44DC-A564-91EF3DD5AE57}" presName="Name13" presStyleLbl="parChTrans1D2" presStyleIdx="5" presStyleCnt="6"/>
      <dgm:spPr/>
      <dgm:t>
        <a:bodyPr/>
        <a:lstStyle/>
        <a:p>
          <a:endParaRPr lang="en-US"/>
        </a:p>
      </dgm:t>
    </dgm:pt>
    <dgm:pt modelId="{B61CEE9A-36CD-4BE7-ABCF-50FA56F2655F}" type="pres">
      <dgm:prSet presAssocID="{A0D30FF0-8437-4221-A07B-43AC449CA028}" presName="childText" presStyleLbl="bgAcc1" presStyleIdx="5" presStyleCnt="6" custScaleX="119955">
        <dgm:presLayoutVars>
          <dgm:bulletEnabled val="1"/>
        </dgm:presLayoutVars>
      </dgm:prSet>
      <dgm:spPr/>
      <dgm:t>
        <a:bodyPr/>
        <a:lstStyle/>
        <a:p>
          <a:endParaRPr lang="en-US"/>
        </a:p>
      </dgm:t>
    </dgm:pt>
  </dgm:ptLst>
  <dgm:cxnLst>
    <dgm:cxn modelId="{7FD1FCE3-0D8A-4723-A15A-D361EA9FBA46}" srcId="{29623A63-C5F8-4117-A866-CFA9C733145D}" destId="{0C44ED9A-FF0D-4D7B-BD75-293CE77DE212}" srcOrd="1" destOrd="0" parTransId="{126E99D4-EE43-407A-90B8-F1332335F750}" sibTransId="{6043B652-8877-4E11-B2A1-C8D1B397C375}"/>
    <dgm:cxn modelId="{F7413C1D-C9FC-4429-BEBB-365C44E2F162}" type="presOf" srcId="{496203BE-B167-41E8-96EB-08FF625DEC8A}" destId="{535FC42E-92B1-4F75-93A0-673183214985}" srcOrd="0" destOrd="0" presId="urn:microsoft.com/office/officeart/2005/8/layout/hierarchy3"/>
    <dgm:cxn modelId="{D6932119-D4D1-4E3C-B647-2674547706B4}" type="presOf" srcId="{AD0E245D-D647-479D-A26A-73CEEF3FC829}" destId="{C43856D0-F509-474D-A929-DF9FC05C7557}" srcOrd="1" destOrd="0" presId="urn:microsoft.com/office/officeart/2005/8/layout/hierarchy3"/>
    <dgm:cxn modelId="{E8E17A85-54A7-4439-ACEA-A2B1F5FF240C}" srcId="{AD0E245D-D647-479D-A26A-73CEEF3FC829}" destId="{55694D6D-BF08-4AB5-9586-9ECA41393662}" srcOrd="1" destOrd="0" parTransId="{4F21BCC0-C574-455B-A3C2-64AB7FF15EBE}" sibTransId="{C3BC3732-10A1-45AE-845D-C05004BCCFB2}"/>
    <dgm:cxn modelId="{F9C38420-7B09-4A4C-B3E0-8B11327D2382}" type="presOf" srcId="{AD0E245D-D647-479D-A26A-73CEEF3FC829}" destId="{42FCDFE6-F0C2-4174-88AB-D5E00A0F3CB7}" srcOrd="0" destOrd="0" presId="urn:microsoft.com/office/officeart/2005/8/layout/hierarchy3"/>
    <dgm:cxn modelId="{BC540D25-410B-48C4-A8C8-4E7C60852874}" type="presOf" srcId="{55694D6D-BF08-4AB5-9586-9ECA41393662}" destId="{77844157-564B-4385-AACF-A6498E22B78C}" srcOrd="0" destOrd="0" presId="urn:microsoft.com/office/officeart/2005/8/layout/hierarchy3"/>
    <dgm:cxn modelId="{C0426BE5-391D-430B-9B6E-0A41DB95A641}" srcId="{AD0E245D-D647-479D-A26A-73CEEF3FC829}" destId="{496203BE-B167-41E8-96EB-08FF625DEC8A}" srcOrd="0" destOrd="0" parTransId="{6BD17557-910A-4322-97AC-BD6A09E1D8CF}" sibTransId="{70BBF68C-98FC-4CA6-9B7F-16CC28551C02}"/>
    <dgm:cxn modelId="{8FCC3536-CE0C-4062-AC9B-CF25724D514F}" srcId="{29623A63-C5F8-4117-A866-CFA9C733145D}" destId="{2CE11AA1-2478-41EC-9117-85A17A7E4DE7}" srcOrd="0" destOrd="0" parTransId="{F42F33EE-0C3D-4ABB-8E2E-F89CFCFB7719}" sibTransId="{5AA80018-CD0E-40B5-AED4-490791137EF3}"/>
    <dgm:cxn modelId="{51CED507-FF27-4958-8EE6-1556041C17BB}" type="presOf" srcId="{6BD17557-910A-4322-97AC-BD6A09E1D8CF}" destId="{0DBA443C-CB87-4D51-AD9A-3B4B2E78E43E}" srcOrd="0" destOrd="0" presId="urn:microsoft.com/office/officeart/2005/8/layout/hierarchy3"/>
    <dgm:cxn modelId="{45D99075-4DE4-49DD-A73C-023BFE85AE7D}" srcId="{585F70CF-EF62-4DD5-B840-EB030E98F624}" destId="{AD0E245D-D647-479D-A26A-73CEEF3FC829}" srcOrd="0" destOrd="0" parTransId="{B15A2F6E-5F77-49BB-9F8D-E98091583319}" sibTransId="{E90FFFCC-1FF3-4E1D-BAAF-F44818502DC2}"/>
    <dgm:cxn modelId="{9228861F-1369-41F7-BBF3-A9A64F9E2066}" type="presOf" srcId="{A0D30FF0-8437-4221-A07B-43AC449CA028}" destId="{B61CEE9A-36CD-4BE7-ABCF-50FA56F2655F}" srcOrd="0" destOrd="0" presId="urn:microsoft.com/office/officeart/2005/8/layout/hierarchy3"/>
    <dgm:cxn modelId="{EC7137DD-8547-4A60-A3E2-5046CA1A629F}" type="presOf" srcId="{916A47BD-7C11-435C-9B20-B4A73FEB5CE5}" destId="{2A2A9F00-B77D-450C-90A8-A83E3AC029A4}" srcOrd="0" destOrd="0" presId="urn:microsoft.com/office/officeart/2005/8/layout/hierarchy3"/>
    <dgm:cxn modelId="{F1D94509-ED7C-4214-9D7A-B1488234139F}" srcId="{29623A63-C5F8-4117-A866-CFA9C733145D}" destId="{A0D30FF0-8437-4221-A07B-43AC449CA028}" srcOrd="2" destOrd="0" parTransId="{E0E30C5B-4F10-44DC-A564-91EF3DD5AE57}" sibTransId="{4D82F7DA-64C4-4A7C-8FDB-770910E69948}"/>
    <dgm:cxn modelId="{041BE40B-3876-4D79-9F31-7B4067256BFC}" type="presOf" srcId="{2CE11AA1-2478-41EC-9117-85A17A7E4DE7}" destId="{98CADAE3-81D2-46A0-B7A5-48754AC69EDE}" srcOrd="0" destOrd="0" presId="urn:microsoft.com/office/officeart/2005/8/layout/hierarchy3"/>
    <dgm:cxn modelId="{C42D721B-E78D-45BE-BE8F-2CA716888557}" srcId="{585F70CF-EF62-4DD5-B840-EB030E98F624}" destId="{29623A63-C5F8-4117-A866-CFA9C733145D}" srcOrd="1" destOrd="0" parTransId="{81ACD211-8B41-457F-8342-597D33F8EBBD}" sibTransId="{3350E275-0851-4550-8C0B-2210623AED26}"/>
    <dgm:cxn modelId="{761117BA-48FB-4E83-B0A9-351AE7FFD6EA}" type="presOf" srcId="{585F70CF-EF62-4DD5-B840-EB030E98F624}" destId="{5A7B922E-8450-44C5-B012-517FF1359AEE}" srcOrd="0" destOrd="0" presId="urn:microsoft.com/office/officeart/2005/8/layout/hierarchy3"/>
    <dgm:cxn modelId="{AE9048F9-5440-474F-AD2D-DDFD69999B36}" type="presOf" srcId="{29623A63-C5F8-4117-A866-CFA9C733145D}" destId="{69522521-660F-403E-829C-4B2882CB3CE6}" srcOrd="1" destOrd="0" presId="urn:microsoft.com/office/officeart/2005/8/layout/hierarchy3"/>
    <dgm:cxn modelId="{E0A7F116-2E58-493A-97ED-DFE4F46EFE27}" srcId="{AD0E245D-D647-479D-A26A-73CEEF3FC829}" destId="{53DB39A4-DE89-4159-ACB1-3577EFDF42E2}" srcOrd="2" destOrd="0" parTransId="{916A47BD-7C11-435C-9B20-B4A73FEB5CE5}" sibTransId="{C85E6A37-C2F0-4073-8604-EE3B09340143}"/>
    <dgm:cxn modelId="{F5FB5989-9343-4BEE-833B-9C0EE6F59593}" type="presOf" srcId="{F42F33EE-0C3D-4ABB-8E2E-F89CFCFB7719}" destId="{FD5F537F-D93D-4E8C-919B-3CE81815E74C}" srcOrd="0" destOrd="0" presId="urn:microsoft.com/office/officeart/2005/8/layout/hierarchy3"/>
    <dgm:cxn modelId="{3A6FE7B0-27F6-48E9-B339-5C0E3AD1E252}" type="presOf" srcId="{53DB39A4-DE89-4159-ACB1-3577EFDF42E2}" destId="{55559959-2057-4A36-847B-17ED70D9A9B4}" srcOrd="0" destOrd="0" presId="urn:microsoft.com/office/officeart/2005/8/layout/hierarchy3"/>
    <dgm:cxn modelId="{263E0A3C-0C7A-461E-BD36-216066BACECE}" type="presOf" srcId="{4F21BCC0-C574-455B-A3C2-64AB7FF15EBE}" destId="{2E3333E4-7FE7-427A-A8D1-5A0BD54BDE07}" srcOrd="0" destOrd="0" presId="urn:microsoft.com/office/officeart/2005/8/layout/hierarchy3"/>
    <dgm:cxn modelId="{5072689D-7864-45F9-9B6F-1B853934E364}" type="presOf" srcId="{29623A63-C5F8-4117-A866-CFA9C733145D}" destId="{27D219DE-C4D8-469D-AD4D-238ED774B38A}" srcOrd="0" destOrd="0" presId="urn:microsoft.com/office/officeart/2005/8/layout/hierarchy3"/>
    <dgm:cxn modelId="{EBF4D7DE-D150-42B7-9AE3-42F3E6109086}" type="presOf" srcId="{0C44ED9A-FF0D-4D7B-BD75-293CE77DE212}" destId="{5E1CFE95-54AE-4E26-BE64-5F5B81B90E1E}" srcOrd="0" destOrd="0" presId="urn:microsoft.com/office/officeart/2005/8/layout/hierarchy3"/>
    <dgm:cxn modelId="{F9938A08-2F16-4174-9F15-5D52C5BDF617}" type="presOf" srcId="{126E99D4-EE43-407A-90B8-F1332335F750}" destId="{EE1134C5-FD01-4C49-8B01-97BB64DBF04E}" srcOrd="0" destOrd="0" presId="urn:microsoft.com/office/officeart/2005/8/layout/hierarchy3"/>
    <dgm:cxn modelId="{593CA405-4853-4C74-B6AE-F7DBA1396B89}" type="presOf" srcId="{E0E30C5B-4F10-44DC-A564-91EF3DD5AE57}" destId="{C427E7B8-980E-4079-B730-2D0C467EC07D}" srcOrd="0" destOrd="0" presId="urn:microsoft.com/office/officeart/2005/8/layout/hierarchy3"/>
    <dgm:cxn modelId="{1D115ABA-0526-48F8-9F92-FAD765048997}" type="presParOf" srcId="{5A7B922E-8450-44C5-B012-517FF1359AEE}" destId="{E96EFAD2-6A70-42DB-8071-F92F5F710F5F}" srcOrd="0" destOrd="0" presId="urn:microsoft.com/office/officeart/2005/8/layout/hierarchy3"/>
    <dgm:cxn modelId="{A93CEED4-97C8-49CB-BB8E-9D0E09E15EE5}" type="presParOf" srcId="{E96EFAD2-6A70-42DB-8071-F92F5F710F5F}" destId="{EA0BF6FF-6F10-4D45-8C0F-A907965EBDE4}" srcOrd="0" destOrd="0" presId="urn:microsoft.com/office/officeart/2005/8/layout/hierarchy3"/>
    <dgm:cxn modelId="{93B6617E-1DC9-48D7-B721-947F729489A6}" type="presParOf" srcId="{EA0BF6FF-6F10-4D45-8C0F-A907965EBDE4}" destId="{42FCDFE6-F0C2-4174-88AB-D5E00A0F3CB7}" srcOrd="0" destOrd="0" presId="urn:microsoft.com/office/officeart/2005/8/layout/hierarchy3"/>
    <dgm:cxn modelId="{C5BA3BCE-B607-4260-9318-7A738688AA1A}" type="presParOf" srcId="{EA0BF6FF-6F10-4D45-8C0F-A907965EBDE4}" destId="{C43856D0-F509-474D-A929-DF9FC05C7557}" srcOrd="1" destOrd="0" presId="urn:microsoft.com/office/officeart/2005/8/layout/hierarchy3"/>
    <dgm:cxn modelId="{D91725CA-6B1A-4158-8F5A-1C94083759A1}" type="presParOf" srcId="{E96EFAD2-6A70-42DB-8071-F92F5F710F5F}" destId="{5982333D-07ED-4C16-8C19-8DEE82308A23}" srcOrd="1" destOrd="0" presId="urn:microsoft.com/office/officeart/2005/8/layout/hierarchy3"/>
    <dgm:cxn modelId="{2C8DB7AD-3936-4239-B682-F28B63ABCD60}" type="presParOf" srcId="{5982333D-07ED-4C16-8C19-8DEE82308A23}" destId="{0DBA443C-CB87-4D51-AD9A-3B4B2E78E43E}" srcOrd="0" destOrd="0" presId="urn:microsoft.com/office/officeart/2005/8/layout/hierarchy3"/>
    <dgm:cxn modelId="{12DBCD0D-BB76-4EF5-B0CB-D1B629068449}" type="presParOf" srcId="{5982333D-07ED-4C16-8C19-8DEE82308A23}" destId="{535FC42E-92B1-4F75-93A0-673183214985}" srcOrd="1" destOrd="0" presId="urn:microsoft.com/office/officeart/2005/8/layout/hierarchy3"/>
    <dgm:cxn modelId="{1485F018-3EF7-4D16-8385-495627AAD7AB}" type="presParOf" srcId="{5982333D-07ED-4C16-8C19-8DEE82308A23}" destId="{2E3333E4-7FE7-427A-A8D1-5A0BD54BDE07}" srcOrd="2" destOrd="0" presId="urn:microsoft.com/office/officeart/2005/8/layout/hierarchy3"/>
    <dgm:cxn modelId="{DA949D46-12E0-42AA-B0D3-72086670747C}" type="presParOf" srcId="{5982333D-07ED-4C16-8C19-8DEE82308A23}" destId="{77844157-564B-4385-AACF-A6498E22B78C}" srcOrd="3" destOrd="0" presId="urn:microsoft.com/office/officeart/2005/8/layout/hierarchy3"/>
    <dgm:cxn modelId="{F99B070A-E5BE-4683-9DFC-9CABC64E6CDE}" type="presParOf" srcId="{5982333D-07ED-4C16-8C19-8DEE82308A23}" destId="{2A2A9F00-B77D-450C-90A8-A83E3AC029A4}" srcOrd="4" destOrd="0" presId="urn:microsoft.com/office/officeart/2005/8/layout/hierarchy3"/>
    <dgm:cxn modelId="{613F1755-4EC1-4370-9BCB-88D9D824C316}" type="presParOf" srcId="{5982333D-07ED-4C16-8C19-8DEE82308A23}" destId="{55559959-2057-4A36-847B-17ED70D9A9B4}" srcOrd="5" destOrd="0" presId="urn:microsoft.com/office/officeart/2005/8/layout/hierarchy3"/>
    <dgm:cxn modelId="{2CC9D05C-50E1-4D56-8085-0F528AE30FFB}" type="presParOf" srcId="{5A7B922E-8450-44C5-B012-517FF1359AEE}" destId="{7088D54A-AF72-47AC-B9A2-C9DB80714B87}" srcOrd="1" destOrd="0" presId="urn:microsoft.com/office/officeart/2005/8/layout/hierarchy3"/>
    <dgm:cxn modelId="{0338B3AE-B4D0-459D-B920-D718C1FF6B45}" type="presParOf" srcId="{7088D54A-AF72-47AC-B9A2-C9DB80714B87}" destId="{F91F8EAA-B7ED-444B-A5B5-2BC5F5935127}" srcOrd="0" destOrd="0" presId="urn:microsoft.com/office/officeart/2005/8/layout/hierarchy3"/>
    <dgm:cxn modelId="{8041A92D-A6F7-49C8-895B-6B4C020CF8ED}" type="presParOf" srcId="{F91F8EAA-B7ED-444B-A5B5-2BC5F5935127}" destId="{27D219DE-C4D8-469D-AD4D-238ED774B38A}" srcOrd="0" destOrd="0" presId="urn:microsoft.com/office/officeart/2005/8/layout/hierarchy3"/>
    <dgm:cxn modelId="{2E400048-C922-4A18-90DF-B74829DA733C}" type="presParOf" srcId="{F91F8EAA-B7ED-444B-A5B5-2BC5F5935127}" destId="{69522521-660F-403E-829C-4B2882CB3CE6}" srcOrd="1" destOrd="0" presId="urn:microsoft.com/office/officeart/2005/8/layout/hierarchy3"/>
    <dgm:cxn modelId="{847CA8AF-BCD7-4CD3-978F-FDC0A9DE2F6D}" type="presParOf" srcId="{7088D54A-AF72-47AC-B9A2-C9DB80714B87}" destId="{D3DC6921-F861-414C-ACD0-EB6997C289A0}" srcOrd="1" destOrd="0" presId="urn:microsoft.com/office/officeart/2005/8/layout/hierarchy3"/>
    <dgm:cxn modelId="{FA1003B5-B5FD-440E-B700-77EAD2F3F12E}" type="presParOf" srcId="{D3DC6921-F861-414C-ACD0-EB6997C289A0}" destId="{FD5F537F-D93D-4E8C-919B-3CE81815E74C}" srcOrd="0" destOrd="0" presId="urn:microsoft.com/office/officeart/2005/8/layout/hierarchy3"/>
    <dgm:cxn modelId="{0F70F5CF-AB9E-4248-8F41-6AAD6ADE9EFD}" type="presParOf" srcId="{D3DC6921-F861-414C-ACD0-EB6997C289A0}" destId="{98CADAE3-81D2-46A0-B7A5-48754AC69EDE}" srcOrd="1" destOrd="0" presId="urn:microsoft.com/office/officeart/2005/8/layout/hierarchy3"/>
    <dgm:cxn modelId="{B5969E4E-938B-4146-936F-8DAD60EA103C}" type="presParOf" srcId="{D3DC6921-F861-414C-ACD0-EB6997C289A0}" destId="{EE1134C5-FD01-4C49-8B01-97BB64DBF04E}" srcOrd="2" destOrd="0" presId="urn:microsoft.com/office/officeart/2005/8/layout/hierarchy3"/>
    <dgm:cxn modelId="{AF4B8861-C554-4265-9181-A47A09E8E264}" type="presParOf" srcId="{D3DC6921-F861-414C-ACD0-EB6997C289A0}" destId="{5E1CFE95-54AE-4E26-BE64-5F5B81B90E1E}" srcOrd="3" destOrd="0" presId="urn:microsoft.com/office/officeart/2005/8/layout/hierarchy3"/>
    <dgm:cxn modelId="{7AA5C407-3C85-402D-A037-AE52A1898BE6}" type="presParOf" srcId="{D3DC6921-F861-414C-ACD0-EB6997C289A0}" destId="{C427E7B8-980E-4079-B730-2D0C467EC07D}" srcOrd="4" destOrd="0" presId="urn:microsoft.com/office/officeart/2005/8/layout/hierarchy3"/>
    <dgm:cxn modelId="{08F48606-1D04-4419-927B-DEB685E5FC64}" type="presParOf" srcId="{D3DC6921-F861-414C-ACD0-EB6997C289A0}" destId="{B61CEE9A-36CD-4BE7-ABCF-50FA56F2655F}"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FCDFE6-F0C2-4174-88AB-D5E00A0F3CB7}">
      <dsp:nvSpPr>
        <dsp:cNvPr id="0" name=""/>
        <dsp:cNvSpPr/>
      </dsp:nvSpPr>
      <dsp:spPr>
        <a:xfrm>
          <a:off x="1672762" y="2428"/>
          <a:ext cx="2312173" cy="921897"/>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err="1" smtClean="0"/>
            <a:t>Qua</a:t>
          </a:r>
          <a:r>
            <a:rPr lang="en-US" sz="3600" b="1" kern="1200" dirty="0" err="1" smtClean="0">
              <a:solidFill>
                <a:srgbClr val="FFFF00"/>
              </a:solidFill>
            </a:rPr>
            <a:t>L</a:t>
          </a:r>
          <a:r>
            <a:rPr lang="en-US" sz="3200" kern="1200" dirty="0" err="1" smtClean="0"/>
            <a:t>itative</a:t>
          </a:r>
          <a:endParaRPr lang="en-US" sz="3200" kern="1200" dirty="0"/>
        </a:p>
      </dsp:txBody>
      <dsp:txXfrm>
        <a:off x="1699763" y="29429"/>
        <a:ext cx="2258171" cy="867895"/>
      </dsp:txXfrm>
    </dsp:sp>
    <dsp:sp modelId="{0DBA443C-CB87-4D51-AD9A-3B4B2E78E43E}">
      <dsp:nvSpPr>
        <dsp:cNvPr id="0" name=""/>
        <dsp:cNvSpPr/>
      </dsp:nvSpPr>
      <dsp:spPr>
        <a:xfrm>
          <a:off x="1903979" y="924325"/>
          <a:ext cx="231217" cy="738181"/>
        </a:xfrm>
        <a:custGeom>
          <a:avLst/>
          <a:gdLst/>
          <a:ahLst/>
          <a:cxnLst/>
          <a:rect l="0" t="0" r="0" b="0"/>
          <a:pathLst>
            <a:path>
              <a:moveTo>
                <a:pt x="0" y="0"/>
              </a:moveTo>
              <a:lnTo>
                <a:pt x="0" y="738181"/>
              </a:lnTo>
              <a:lnTo>
                <a:pt x="231217" y="738181"/>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5FC42E-92B1-4F75-93A0-673183214985}">
      <dsp:nvSpPr>
        <dsp:cNvPr id="0" name=""/>
        <dsp:cNvSpPr/>
      </dsp:nvSpPr>
      <dsp:spPr>
        <a:xfrm>
          <a:off x="2135196" y="1154799"/>
          <a:ext cx="1651140" cy="1015414"/>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Descriptive</a:t>
          </a:r>
          <a:endParaRPr lang="en-US" sz="2400" kern="1200" dirty="0"/>
        </a:p>
      </dsp:txBody>
      <dsp:txXfrm>
        <a:off x="2164936" y="1184539"/>
        <a:ext cx="1591660" cy="955934"/>
      </dsp:txXfrm>
    </dsp:sp>
    <dsp:sp modelId="{2E3333E4-7FE7-427A-A8D1-5A0BD54BDE07}">
      <dsp:nvSpPr>
        <dsp:cNvPr id="0" name=""/>
        <dsp:cNvSpPr/>
      </dsp:nvSpPr>
      <dsp:spPr>
        <a:xfrm>
          <a:off x="1903979" y="924325"/>
          <a:ext cx="231217" cy="2075900"/>
        </a:xfrm>
        <a:custGeom>
          <a:avLst/>
          <a:gdLst/>
          <a:ahLst/>
          <a:cxnLst/>
          <a:rect l="0" t="0" r="0" b="0"/>
          <a:pathLst>
            <a:path>
              <a:moveTo>
                <a:pt x="0" y="0"/>
              </a:moveTo>
              <a:lnTo>
                <a:pt x="0" y="2075900"/>
              </a:lnTo>
              <a:lnTo>
                <a:pt x="231217" y="207590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7844157-564B-4385-AACF-A6498E22B78C}">
      <dsp:nvSpPr>
        <dsp:cNvPr id="0" name=""/>
        <dsp:cNvSpPr/>
      </dsp:nvSpPr>
      <dsp:spPr>
        <a:xfrm>
          <a:off x="2135196" y="2400688"/>
          <a:ext cx="2343713" cy="1199074"/>
        </a:xfrm>
        <a:prstGeom prst="roundRect">
          <a:avLst>
            <a:gd name="adj" fmla="val 10000"/>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Numbers not the primary focus</a:t>
          </a:r>
          <a:endParaRPr lang="en-US" sz="2400" kern="1200" dirty="0"/>
        </a:p>
      </dsp:txBody>
      <dsp:txXfrm>
        <a:off x="2170316" y="2435808"/>
        <a:ext cx="2273473" cy="1128834"/>
      </dsp:txXfrm>
    </dsp:sp>
    <dsp:sp modelId="{2A2A9F00-B77D-450C-90A8-A83E3AC029A4}">
      <dsp:nvSpPr>
        <dsp:cNvPr id="0" name=""/>
        <dsp:cNvSpPr/>
      </dsp:nvSpPr>
      <dsp:spPr>
        <a:xfrm>
          <a:off x="1903979" y="924325"/>
          <a:ext cx="231217" cy="3366860"/>
        </a:xfrm>
        <a:custGeom>
          <a:avLst/>
          <a:gdLst/>
          <a:ahLst/>
          <a:cxnLst/>
          <a:rect l="0" t="0" r="0" b="0"/>
          <a:pathLst>
            <a:path>
              <a:moveTo>
                <a:pt x="0" y="0"/>
              </a:moveTo>
              <a:lnTo>
                <a:pt x="0" y="3366860"/>
              </a:lnTo>
              <a:lnTo>
                <a:pt x="231217" y="3366860"/>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5559959-2057-4A36-847B-17ED70D9A9B4}">
      <dsp:nvSpPr>
        <dsp:cNvPr id="0" name=""/>
        <dsp:cNvSpPr/>
      </dsp:nvSpPr>
      <dsp:spPr>
        <a:xfrm>
          <a:off x="2135196" y="3830237"/>
          <a:ext cx="1953551" cy="921897"/>
        </a:xfrm>
        <a:prstGeom prst="roundRect">
          <a:avLst>
            <a:gd name="adj" fmla="val 10000"/>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Interpretive, ethnographic</a:t>
          </a:r>
          <a:endParaRPr lang="en-US" sz="2400" kern="1200" dirty="0"/>
        </a:p>
      </dsp:txBody>
      <dsp:txXfrm>
        <a:off x="2162197" y="3857238"/>
        <a:ext cx="1899549" cy="867895"/>
      </dsp:txXfrm>
    </dsp:sp>
    <dsp:sp modelId="{27D219DE-C4D8-469D-AD4D-238ED774B38A}">
      <dsp:nvSpPr>
        <dsp:cNvPr id="0" name=""/>
        <dsp:cNvSpPr/>
      </dsp:nvSpPr>
      <dsp:spPr>
        <a:xfrm>
          <a:off x="4515871" y="2428"/>
          <a:ext cx="2119939" cy="921897"/>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35560" rIns="53340" bIns="35560" numCol="1" spcCol="1270" anchor="ctr" anchorCtr="0">
          <a:noAutofit/>
        </a:bodyPr>
        <a:lstStyle/>
        <a:p>
          <a:pPr lvl="0" algn="ctr" defTabSz="1244600">
            <a:lnSpc>
              <a:spcPct val="90000"/>
            </a:lnSpc>
            <a:spcBef>
              <a:spcPct val="0"/>
            </a:spcBef>
            <a:spcAft>
              <a:spcPct val="35000"/>
            </a:spcAft>
          </a:pPr>
          <a:r>
            <a:rPr lang="en-US" sz="2800" kern="1200" dirty="0" err="1" smtClean="0"/>
            <a:t>Qua</a:t>
          </a:r>
          <a:r>
            <a:rPr lang="en-US" sz="3200" b="1" kern="1200" dirty="0" err="1" smtClean="0">
              <a:solidFill>
                <a:srgbClr val="FFFF00"/>
              </a:solidFill>
            </a:rPr>
            <a:t>N</a:t>
          </a:r>
          <a:r>
            <a:rPr lang="en-US" sz="2800" kern="1200" dirty="0" err="1" smtClean="0"/>
            <a:t>titative</a:t>
          </a:r>
          <a:endParaRPr lang="en-US" sz="2800" kern="1200" dirty="0"/>
        </a:p>
      </dsp:txBody>
      <dsp:txXfrm>
        <a:off x="4542872" y="29429"/>
        <a:ext cx="2065937" cy="867895"/>
      </dsp:txXfrm>
    </dsp:sp>
    <dsp:sp modelId="{FD5F537F-D93D-4E8C-919B-3CE81815E74C}">
      <dsp:nvSpPr>
        <dsp:cNvPr id="0" name=""/>
        <dsp:cNvSpPr/>
      </dsp:nvSpPr>
      <dsp:spPr>
        <a:xfrm>
          <a:off x="4727865" y="924325"/>
          <a:ext cx="211993" cy="691422"/>
        </a:xfrm>
        <a:custGeom>
          <a:avLst/>
          <a:gdLst/>
          <a:ahLst/>
          <a:cxnLst/>
          <a:rect l="0" t="0" r="0" b="0"/>
          <a:pathLst>
            <a:path>
              <a:moveTo>
                <a:pt x="0" y="0"/>
              </a:moveTo>
              <a:lnTo>
                <a:pt x="0" y="691422"/>
              </a:lnTo>
              <a:lnTo>
                <a:pt x="211993" y="691422"/>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CADAE3-81D2-46A0-B7A5-48754AC69EDE}">
      <dsp:nvSpPr>
        <dsp:cNvPr id="0" name=""/>
        <dsp:cNvSpPr/>
      </dsp:nvSpPr>
      <dsp:spPr>
        <a:xfrm>
          <a:off x="4939858" y="1154799"/>
          <a:ext cx="1475035" cy="921897"/>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N for numbers</a:t>
          </a:r>
          <a:endParaRPr lang="en-US" sz="2400" kern="1200" dirty="0"/>
        </a:p>
      </dsp:txBody>
      <dsp:txXfrm>
        <a:off x="4966859" y="1181800"/>
        <a:ext cx="1421033" cy="867895"/>
      </dsp:txXfrm>
    </dsp:sp>
    <dsp:sp modelId="{EE1134C5-FD01-4C49-8B01-97BB64DBF04E}">
      <dsp:nvSpPr>
        <dsp:cNvPr id="0" name=""/>
        <dsp:cNvSpPr/>
      </dsp:nvSpPr>
      <dsp:spPr>
        <a:xfrm>
          <a:off x="4727865" y="924325"/>
          <a:ext cx="211993" cy="1843794"/>
        </a:xfrm>
        <a:custGeom>
          <a:avLst/>
          <a:gdLst/>
          <a:ahLst/>
          <a:cxnLst/>
          <a:rect l="0" t="0" r="0" b="0"/>
          <a:pathLst>
            <a:path>
              <a:moveTo>
                <a:pt x="0" y="0"/>
              </a:moveTo>
              <a:lnTo>
                <a:pt x="0" y="1843794"/>
              </a:lnTo>
              <a:lnTo>
                <a:pt x="211993" y="1843794"/>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E1CFE95-54AE-4E26-BE64-5F5B81B90E1E}">
      <dsp:nvSpPr>
        <dsp:cNvPr id="0" name=""/>
        <dsp:cNvSpPr/>
      </dsp:nvSpPr>
      <dsp:spPr>
        <a:xfrm>
          <a:off x="4939858" y="2307171"/>
          <a:ext cx="1475035" cy="921897"/>
        </a:xfrm>
        <a:prstGeom prst="roundRect">
          <a:avLst>
            <a:gd name="adj" fmla="val 10000"/>
          </a:avLst>
        </a:prstGeom>
        <a:solidFill>
          <a:schemeClr val="lt1">
            <a:alpha val="90000"/>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Statistical</a:t>
          </a:r>
          <a:endParaRPr lang="en-US" sz="2400" kern="1200" dirty="0"/>
        </a:p>
      </dsp:txBody>
      <dsp:txXfrm>
        <a:off x="4966859" y="2334172"/>
        <a:ext cx="1421033" cy="867895"/>
      </dsp:txXfrm>
    </dsp:sp>
    <dsp:sp modelId="{C427E7B8-980E-4079-B730-2D0C467EC07D}">
      <dsp:nvSpPr>
        <dsp:cNvPr id="0" name=""/>
        <dsp:cNvSpPr/>
      </dsp:nvSpPr>
      <dsp:spPr>
        <a:xfrm>
          <a:off x="4727865" y="924325"/>
          <a:ext cx="211993" cy="2996165"/>
        </a:xfrm>
        <a:custGeom>
          <a:avLst/>
          <a:gdLst/>
          <a:ahLst/>
          <a:cxnLst/>
          <a:rect l="0" t="0" r="0" b="0"/>
          <a:pathLst>
            <a:path>
              <a:moveTo>
                <a:pt x="0" y="0"/>
              </a:moveTo>
              <a:lnTo>
                <a:pt x="0" y="2996165"/>
              </a:lnTo>
              <a:lnTo>
                <a:pt x="211993" y="2996165"/>
              </a:lnTo>
            </a:path>
          </a:pathLst>
        </a:custGeom>
        <a:noFill/>
        <a:ln w="25400" cap="flat" cmpd="sng" algn="ctr">
          <a:solidFill>
            <a:schemeClr val="accent2">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61CEE9A-36CD-4BE7-ABCF-50FA56F2655F}">
      <dsp:nvSpPr>
        <dsp:cNvPr id="0" name=""/>
        <dsp:cNvSpPr/>
      </dsp:nvSpPr>
      <dsp:spPr>
        <a:xfrm>
          <a:off x="4939858" y="3459542"/>
          <a:ext cx="1769378" cy="921897"/>
        </a:xfrm>
        <a:prstGeom prst="roundRect">
          <a:avLst>
            <a:gd name="adj" fmla="val 10000"/>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kern="1200" dirty="0" smtClean="0"/>
            <a:t>Quantifiable</a:t>
          </a:r>
          <a:endParaRPr lang="en-US" sz="2400" kern="1200" dirty="0"/>
        </a:p>
      </dsp:txBody>
      <dsp:txXfrm>
        <a:off x="4966859" y="3486543"/>
        <a:ext cx="1715376" cy="867895"/>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54963B4-69E9-4C6F-90C0-41810A7AA9D0}" type="datetimeFigureOut">
              <a:rPr lang="en-US"/>
              <a:pPr>
                <a:defRPr/>
              </a:pPr>
              <a:t>7/23/2012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7AECBC6-F493-4D8A-BD62-C2F66378CC8B}" type="slidenum">
              <a:rPr lang="en-US"/>
              <a:pPr>
                <a:defRPr/>
              </a:pPr>
              <a:t>‹#›</a:t>
            </a:fld>
            <a:endParaRPr lang="en-US"/>
          </a:p>
        </p:txBody>
      </p:sp>
    </p:spTree>
    <p:extLst>
      <p:ext uri="{BB962C8B-B14F-4D97-AF65-F5344CB8AC3E}">
        <p14:creationId xmlns:p14="http://schemas.microsoft.com/office/powerpoint/2010/main" val="23824822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F6E3A0-8744-4E4C-821A-80FD3CB33544}" type="slidenum">
              <a:rPr lang="en-US" smtClean="0"/>
              <a:pPr fontAlgn="base">
                <a:spcBef>
                  <a:spcPct val="0"/>
                </a:spcBef>
                <a:spcAft>
                  <a:spcPct val="0"/>
                </a:spcAft>
                <a:defRPr/>
              </a:pPr>
              <a:t>1</a:t>
            </a:fld>
            <a:endParaRPr lang="en-US" smtClean="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806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08A498F-FB7B-43F1-AD99-01B719605BFD}" type="slidenum">
              <a:rPr lang="en-US" smtClean="0"/>
              <a:pPr fontAlgn="base">
                <a:spcBef>
                  <a:spcPct val="0"/>
                </a:spcBef>
                <a:spcAft>
                  <a:spcPct val="0"/>
                </a:spcAft>
                <a:defRPr/>
              </a:pPr>
              <a:t>7</a:t>
            </a:fld>
            <a:endParaRPr lang="en-US" smtClean="0"/>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8909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solidFill>
                <a:srgbClr val="800000"/>
              </a:solidFill>
            </a:endParaRPr>
          </a:p>
          <a:p>
            <a:pPr eaLnBrk="1" hangingPunct="1">
              <a:spcBef>
                <a:spcPct val="0"/>
              </a:spcBef>
            </a:pPr>
            <a:endParaRPr lang="en-US" u="sng" smtClean="0">
              <a:solidFill>
                <a:srgbClr val="800000"/>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7A07643-32B6-4B98-86FA-F08F76A495ED}" type="slidenum">
              <a:rPr lang="en-US" smtClean="0"/>
              <a:pPr fontAlgn="base">
                <a:spcBef>
                  <a:spcPct val="0"/>
                </a:spcBef>
                <a:spcAft>
                  <a:spcPct val="0"/>
                </a:spcAft>
                <a:defRPr/>
              </a:pPr>
              <a:t>21</a:t>
            </a:fld>
            <a:endParaRPr lang="en-US" smtClean="0"/>
          </a:p>
        </p:txBody>
      </p:sp>
      <p:sp>
        <p:nvSpPr>
          <p:cNvPr id="9216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2164"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93A03DF-41C2-4A51-AE7B-DD455238A2C0}" type="slidenum">
              <a:rPr lang="en-US" smtClean="0"/>
              <a:pPr fontAlgn="base">
                <a:spcBef>
                  <a:spcPct val="0"/>
                </a:spcBef>
                <a:spcAft>
                  <a:spcPct val="0"/>
                </a:spcAft>
                <a:defRPr/>
              </a:pPr>
              <a:t>23</a:t>
            </a:fld>
            <a:endParaRPr lang="en-US" smtClean="0"/>
          </a:p>
        </p:txBody>
      </p:sp>
      <p:sp>
        <p:nvSpPr>
          <p:cNvPr id="931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93188"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1FD26E54-CEC9-498D-839E-6E749919DA9E}" type="datetimeFigureOut">
              <a:rPr lang="en-US"/>
              <a:pPr>
                <a:defRPr/>
              </a:pPr>
              <a:t>7/23/2012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70BBFEE-275B-4BC4-8579-7212F2F0CD8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9B7AB55-A78F-4BEE-8744-6AEF019D0A12}" type="datetimeFigureOut">
              <a:rPr lang="en-US"/>
              <a:pPr>
                <a:defRPr/>
              </a:pPr>
              <a:t>7/23/2012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2C7E32-6D10-4F9D-AB45-C40248947F1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7BE9CB-725C-427F-9575-66073FF8B762}" type="datetimeFigureOut">
              <a:rPr lang="en-US"/>
              <a:pPr>
                <a:defRPr/>
              </a:pPr>
              <a:t>7/23/2012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801A6D-1319-4C8E-936E-8BB372AC3C17}"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5240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54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629400" y="6248400"/>
            <a:ext cx="1905000" cy="457200"/>
          </a:xfrm>
        </p:spPr>
        <p:txBody>
          <a:bodyPr/>
          <a:lstStyle>
            <a:lvl1pPr>
              <a:defRPr/>
            </a:lvl1pPr>
          </a:lstStyle>
          <a:p>
            <a:pPr>
              <a:defRPr/>
            </a:pPr>
            <a:fld id="{9498470E-92B6-4C15-9CB0-26AC14A78E95}" type="datetime1">
              <a:rPr lang="en-US"/>
              <a:pPr>
                <a:defRPr/>
              </a:pPr>
              <a:t>7/23/2012</a:t>
            </a:fld>
            <a:endParaRPr lang="en-US"/>
          </a:p>
        </p:txBody>
      </p:sp>
      <p:sp>
        <p:nvSpPr>
          <p:cNvPr id="6" name="Footer Placeholder 5"/>
          <p:cNvSpPr>
            <a:spLocks noGrp="1"/>
          </p:cNvSpPr>
          <p:nvPr>
            <p:ph type="ftr" sz="quarter" idx="11"/>
          </p:nvPr>
        </p:nvSpPr>
        <p:spPr>
          <a:xfrm>
            <a:off x="3276600" y="6248400"/>
            <a:ext cx="2895600" cy="457200"/>
          </a:xfrm>
        </p:spPr>
        <p:txBody>
          <a:bodyPr/>
          <a:lstStyle>
            <a:lvl1pPr>
              <a:defRPr/>
            </a:lvl1pPr>
          </a:lstStyle>
          <a:p>
            <a:pPr>
              <a:defRPr/>
            </a:pPr>
            <a:r>
              <a:rPr lang="en-US"/>
              <a:t>RM, B &amp; SW Wksp (13 - 16 Feb 2012) - Day - 1</a:t>
            </a:r>
          </a:p>
        </p:txBody>
      </p:sp>
      <p:sp>
        <p:nvSpPr>
          <p:cNvPr id="7" name="Slide Number Placeholder 6"/>
          <p:cNvSpPr>
            <a:spLocks noGrp="1"/>
          </p:cNvSpPr>
          <p:nvPr>
            <p:ph type="sldNum" sz="quarter" idx="12"/>
          </p:nvPr>
        </p:nvSpPr>
        <p:spPr>
          <a:xfrm>
            <a:off x="1524000" y="6248400"/>
            <a:ext cx="1295400" cy="457200"/>
          </a:xfrm>
        </p:spPr>
        <p:txBody>
          <a:bodyPr/>
          <a:lstStyle>
            <a:lvl1pPr>
              <a:defRPr/>
            </a:lvl1pPr>
          </a:lstStyle>
          <a:p>
            <a:pPr>
              <a:defRPr/>
            </a:pPr>
            <a:fld id="{64DE7403-29A0-4FA7-BCB4-E5DD290BCA6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524000" y="190500"/>
            <a:ext cx="7010400" cy="152717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524000" y="1905000"/>
            <a:ext cx="3429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05400" y="1905000"/>
            <a:ext cx="3429000" cy="4114800"/>
          </a:xfrm>
        </p:spPr>
        <p:txBody>
          <a:bodyPr rtlCol="0">
            <a:normAutofit/>
          </a:bodyPr>
          <a:lstStyle/>
          <a:p>
            <a:pPr lvl="0"/>
            <a:endParaRPr lang="en-US" noProof="0"/>
          </a:p>
        </p:txBody>
      </p:sp>
      <p:sp>
        <p:nvSpPr>
          <p:cNvPr id="5" name="Date Placeholder 4"/>
          <p:cNvSpPr>
            <a:spLocks noGrp="1"/>
          </p:cNvSpPr>
          <p:nvPr>
            <p:ph type="dt" sz="half" idx="10"/>
          </p:nvPr>
        </p:nvSpPr>
        <p:spPr>
          <a:xfrm>
            <a:off x="6629400" y="6248400"/>
            <a:ext cx="1905000" cy="457200"/>
          </a:xfrm>
        </p:spPr>
        <p:txBody>
          <a:bodyPr/>
          <a:lstStyle>
            <a:lvl1pPr>
              <a:defRPr/>
            </a:lvl1pPr>
          </a:lstStyle>
          <a:p>
            <a:pPr>
              <a:defRPr/>
            </a:pPr>
            <a:fld id="{DEDB484D-D96F-4CD9-8FD1-B7AB51511B68}" type="datetime1">
              <a:rPr lang="en-US"/>
              <a:pPr>
                <a:defRPr/>
              </a:pPr>
              <a:t>7/23/2012</a:t>
            </a:fld>
            <a:endParaRPr lang="en-US"/>
          </a:p>
        </p:txBody>
      </p:sp>
      <p:sp>
        <p:nvSpPr>
          <p:cNvPr id="6" name="Footer Placeholder 5"/>
          <p:cNvSpPr>
            <a:spLocks noGrp="1"/>
          </p:cNvSpPr>
          <p:nvPr>
            <p:ph type="ftr" sz="quarter" idx="11"/>
          </p:nvPr>
        </p:nvSpPr>
        <p:spPr>
          <a:xfrm>
            <a:off x="3276600" y="6248400"/>
            <a:ext cx="2895600" cy="457200"/>
          </a:xfrm>
        </p:spPr>
        <p:txBody>
          <a:bodyPr/>
          <a:lstStyle>
            <a:lvl1pPr>
              <a:defRPr/>
            </a:lvl1pPr>
          </a:lstStyle>
          <a:p>
            <a:pPr>
              <a:defRPr/>
            </a:pPr>
            <a:r>
              <a:rPr lang="en-US"/>
              <a:t>RM, B &amp; SW Wksp (13 - 16 Feb 2012)</a:t>
            </a:r>
          </a:p>
        </p:txBody>
      </p:sp>
      <p:sp>
        <p:nvSpPr>
          <p:cNvPr id="7" name="Slide Number Placeholder 6"/>
          <p:cNvSpPr>
            <a:spLocks noGrp="1"/>
          </p:cNvSpPr>
          <p:nvPr>
            <p:ph type="sldNum" sz="quarter" idx="12"/>
          </p:nvPr>
        </p:nvSpPr>
        <p:spPr>
          <a:xfrm>
            <a:off x="1524000" y="6248400"/>
            <a:ext cx="1295400" cy="457200"/>
          </a:xfrm>
        </p:spPr>
        <p:txBody>
          <a:bodyPr/>
          <a:lstStyle>
            <a:lvl1pPr>
              <a:defRPr/>
            </a:lvl1pPr>
          </a:lstStyle>
          <a:p>
            <a:pPr>
              <a:defRPr/>
            </a:pPr>
            <a:fld id="{947896D1-B45B-41D8-93B6-E0AA44E591C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3FBD5A8-9765-4A58-87E7-DE62ABEBE182}" type="datetimeFigureOut">
              <a:rPr lang="en-US"/>
              <a:pPr>
                <a:defRPr/>
              </a:pPr>
              <a:t>7/23/2012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5A51380-1D82-4D7B-B904-738972DAC4F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D25CECF-AED0-445F-8E98-E40BBE0F7E55}" type="datetimeFigureOut">
              <a:rPr lang="en-US"/>
              <a:pPr>
                <a:defRPr/>
              </a:pPr>
              <a:t>7/23/2012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CE2F0E-08C5-4286-B857-7DB3053EF74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E090F067-C2B3-4A1B-AD58-90FE463C7E1F}" type="datetimeFigureOut">
              <a:rPr lang="en-US"/>
              <a:pPr>
                <a:defRPr/>
              </a:pPr>
              <a:t>7/23/2012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1CF409A-671A-4ED9-B858-FBABAEBBF47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F3AE576-1372-48A4-B376-D665134B79E5}" type="datetimeFigureOut">
              <a:rPr lang="en-US"/>
              <a:pPr>
                <a:defRPr/>
              </a:pPr>
              <a:t>7/23/2012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B14D31B-C7A5-4D11-BF64-AAE89F0DE51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FA97A09-F855-4ECD-AD52-C4ABD2FD4F96}" type="datetimeFigureOut">
              <a:rPr lang="en-US"/>
              <a:pPr>
                <a:defRPr/>
              </a:pPr>
              <a:t>7/23/2012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B754781-C92F-49D7-AF4E-5F402206AD0D}"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7DE3F31-5A83-43D5-99F2-24CBA251ED41}" type="datetimeFigureOut">
              <a:rPr lang="en-US"/>
              <a:pPr>
                <a:defRPr/>
              </a:pPr>
              <a:t>7/23/2012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708A64A-0DAF-405A-AC4A-4255988788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B73FA8B-5999-4957-9DF7-A44BD8B97C74}" type="datetimeFigureOut">
              <a:rPr lang="en-US"/>
              <a:pPr>
                <a:defRPr/>
              </a:pPr>
              <a:t>7/23/2012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2774EA-659A-4136-9003-9CDFD063643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A6D7803-91DE-4497-9681-998DBB627E42}" type="datetimeFigureOut">
              <a:rPr lang="en-US"/>
              <a:pPr>
                <a:defRPr/>
              </a:pPr>
              <a:t>7/23/2012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30B385E-9630-415D-9F8F-9D542D1E8DB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22941EC-0EC2-4F1E-BB85-139A337F1677}" type="datetimeFigureOut">
              <a:rPr lang="en-US"/>
              <a:pPr>
                <a:defRPr/>
              </a:pPr>
              <a:t>7/23/2012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6A685AA-504E-4A0B-8395-B5528743D4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2" r:id="rId13"/>
  </p:sldLayoutIdLst>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hyperlink" Target="http://www.google.com.pk/" TargetMode="External"/><Relationship Id="rId2" Type="http://schemas.openxmlformats.org/officeDocument/2006/relationships/notesSlide" Target="../notesSlides/notesSlide4.xml"/><Relationship Id="rId1" Type="http://schemas.openxmlformats.org/officeDocument/2006/relationships/slideLayout" Target="../slideLayouts/slideLayout6.xml"/><Relationship Id="rId5" Type="http://schemas.openxmlformats.org/officeDocument/2006/relationships/hyperlink" Target="http://www.pakmedinet.com/" TargetMode="External"/><Relationship Id="rId4" Type="http://schemas.openxmlformats.org/officeDocument/2006/relationships/hyperlink" Target="http://www.google.com.pk/imghp?hl=en&amp;tab=ii"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highwire.stanford.edu/lists/freeart.dtl" TargetMode="External"/><Relationship Id="rId2" Type="http://schemas.openxmlformats.org/officeDocument/2006/relationships/hyperlink" Target="http://www.freemedicaljournals.com/" TargetMode="External"/><Relationship Id="rId1" Type="http://schemas.openxmlformats.org/officeDocument/2006/relationships/slideLayout" Target="../slideLayouts/slideLayout6.xml"/><Relationship Id="rId4" Type="http://schemas.openxmlformats.org/officeDocument/2006/relationships/hyperlink" Target="http://www.doaj.or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3.xml"/><Relationship Id="rId1" Type="http://schemas.openxmlformats.org/officeDocument/2006/relationships/vmlDrawing" Target="../drawings/vmlDrawing1.vml"/><Relationship Id="rId4" Type="http://schemas.openxmlformats.org/officeDocument/2006/relationships/image" Target="../media/image6.wmf"/></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a:xfrm>
            <a:off x="228600" y="2438400"/>
            <a:ext cx="8686800" cy="1371600"/>
          </a:xfrm>
        </p:spPr>
        <p:txBody>
          <a:bodyPr rtlCol="0">
            <a:noAutofit/>
          </a:bodyPr>
          <a:lstStyle/>
          <a:p>
            <a:pPr eaLnBrk="1" fontAlgn="auto" hangingPunct="1">
              <a:spcAft>
                <a:spcPts val="0"/>
              </a:spcAft>
              <a:defRPr/>
            </a:pPr>
            <a:r>
              <a:rPr lang="en-GB" sz="9600" b="1" dirty="0" smtClean="0">
                <a:solidFill>
                  <a:srgbClr val="CC3300"/>
                </a:solidFill>
                <a:effectLst>
                  <a:outerShdw blurRad="38100" dist="38100" dir="2700000" algn="tl">
                    <a:srgbClr val="C0C0C0"/>
                  </a:outerShdw>
                </a:effectLst>
              </a:rPr>
              <a:t>Introduction to Research</a:t>
            </a:r>
            <a:r>
              <a:rPr lang="en-GB" sz="8800" b="1" dirty="0">
                <a:solidFill>
                  <a:srgbClr val="CC3300"/>
                </a:solidFill>
                <a:effectLst>
                  <a:outerShdw blurRad="38100" dist="38100" dir="2700000" algn="tl">
                    <a:srgbClr val="C0C0C0"/>
                  </a:outerShdw>
                </a:effectLst>
              </a:rPr>
              <a:t/>
            </a:r>
            <a:br>
              <a:rPr lang="en-GB" sz="8800" b="1" dirty="0">
                <a:solidFill>
                  <a:srgbClr val="CC3300"/>
                </a:solidFill>
                <a:effectLst>
                  <a:outerShdw blurRad="38100" dist="38100" dir="2700000" algn="tl">
                    <a:srgbClr val="C0C0C0"/>
                  </a:outerShdw>
                </a:effectLst>
              </a:rPr>
            </a:br>
            <a:endParaRPr lang="en-US" sz="8800" b="1" dirty="0">
              <a:solidFill>
                <a:srgbClr val="CC3300"/>
              </a:solidFill>
              <a:effectLst>
                <a:outerShdw blurRad="38100" dist="38100" dir="2700000" algn="tl">
                  <a:srgbClr val="C0C0C0"/>
                </a:outerShdw>
              </a:effectLst>
            </a:endParaRPr>
          </a:p>
        </p:txBody>
      </p:sp>
      <p:sp>
        <p:nvSpPr>
          <p:cNvPr id="4" name="Date Placeholder 3"/>
          <p:cNvSpPr>
            <a:spLocks noGrp="1"/>
          </p:cNvSpPr>
          <p:nvPr>
            <p:ph type="dt" sz="quarter" idx="10"/>
          </p:nvPr>
        </p:nvSpPr>
        <p:spPr/>
        <p:txBody>
          <a:bodyPr/>
          <a:lstStyle/>
          <a:p>
            <a:pPr>
              <a:defRPr/>
            </a:pPr>
            <a:fld id="{C1D72167-2EAE-4B36-A386-E1A6FB74A134}" type="datetime1">
              <a:rPr lang="en-US"/>
              <a:pPr>
                <a:defRPr/>
              </a:pPr>
              <a:t>7/23/2012</a:t>
            </a:fld>
            <a:endParaRPr lang="en-US" dirty="0"/>
          </a:p>
        </p:txBody>
      </p:sp>
      <p:sp>
        <p:nvSpPr>
          <p:cNvPr id="3" name="Rectangle 6"/>
          <p:cNvSpPr>
            <a:spLocks noGrp="1" noChangeArrowheads="1"/>
          </p:cNvSpPr>
          <p:nvPr>
            <p:ph type="sldNum" sz="quarter" idx="12"/>
          </p:nvPr>
        </p:nvSpPr>
        <p:spPr>
          <a:xfrm>
            <a:off x="7620000" y="6248400"/>
            <a:ext cx="1219200" cy="457200"/>
          </a:xfrm>
        </p:spPr>
        <p:txBody>
          <a:bodyPr/>
          <a:lstStyle/>
          <a:p>
            <a:pPr>
              <a:defRPr/>
            </a:pPr>
            <a:fld id="{E9CFDEC9-7407-4107-A5F4-773C89321D76}" type="slidenum">
              <a:rPr lang="en-US"/>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228600" y="2286000"/>
            <a:ext cx="8915400" cy="1447800"/>
          </a:xfrm>
        </p:spPr>
        <p:txBody>
          <a:bodyPr rtlCol="0">
            <a:noAutofit/>
          </a:bodyPr>
          <a:lstStyle/>
          <a:p>
            <a:pPr eaLnBrk="1" fontAlgn="auto" hangingPunct="1">
              <a:spcAft>
                <a:spcPts val="0"/>
              </a:spcAft>
              <a:defRPr/>
            </a:pPr>
            <a:r>
              <a:rPr lang="en-US" sz="6000" b="1" dirty="0" smtClean="0">
                <a:solidFill>
                  <a:srgbClr val="CC3300"/>
                </a:solidFill>
                <a:effectLst>
                  <a:outerShdw blurRad="38100" dist="38100" dir="2700000" algn="tl">
                    <a:srgbClr val="000000">
                      <a:alpha val="43137"/>
                    </a:srgbClr>
                  </a:outerShdw>
                </a:effectLst>
              </a:rPr>
              <a:t>Selecting a Research Topic</a:t>
            </a:r>
            <a:endParaRPr lang="en-US" sz="6000" b="1" dirty="0">
              <a:solidFill>
                <a:srgbClr val="CC3300"/>
              </a:solidFill>
              <a:effectLst>
                <a:outerShdw blurRad="38100" dist="38100" dir="2700000" algn="tl">
                  <a:srgbClr val="000000">
                    <a:alpha val="43137"/>
                  </a:srgbClr>
                </a:outerShdw>
              </a:effectLst>
            </a:endParaRPr>
          </a:p>
        </p:txBody>
      </p:sp>
      <p:sp>
        <p:nvSpPr>
          <p:cNvPr id="4" name="Date Placeholder 3"/>
          <p:cNvSpPr>
            <a:spLocks noGrp="1"/>
          </p:cNvSpPr>
          <p:nvPr>
            <p:ph type="dt" sz="quarter" idx="10"/>
          </p:nvPr>
        </p:nvSpPr>
        <p:spPr/>
        <p:txBody>
          <a:bodyPr/>
          <a:lstStyle/>
          <a:p>
            <a:pPr>
              <a:defRPr/>
            </a:pPr>
            <a:fld id="{28C4EE84-ACB5-4B75-ACE4-246BBC65B01A}" type="datetime1">
              <a:rPr lang="en-US"/>
              <a:pPr>
                <a:defRPr/>
              </a:pPr>
              <a:t>7/23/2012</a:t>
            </a:fld>
            <a:endParaRPr lang="en-US"/>
          </a:p>
        </p:txBody>
      </p:sp>
      <p:sp>
        <p:nvSpPr>
          <p:cNvPr id="3" name="Rectangle 6"/>
          <p:cNvSpPr>
            <a:spLocks noGrp="1" noChangeArrowheads="1"/>
          </p:cNvSpPr>
          <p:nvPr>
            <p:ph type="sldNum" sz="quarter" idx="12"/>
          </p:nvPr>
        </p:nvSpPr>
        <p:spPr>
          <a:xfrm>
            <a:off x="7086600" y="6248400"/>
            <a:ext cx="1219200" cy="457200"/>
          </a:xfrm>
        </p:spPr>
        <p:txBody>
          <a:bodyPr/>
          <a:lstStyle/>
          <a:p>
            <a:pPr>
              <a:defRPr/>
            </a:pPr>
            <a:fld id="{97D31DC3-A0A6-4F3B-B546-17CF1FB9F904}" type="slidenum">
              <a:rPr lang="en-US"/>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39750" y="152400"/>
            <a:ext cx="8001000" cy="1384300"/>
          </a:xfrm>
        </p:spPr>
        <p:txBody>
          <a:bodyPr/>
          <a:lstStyle/>
          <a:p>
            <a:pPr eaLnBrk="1" hangingPunct="1"/>
            <a:r>
              <a:rPr lang="en-GB" sz="4000" b="1" dirty="0" smtClean="0">
                <a:solidFill>
                  <a:srgbClr val="C00000"/>
                </a:solidFill>
              </a:rPr>
              <a:t>How  to Choose a Research Topic </a:t>
            </a:r>
            <a:br>
              <a:rPr lang="en-GB" sz="4000" b="1" dirty="0" smtClean="0">
                <a:solidFill>
                  <a:srgbClr val="C00000"/>
                </a:solidFill>
              </a:rPr>
            </a:br>
            <a:endParaRPr lang="en-GB" sz="4000" b="1" dirty="0" smtClean="0">
              <a:solidFill>
                <a:srgbClr val="C00000"/>
              </a:solidFill>
            </a:endParaRPr>
          </a:p>
        </p:txBody>
      </p:sp>
      <p:sp>
        <p:nvSpPr>
          <p:cNvPr id="24580" name="Rectangle 4"/>
          <p:cNvSpPr>
            <a:spLocks noGrp="1" noChangeArrowheads="1"/>
          </p:cNvSpPr>
          <p:nvPr>
            <p:ph type="body" idx="1"/>
          </p:nvPr>
        </p:nvSpPr>
        <p:spPr>
          <a:xfrm>
            <a:off x="457200" y="1143000"/>
            <a:ext cx="8229600" cy="4373563"/>
          </a:xfrm>
        </p:spPr>
        <p:txBody>
          <a:bodyPr/>
          <a:lstStyle/>
          <a:p>
            <a:pPr eaLnBrk="1" hangingPunct="1"/>
            <a:r>
              <a:rPr lang="en-GB" dirty="0" smtClean="0"/>
              <a:t>Decide which subject interests you the most.</a:t>
            </a:r>
          </a:p>
          <a:p>
            <a:pPr eaLnBrk="1" hangingPunct="1">
              <a:lnSpc>
                <a:spcPct val="90000"/>
              </a:lnSpc>
            </a:pPr>
            <a:r>
              <a:rPr lang="en-US" dirty="0" smtClean="0"/>
              <a:t>Where do we get our ideas from?</a:t>
            </a:r>
          </a:p>
          <a:p>
            <a:pPr lvl="1" eaLnBrk="1" hangingPunct="1">
              <a:lnSpc>
                <a:spcPct val="90000"/>
              </a:lnSpc>
            </a:pPr>
            <a:r>
              <a:rPr lang="en-US" dirty="0" smtClean="0"/>
              <a:t>Advisor/ Committee members/ colleagues</a:t>
            </a:r>
          </a:p>
          <a:p>
            <a:pPr lvl="1" eaLnBrk="1" hangingPunct="1">
              <a:lnSpc>
                <a:spcPct val="90000"/>
              </a:lnSpc>
            </a:pPr>
            <a:r>
              <a:rPr lang="en-US" dirty="0" smtClean="0"/>
              <a:t>Reading literature/publications</a:t>
            </a:r>
          </a:p>
          <a:p>
            <a:pPr lvl="1" eaLnBrk="1" hangingPunct="1">
              <a:lnSpc>
                <a:spcPct val="90000"/>
              </a:lnSpc>
            </a:pPr>
            <a:r>
              <a:rPr lang="en-US" dirty="0" smtClean="0"/>
              <a:t>Library/internet</a:t>
            </a:r>
          </a:p>
          <a:p>
            <a:pPr lvl="1" eaLnBrk="1" hangingPunct="1">
              <a:lnSpc>
                <a:spcPct val="90000"/>
              </a:lnSpc>
            </a:pPr>
            <a:r>
              <a:rPr lang="en-US" dirty="0" smtClean="0"/>
              <a:t>Conferences/seminars</a:t>
            </a:r>
          </a:p>
          <a:p>
            <a:pPr lvl="1" eaLnBrk="1" hangingPunct="1">
              <a:lnSpc>
                <a:spcPct val="90000"/>
              </a:lnSpc>
            </a:pPr>
            <a:r>
              <a:rPr lang="en-US" dirty="0" smtClean="0"/>
              <a:t>Draw inspiration from anywhere you can</a:t>
            </a:r>
          </a:p>
          <a:p>
            <a:pPr eaLnBrk="1" hangingPunct="1"/>
            <a:endParaRPr lang="en-GB" sz="34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5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580">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24580">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24580">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24580">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24580">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2458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0" grpId="0" build="p"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7348" name="Rectangle 4"/>
          <p:cNvSpPr>
            <a:spLocks noGrp="1" noChangeArrowheads="1"/>
          </p:cNvSpPr>
          <p:nvPr>
            <p:ph type="title"/>
          </p:nvPr>
        </p:nvSpPr>
        <p:spPr>
          <a:xfrm>
            <a:off x="228600" y="0"/>
            <a:ext cx="8686800" cy="1371600"/>
          </a:xfrm>
        </p:spPr>
        <p:txBody>
          <a:bodyPr/>
          <a:lstStyle/>
          <a:p>
            <a:pPr eaLnBrk="1" hangingPunct="1"/>
            <a:r>
              <a:rPr lang="en-GB" sz="4000" b="1" dirty="0" smtClean="0">
                <a:solidFill>
                  <a:srgbClr val="C00000"/>
                </a:solidFill>
              </a:rPr>
              <a:t>KEEP  A  RESEARCH  DIARY</a:t>
            </a:r>
          </a:p>
        </p:txBody>
      </p:sp>
      <p:sp>
        <p:nvSpPr>
          <p:cNvPr id="21507" name="Rectangle 2"/>
          <p:cNvSpPr>
            <a:spLocks noChangeArrowheads="1"/>
          </p:cNvSpPr>
          <p:nvPr/>
        </p:nvSpPr>
        <p:spPr bwMode="auto">
          <a:xfrm>
            <a:off x="838200" y="1371600"/>
            <a:ext cx="7696200" cy="4479738"/>
          </a:xfrm>
          <a:prstGeom prst="rect">
            <a:avLst/>
          </a:prstGeom>
          <a:noFill/>
          <a:ln w="9525">
            <a:noFill/>
            <a:miter lim="800000"/>
            <a:headEnd/>
            <a:tailEnd/>
          </a:ln>
        </p:spPr>
        <p:txBody>
          <a:bodyPr wrap="square">
            <a:spAutoFit/>
          </a:bodyPr>
          <a:lstStyle/>
          <a:p>
            <a:pPr>
              <a:buFont typeface="Arial" pitchFamily="34" charset="0"/>
              <a:buChar char="•"/>
            </a:pPr>
            <a:r>
              <a:rPr lang="en-US" sz="3200" dirty="0">
                <a:latin typeface="+mn-lt"/>
              </a:rPr>
              <a:t> Save Everything in Your Research Diary</a:t>
            </a:r>
          </a:p>
          <a:p>
            <a:pPr>
              <a:lnSpc>
                <a:spcPct val="90000"/>
              </a:lnSpc>
              <a:buFont typeface="Arial" pitchFamily="34" charset="0"/>
              <a:buChar char="•"/>
            </a:pPr>
            <a:r>
              <a:rPr lang="en-US" sz="3200" dirty="0" smtClean="0">
                <a:latin typeface="+mn-lt"/>
              </a:rPr>
              <a:t> That </a:t>
            </a:r>
            <a:r>
              <a:rPr lang="en-US" sz="3200" dirty="0">
                <a:latin typeface="+mn-lt"/>
              </a:rPr>
              <a:t>crumpled note in the wastebasket might be just the insight you need</a:t>
            </a:r>
          </a:p>
          <a:p>
            <a:pPr>
              <a:lnSpc>
                <a:spcPct val="90000"/>
              </a:lnSpc>
              <a:buFont typeface="Arial" pitchFamily="34" charset="0"/>
              <a:buChar char="•"/>
            </a:pPr>
            <a:r>
              <a:rPr lang="en-US" sz="3200" dirty="0" smtClean="0">
                <a:latin typeface="+mn-lt"/>
              </a:rPr>
              <a:t> Write </a:t>
            </a:r>
            <a:r>
              <a:rPr lang="en-US" sz="3200" dirty="0">
                <a:latin typeface="+mn-lt"/>
              </a:rPr>
              <a:t>down </a:t>
            </a:r>
            <a:r>
              <a:rPr lang="en-US" sz="3200" i="1" u="sng" dirty="0">
                <a:latin typeface="+mn-lt"/>
              </a:rPr>
              <a:t>your</a:t>
            </a:r>
            <a:r>
              <a:rPr lang="en-US" sz="3200" dirty="0">
                <a:latin typeface="+mn-lt"/>
              </a:rPr>
              <a:t> thoughts as you proceed, </a:t>
            </a:r>
            <a:r>
              <a:rPr lang="en-US" sz="3200" dirty="0" smtClean="0">
                <a:latin typeface="+mn-lt"/>
              </a:rPr>
              <a:t>   not </a:t>
            </a:r>
            <a:r>
              <a:rPr lang="en-US" sz="3200" dirty="0">
                <a:latin typeface="+mn-lt"/>
              </a:rPr>
              <a:t>just those of others</a:t>
            </a:r>
          </a:p>
          <a:p>
            <a:pPr>
              <a:lnSpc>
                <a:spcPct val="90000"/>
              </a:lnSpc>
              <a:buFont typeface="Arial" pitchFamily="34" charset="0"/>
              <a:buChar char="•"/>
            </a:pPr>
            <a:r>
              <a:rPr lang="en-US" sz="3200" dirty="0">
                <a:latin typeface="+mn-lt"/>
              </a:rPr>
              <a:t>Key each bit of information, quotation, etc. to its source</a:t>
            </a:r>
          </a:p>
          <a:p>
            <a:pPr lvl="1">
              <a:lnSpc>
                <a:spcPct val="90000"/>
              </a:lnSpc>
              <a:buFont typeface="Arial" pitchFamily="34" charset="0"/>
              <a:buChar char="•"/>
            </a:pPr>
            <a:r>
              <a:rPr lang="en-US" sz="2800" dirty="0" smtClean="0">
                <a:latin typeface="+mn-lt"/>
              </a:rPr>
              <a:t>Cell </a:t>
            </a:r>
            <a:r>
              <a:rPr lang="en-US" sz="2800" dirty="0">
                <a:latin typeface="+mn-lt"/>
              </a:rPr>
              <a:t># or website, author/title, p. #</a:t>
            </a:r>
          </a:p>
          <a:p>
            <a:pPr lvl="1">
              <a:lnSpc>
                <a:spcPct val="90000"/>
              </a:lnSpc>
              <a:buFont typeface="Arial" pitchFamily="34" charset="0"/>
              <a:buChar char="•"/>
            </a:pPr>
            <a:r>
              <a:rPr lang="en-US" sz="2800" dirty="0">
                <a:latin typeface="+mn-lt"/>
              </a:rPr>
              <a:t>Label and </a:t>
            </a:r>
            <a:r>
              <a:rPr lang="en-US" sz="2800" i="1" u="sng" dirty="0">
                <a:latin typeface="+mn-lt"/>
              </a:rPr>
              <a:t>date</a:t>
            </a:r>
            <a:r>
              <a:rPr lang="en-US" sz="2800" dirty="0">
                <a:latin typeface="+mn-lt"/>
              </a:rPr>
              <a:t> all notes, each draft</a:t>
            </a:r>
            <a:endParaRPr lang="en-US" sz="2800" b="1" dirty="0">
              <a:solidFill>
                <a:srgbClr val="C00000"/>
              </a:solidFill>
              <a:latin typeface="+mn-lt"/>
            </a:endParaRPr>
          </a:p>
          <a:p>
            <a:pPr>
              <a:buFont typeface="Arial" pitchFamily="34" charset="0"/>
              <a:buChar char="•"/>
            </a:pPr>
            <a:endParaRPr lang="en-US" sz="2000" dirty="0">
              <a:latin typeface="+mn-lt"/>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iterate type="lt">
                                    <p:tmPct val="100000"/>
                                  </p:iterate>
                                  <p:childTnLst>
                                    <p:set>
                                      <p:cBhvr>
                                        <p:cTn id="6" dur="1" fill="hold">
                                          <p:stCondLst>
                                            <p:cond delay="0"/>
                                          </p:stCondLst>
                                        </p:cTn>
                                        <p:tgtEl>
                                          <p:spTgt spid="57348">
                                            <p:txEl>
                                              <p:pRg st="0" end="0"/>
                                            </p:txEl>
                                          </p:spTgt>
                                        </p:tgtEl>
                                        <p:attrNameLst>
                                          <p:attrName>style.visibility</p:attrName>
                                        </p:attrNameLst>
                                      </p:cBhvr>
                                      <p:to>
                                        <p:strVal val="visible"/>
                                      </p:to>
                                    </p:set>
                                    <p:animEffect transition="in" filter="wipe(up)">
                                      <p:cBhvr>
                                        <p:cTn id="7" dur="75"/>
                                        <p:tgtEl>
                                          <p:spTgt spid="57348">
                                            <p:txEl>
                                              <p:pRg st="0" end="0"/>
                                            </p:txEl>
                                          </p:spTgt>
                                        </p:tgtEl>
                                      </p:cBhvr>
                                    </p:animEffect>
                                  </p:childTnLst>
                                  <p:subTnLst>
                                    <p:audio>
                                      <p:cMediaNode>
                                        <p:cTn display="0" masterRel="sameClick">
                                          <p:stCondLst>
                                            <p:cond evt="begin" delay="0">
                                              <p:tn val="5"/>
                                            </p:cond>
                                          </p:stCondLst>
                                          <p:endCondLst>
                                            <p:cond evt="onStopAudio" delay="0">
                                              <p:tgtEl>
                                                <p:sldTgt/>
                                              </p:tgtEl>
                                            </p:cond>
                                          </p:endCondLst>
                                        </p:cTn>
                                        <p:tgtEl>
                                          <p:sndTgt r:embed="rId2" name="TYP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build="p"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274638"/>
            <a:ext cx="8229600" cy="1020762"/>
          </a:xfrm>
        </p:spPr>
        <p:txBody>
          <a:bodyPr/>
          <a:lstStyle/>
          <a:p>
            <a:pPr eaLnBrk="1" hangingPunct="1"/>
            <a:r>
              <a:rPr lang="en-GB" sz="4000" b="1" dirty="0" smtClean="0">
                <a:solidFill>
                  <a:srgbClr val="C00000"/>
                </a:solidFill>
              </a:rPr>
              <a:t>How  to Choose a Research Topic </a:t>
            </a:r>
            <a:br>
              <a:rPr lang="en-GB" sz="4000" b="1" dirty="0" smtClean="0">
                <a:solidFill>
                  <a:srgbClr val="C00000"/>
                </a:solidFill>
              </a:rPr>
            </a:br>
            <a:endParaRPr lang="en-GB" sz="4000" b="1" dirty="0" smtClean="0">
              <a:solidFill>
                <a:srgbClr val="C00000"/>
              </a:solidFill>
            </a:endParaRPr>
          </a:p>
        </p:txBody>
      </p:sp>
      <p:sp>
        <p:nvSpPr>
          <p:cNvPr id="30723" name="Rectangle 3"/>
          <p:cNvSpPr>
            <a:spLocks noGrp="1" noChangeArrowheads="1"/>
          </p:cNvSpPr>
          <p:nvPr>
            <p:ph type="body" idx="1"/>
          </p:nvPr>
        </p:nvSpPr>
        <p:spPr>
          <a:xfrm>
            <a:off x="381000" y="990600"/>
            <a:ext cx="7696200" cy="4449763"/>
          </a:xfrm>
        </p:spPr>
        <p:txBody>
          <a:bodyPr/>
          <a:lstStyle/>
          <a:p>
            <a:pPr lvl="2" eaLnBrk="1" hangingPunct="1">
              <a:lnSpc>
                <a:spcPct val="150000"/>
              </a:lnSpc>
            </a:pPr>
            <a:r>
              <a:rPr lang="en-US" sz="3200" dirty="0" smtClean="0"/>
              <a:t>Do not undermine your library</a:t>
            </a:r>
          </a:p>
          <a:p>
            <a:pPr lvl="2" eaLnBrk="1" hangingPunct="1"/>
            <a:r>
              <a:rPr lang="en-US" sz="3200" dirty="0" smtClean="0"/>
              <a:t> Consult the librarian for help with tracking down research papers or writings, and read the abstracts. </a:t>
            </a:r>
          </a:p>
          <a:p>
            <a:pPr lvl="2" eaLnBrk="1" hangingPunct="1"/>
            <a:r>
              <a:rPr lang="en-US" sz="3200" dirty="0" smtClean="0"/>
              <a:t>Consult your supervisor at each stage, and in case of difficulty. </a:t>
            </a:r>
          </a:p>
          <a:p>
            <a:pPr lvl="2" eaLnBrk="1" hangingPunct="1">
              <a:buFont typeface="Wingdings" pitchFamily="2" charset="2"/>
              <a:buNone/>
            </a:pPr>
            <a:endParaRPr lang="en-US" sz="3200" dirty="0" smtClean="0"/>
          </a:p>
          <a:p>
            <a:pPr eaLnBrk="1" hangingPunct="1"/>
            <a:endParaRPr lang="en-GB" sz="28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07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07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072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457200"/>
            <a:ext cx="8229600" cy="3505200"/>
          </a:xfrm>
        </p:spPr>
        <p:txBody>
          <a:bodyPr/>
          <a:lstStyle/>
          <a:p>
            <a:pPr algn="just" eaLnBrk="1" hangingPunct="1"/>
            <a:r>
              <a:rPr lang="en-US" dirty="0" smtClean="0">
                <a:solidFill>
                  <a:srgbClr val="FF0000"/>
                </a:solidFill>
              </a:rPr>
              <a:t>Stealing from one source is </a:t>
            </a:r>
            <a:r>
              <a:rPr lang="en-US" dirty="0" smtClean="0"/>
              <a:t>plagiarism</a:t>
            </a:r>
            <a:r>
              <a:rPr lang="en-US" dirty="0" smtClean="0">
                <a:solidFill>
                  <a:srgbClr val="FF0000"/>
                </a:solidFill>
              </a:rPr>
              <a:t>, while stealing from many is research: </a:t>
            </a:r>
            <a:r>
              <a:rPr lang="en-US" sz="3200" dirty="0" smtClean="0">
                <a:solidFill>
                  <a:srgbClr val="FF0000"/>
                </a:solidFill>
              </a:rPr>
              <a:t>Jacob </a:t>
            </a:r>
            <a:r>
              <a:rPr lang="en-US" sz="3200" dirty="0" err="1" smtClean="0">
                <a:solidFill>
                  <a:srgbClr val="FF0000"/>
                </a:solidFill>
              </a:rPr>
              <a:t>Kraicer</a:t>
            </a:r>
            <a:r>
              <a:rPr lang="en-US" sz="3200" dirty="0" smtClean="0">
                <a:solidFill>
                  <a:srgbClr val="FF0000"/>
                </a:solidFill>
              </a:rPr>
              <a:t>, U Toronto</a:t>
            </a:r>
            <a:endParaRPr lang="en-US" sz="4000" dirty="0" smtClean="0">
              <a:solidFill>
                <a:srgbClr val="FF0000"/>
              </a:solidFill>
            </a:endParaRPr>
          </a:p>
        </p:txBody>
      </p:sp>
      <p:sp>
        <p:nvSpPr>
          <p:cNvPr id="3075" name="Rectangle 3"/>
          <p:cNvSpPr>
            <a:spLocks noGrp="1" noChangeArrowheads="1"/>
          </p:cNvSpPr>
          <p:nvPr>
            <p:ph type="body" idx="1"/>
          </p:nvPr>
        </p:nvSpPr>
        <p:spPr>
          <a:xfrm>
            <a:off x="304800" y="2438400"/>
            <a:ext cx="8534400" cy="3276600"/>
          </a:xfrm>
        </p:spPr>
        <p:txBody>
          <a:bodyPr/>
          <a:lstStyle/>
          <a:p>
            <a:pPr lvl="1" eaLnBrk="1" hangingPunct="1">
              <a:lnSpc>
                <a:spcPct val="90000"/>
              </a:lnSpc>
              <a:buFont typeface="Arial" pitchFamily="34" charset="0"/>
              <a:buNone/>
            </a:pPr>
            <a:endParaRPr lang="en-US" dirty="0" smtClean="0"/>
          </a:p>
          <a:p>
            <a:pPr lvl="1" eaLnBrk="1" hangingPunct="1">
              <a:lnSpc>
                <a:spcPct val="90000"/>
              </a:lnSpc>
            </a:pPr>
            <a:endParaRPr lang="en-US"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p:nvPr>
        </p:nvSpPr>
        <p:spPr>
          <a:xfrm>
            <a:off x="457200" y="152400"/>
            <a:ext cx="8229600" cy="914400"/>
          </a:xfrm>
        </p:spPr>
        <p:txBody>
          <a:bodyPr/>
          <a:lstStyle/>
          <a:p>
            <a:pPr eaLnBrk="1" hangingPunct="1"/>
            <a:r>
              <a:rPr lang="en-US" sz="4000" b="1" dirty="0" smtClean="0">
                <a:solidFill>
                  <a:srgbClr val="C00000"/>
                </a:solidFill>
              </a:rPr>
              <a:t>Ask the Right Questions</a:t>
            </a:r>
          </a:p>
        </p:txBody>
      </p:sp>
      <p:sp>
        <p:nvSpPr>
          <p:cNvPr id="25603" name="Rectangle 1027"/>
          <p:cNvSpPr>
            <a:spLocks noGrp="1" noChangeArrowheads="1"/>
          </p:cNvSpPr>
          <p:nvPr>
            <p:ph type="body" idx="1"/>
          </p:nvPr>
        </p:nvSpPr>
        <p:spPr>
          <a:xfrm>
            <a:off x="457200" y="1295400"/>
            <a:ext cx="8229600" cy="4678363"/>
          </a:xfrm>
        </p:spPr>
        <p:txBody>
          <a:bodyPr/>
          <a:lstStyle/>
          <a:p>
            <a:pPr eaLnBrk="1" hangingPunct="1"/>
            <a:r>
              <a:rPr lang="en-US" sz="2800" dirty="0" smtClean="0"/>
              <a:t>All data are equal unless you discriminate among these with questions.</a:t>
            </a:r>
          </a:p>
          <a:p>
            <a:pPr eaLnBrk="1" hangingPunct="1"/>
            <a:r>
              <a:rPr lang="en-US" sz="2800" dirty="0" smtClean="0"/>
              <a:t>Cannot find an answer without a question.</a:t>
            </a:r>
          </a:p>
          <a:p>
            <a:pPr eaLnBrk="1" hangingPunct="1"/>
            <a:r>
              <a:rPr lang="en-US" sz="2800" dirty="0" smtClean="0"/>
              <a:t>Asking the right question is critical to doing good research.</a:t>
            </a:r>
          </a:p>
          <a:p>
            <a:pPr eaLnBrk="1" hangingPunct="1"/>
            <a:r>
              <a:rPr lang="en-US" sz="2800" dirty="0" smtClean="0"/>
              <a:t>Need to refine the relevant questions and focus on the most important one(s).</a:t>
            </a:r>
          </a:p>
          <a:p>
            <a:pPr eaLnBrk="1" hangingPunct="1"/>
            <a:r>
              <a:rPr lang="en-US" sz="2800" dirty="0" smtClean="0"/>
              <a:t>The question is the focus of research.</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539750" y="609600"/>
            <a:ext cx="8001000" cy="1219200"/>
          </a:xfrm>
        </p:spPr>
        <p:txBody>
          <a:bodyPr rtlCol="0">
            <a:noAutofit/>
          </a:bodyPr>
          <a:lstStyle/>
          <a:p>
            <a:pPr eaLnBrk="1" fontAlgn="auto" hangingPunct="1">
              <a:spcAft>
                <a:spcPts val="0"/>
              </a:spcAft>
              <a:defRPr/>
            </a:pPr>
            <a:r>
              <a:rPr lang="en-GB" sz="4000" b="1" dirty="0" smtClean="0">
                <a:solidFill>
                  <a:srgbClr val="C00000"/>
                </a:solidFill>
              </a:rPr>
              <a:t>Example of a Bad Research Question</a:t>
            </a:r>
            <a:r>
              <a:rPr lang="en-GB" sz="4800" b="1" dirty="0" smtClean="0">
                <a:solidFill>
                  <a:srgbClr val="C00000"/>
                </a:solidFill>
              </a:rPr>
              <a:t/>
            </a:r>
            <a:br>
              <a:rPr lang="en-GB" sz="4800" b="1" dirty="0" smtClean="0">
                <a:solidFill>
                  <a:srgbClr val="C00000"/>
                </a:solidFill>
              </a:rPr>
            </a:br>
            <a:endParaRPr lang="en-GB" sz="4800" b="1" dirty="0" smtClean="0">
              <a:solidFill>
                <a:srgbClr val="C00000"/>
              </a:solidFill>
            </a:endParaRPr>
          </a:p>
        </p:txBody>
      </p:sp>
      <p:sp>
        <p:nvSpPr>
          <p:cNvPr id="38915" name="Rectangle 3"/>
          <p:cNvSpPr>
            <a:spLocks noGrp="1" noChangeArrowheads="1"/>
          </p:cNvSpPr>
          <p:nvPr>
            <p:ph type="body" idx="1"/>
          </p:nvPr>
        </p:nvSpPr>
        <p:spPr>
          <a:xfrm>
            <a:off x="457200" y="1447800"/>
            <a:ext cx="8229600" cy="4678363"/>
          </a:xfrm>
        </p:spPr>
        <p:txBody>
          <a:bodyPr/>
          <a:lstStyle/>
          <a:p>
            <a:pPr eaLnBrk="1" hangingPunct="1">
              <a:buFont typeface="Wingdings" pitchFamily="2" charset="2"/>
              <a:buNone/>
            </a:pPr>
            <a:r>
              <a:rPr lang="en-GB" sz="3600" dirty="0" smtClean="0"/>
              <a:t>	</a:t>
            </a:r>
          </a:p>
          <a:p>
            <a:pPr eaLnBrk="1" hangingPunct="1">
              <a:buFont typeface="Wingdings" pitchFamily="2" charset="2"/>
              <a:buNone/>
            </a:pPr>
            <a:endParaRPr lang="en-GB" sz="3600" dirty="0" smtClean="0"/>
          </a:p>
          <a:p>
            <a:pPr eaLnBrk="1" hangingPunct="1">
              <a:buFont typeface="Wingdings" pitchFamily="2" charset="2"/>
              <a:buNone/>
            </a:pPr>
            <a:r>
              <a:rPr lang="en-GB" sz="3600" dirty="0" smtClean="0"/>
              <a:t>	ECONOMICS: </a:t>
            </a:r>
          </a:p>
          <a:p>
            <a:pPr eaLnBrk="1" hangingPunct="1">
              <a:buFont typeface="Wingdings" pitchFamily="2" charset="2"/>
              <a:buNone/>
            </a:pPr>
            <a:r>
              <a:rPr lang="en-GB" sz="3600" dirty="0" smtClean="0"/>
              <a:t>	Does globalization affect Pakistan?</a:t>
            </a:r>
          </a:p>
          <a:p>
            <a:pPr eaLnBrk="1" hangingPunct="1">
              <a:buFont typeface="Wingdings" pitchFamily="2" charset="2"/>
              <a:buNone/>
            </a:pPr>
            <a:endParaRPr lang="en-GB" sz="3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89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539750" y="304800"/>
            <a:ext cx="8001000" cy="1600200"/>
          </a:xfrm>
        </p:spPr>
        <p:txBody>
          <a:bodyPr/>
          <a:lstStyle/>
          <a:p>
            <a:pPr eaLnBrk="1" hangingPunct="1"/>
            <a:r>
              <a:rPr lang="en-GB" sz="4000" b="1" dirty="0" smtClean="0">
                <a:solidFill>
                  <a:srgbClr val="C00000"/>
                </a:solidFill>
              </a:rPr>
              <a:t>Example of a Bad Research Question</a:t>
            </a:r>
            <a:br>
              <a:rPr lang="en-GB" sz="4000" b="1" dirty="0" smtClean="0">
                <a:solidFill>
                  <a:srgbClr val="C00000"/>
                </a:solidFill>
              </a:rPr>
            </a:br>
            <a:endParaRPr lang="en-GB" sz="4000" b="1" dirty="0" smtClean="0">
              <a:solidFill>
                <a:srgbClr val="C00000"/>
              </a:solidFill>
            </a:endParaRPr>
          </a:p>
        </p:txBody>
      </p:sp>
      <p:sp>
        <p:nvSpPr>
          <p:cNvPr id="39939" name="Rectangle 3"/>
          <p:cNvSpPr>
            <a:spLocks noGrp="1" noChangeArrowheads="1"/>
          </p:cNvSpPr>
          <p:nvPr>
            <p:ph type="body" idx="1"/>
          </p:nvPr>
        </p:nvSpPr>
        <p:spPr>
          <a:xfrm>
            <a:off x="990600" y="1600200"/>
            <a:ext cx="6477000" cy="3200400"/>
          </a:xfrm>
        </p:spPr>
        <p:txBody>
          <a:bodyPr/>
          <a:lstStyle/>
          <a:p>
            <a:pPr eaLnBrk="1" hangingPunct="1">
              <a:buFont typeface="Wingdings" pitchFamily="2" charset="2"/>
              <a:buNone/>
            </a:pPr>
            <a:endParaRPr lang="en-GB" sz="3600" dirty="0" smtClean="0"/>
          </a:p>
          <a:p>
            <a:pPr eaLnBrk="1" hangingPunct="1">
              <a:buFont typeface="Wingdings" pitchFamily="2" charset="2"/>
              <a:buNone/>
            </a:pPr>
            <a:r>
              <a:rPr lang="en-GB" sz="3600" dirty="0" smtClean="0"/>
              <a:t>BIOLOGY: </a:t>
            </a:r>
          </a:p>
          <a:p>
            <a:pPr eaLnBrk="1" hangingPunct="1">
              <a:buFont typeface="Wingdings" pitchFamily="2" charset="2"/>
              <a:buNone/>
            </a:pPr>
            <a:r>
              <a:rPr lang="en-GB" sz="3600" dirty="0" smtClean="0"/>
              <a:t>What causes cancer?</a:t>
            </a:r>
          </a:p>
          <a:p>
            <a:pPr eaLnBrk="1" hangingPunct="1">
              <a:buFont typeface="Wingdings" pitchFamily="2" charset="2"/>
              <a:buNone/>
            </a:pPr>
            <a:endParaRPr lang="en-GB" sz="3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993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99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304800" y="381000"/>
            <a:ext cx="8610599" cy="908050"/>
          </a:xfrm>
        </p:spPr>
        <p:txBody>
          <a:bodyPr rtlCol="0">
            <a:noAutofit/>
          </a:bodyPr>
          <a:lstStyle/>
          <a:p>
            <a:pPr eaLnBrk="1" fontAlgn="auto" hangingPunct="1">
              <a:spcAft>
                <a:spcPts val="0"/>
              </a:spcAft>
              <a:defRPr/>
            </a:pPr>
            <a:r>
              <a:rPr lang="en-GB" sz="4000" b="1" dirty="0" smtClean="0">
                <a:solidFill>
                  <a:srgbClr val="C00000"/>
                </a:solidFill>
              </a:rPr>
              <a:t>Example of a Good Research Question</a:t>
            </a:r>
            <a:br>
              <a:rPr lang="en-GB" sz="4000" b="1" dirty="0" smtClean="0">
                <a:solidFill>
                  <a:srgbClr val="C00000"/>
                </a:solidFill>
              </a:rPr>
            </a:br>
            <a:endParaRPr lang="en-GB" sz="4000" b="1" dirty="0" smtClean="0">
              <a:solidFill>
                <a:srgbClr val="C00000"/>
              </a:solidFill>
            </a:endParaRPr>
          </a:p>
        </p:txBody>
      </p:sp>
      <p:sp>
        <p:nvSpPr>
          <p:cNvPr id="43011" name="Rectangle 3"/>
          <p:cNvSpPr>
            <a:spLocks noGrp="1" noChangeArrowheads="1"/>
          </p:cNvSpPr>
          <p:nvPr>
            <p:ph type="body" idx="1"/>
          </p:nvPr>
        </p:nvSpPr>
        <p:spPr>
          <a:xfrm>
            <a:off x="457200" y="1066800"/>
            <a:ext cx="8229600" cy="4754563"/>
          </a:xfrm>
        </p:spPr>
        <p:txBody>
          <a:bodyPr/>
          <a:lstStyle/>
          <a:p>
            <a:pPr eaLnBrk="1" hangingPunct="1">
              <a:buFont typeface="Wingdings" pitchFamily="2" charset="2"/>
              <a:buNone/>
            </a:pPr>
            <a:r>
              <a:rPr lang="en-GB" sz="3600" dirty="0" smtClean="0"/>
              <a:t>	</a:t>
            </a:r>
          </a:p>
          <a:p>
            <a:pPr eaLnBrk="1" hangingPunct="1">
              <a:buFont typeface="Wingdings" pitchFamily="2" charset="2"/>
              <a:buNone/>
            </a:pPr>
            <a:r>
              <a:rPr lang="en-GB" sz="3600" dirty="0" smtClean="0"/>
              <a:t>	ECONOMICS: </a:t>
            </a:r>
          </a:p>
          <a:p>
            <a:pPr algn="just" eaLnBrk="1" hangingPunct="1">
              <a:buFont typeface="Wingdings" pitchFamily="2" charset="2"/>
              <a:buNone/>
            </a:pPr>
            <a:r>
              <a:rPr lang="en-GB" sz="3600" dirty="0" smtClean="0"/>
              <a:t>	Is there a connection between international cosmetics prices and living standards in Pakistan?</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3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30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0" y="228600"/>
            <a:ext cx="9143999" cy="1447800"/>
          </a:xfrm>
        </p:spPr>
        <p:txBody>
          <a:bodyPr/>
          <a:lstStyle/>
          <a:p>
            <a:pPr eaLnBrk="1" hangingPunct="1"/>
            <a:r>
              <a:rPr lang="en-GB" sz="4000" b="1" dirty="0" smtClean="0">
                <a:solidFill>
                  <a:srgbClr val="C00000"/>
                </a:solidFill>
              </a:rPr>
              <a:t>Example of a Good Research Question</a:t>
            </a:r>
            <a:br>
              <a:rPr lang="en-GB" sz="4000" b="1" dirty="0" smtClean="0">
                <a:solidFill>
                  <a:srgbClr val="C00000"/>
                </a:solidFill>
              </a:rPr>
            </a:br>
            <a:endParaRPr lang="en-GB" sz="4000" b="1" dirty="0" smtClean="0">
              <a:solidFill>
                <a:srgbClr val="C00000"/>
              </a:solidFill>
            </a:endParaRPr>
          </a:p>
        </p:txBody>
      </p:sp>
      <p:sp>
        <p:nvSpPr>
          <p:cNvPr id="44035" name="Rectangle 3"/>
          <p:cNvSpPr>
            <a:spLocks noGrp="1" noChangeArrowheads="1"/>
          </p:cNvSpPr>
          <p:nvPr>
            <p:ph type="body" idx="1"/>
          </p:nvPr>
        </p:nvSpPr>
        <p:spPr>
          <a:xfrm>
            <a:off x="457200" y="1447800"/>
            <a:ext cx="8229600" cy="4678363"/>
          </a:xfrm>
        </p:spPr>
        <p:txBody>
          <a:bodyPr/>
          <a:lstStyle/>
          <a:p>
            <a:pPr eaLnBrk="1" hangingPunct="1">
              <a:buFont typeface="Wingdings" pitchFamily="2" charset="2"/>
              <a:buNone/>
            </a:pPr>
            <a:r>
              <a:rPr lang="en-GB" sz="3600" dirty="0" smtClean="0"/>
              <a:t>	</a:t>
            </a:r>
          </a:p>
          <a:p>
            <a:pPr eaLnBrk="1" hangingPunct="1">
              <a:buFont typeface="Wingdings" pitchFamily="2" charset="2"/>
              <a:buNone/>
            </a:pPr>
            <a:r>
              <a:rPr lang="en-GB" sz="3600" dirty="0" smtClean="0"/>
              <a:t>	BIOLOGY: </a:t>
            </a:r>
          </a:p>
          <a:p>
            <a:pPr eaLnBrk="1" hangingPunct="1">
              <a:buFont typeface="Wingdings" pitchFamily="2" charset="2"/>
              <a:buNone/>
            </a:pPr>
            <a:r>
              <a:rPr lang="en-GB" sz="3600" dirty="0" smtClean="0"/>
              <a:t>	Has oral contraceptive use any link with Breast Cancer?</a:t>
            </a:r>
          </a:p>
          <a:p>
            <a:pPr eaLnBrk="1" hangingPunct="1"/>
            <a:endParaRPr lang="en-GB" sz="36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440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4403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4403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304800"/>
            <a:ext cx="8229600" cy="914400"/>
          </a:xfrm>
        </p:spPr>
        <p:txBody>
          <a:bodyPr/>
          <a:lstStyle/>
          <a:p>
            <a:pPr eaLnBrk="1" hangingPunct="1"/>
            <a:r>
              <a:rPr lang="en-US" sz="4000" b="1" dirty="0" smtClean="0">
                <a:solidFill>
                  <a:srgbClr val="C00000"/>
                </a:solidFill>
              </a:rPr>
              <a:t>Origin of the Word “Research”</a:t>
            </a:r>
          </a:p>
        </p:txBody>
      </p:sp>
      <p:sp>
        <p:nvSpPr>
          <p:cNvPr id="10243" name="Rectangle 3"/>
          <p:cNvSpPr>
            <a:spLocks noGrp="1" noChangeArrowheads="1"/>
          </p:cNvSpPr>
          <p:nvPr>
            <p:ph type="body" idx="1"/>
          </p:nvPr>
        </p:nvSpPr>
        <p:spPr>
          <a:xfrm>
            <a:off x="457200" y="1447800"/>
            <a:ext cx="8229600" cy="4678363"/>
          </a:xfrm>
        </p:spPr>
        <p:txBody>
          <a:bodyPr/>
          <a:lstStyle/>
          <a:p>
            <a:pPr eaLnBrk="1" hangingPunct="1"/>
            <a:r>
              <a:rPr lang="en-US" dirty="0" smtClean="0"/>
              <a:t>From the French word "</a:t>
            </a:r>
            <a:r>
              <a:rPr lang="en-US" dirty="0" err="1" smtClean="0"/>
              <a:t>recherche</a:t>
            </a:r>
            <a:r>
              <a:rPr lang="en-US" dirty="0" smtClean="0"/>
              <a:t>" which means to travel through or survey </a:t>
            </a:r>
          </a:p>
        </p:txBody>
      </p:sp>
      <p:pic>
        <p:nvPicPr>
          <p:cNvPr id="34820" name="Picture 4" descr="survey"/>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200400" y="3276600"/>
            <a:ext cx="2971800" cy="30480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1000"/>
                                  </p:stCondLst>
                                  <p:childTnLst>
                                    <p:set>
                                      <p:cBhvr>
                                        <p:cTn id="6" dur="1" fill="hold">
                                          <p:stCondLst>
                                            <p:cond delay="499"/>
                                          </p:stCondLst>
                                        </p:cTn>
                                        <p:tgtEl>
                                          <p:spTgt spid="348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quarter" idx="10"/>
          </p:nvPr>
        </p:nvSpPr>
        <p:spPr/>
        <p:txBody>
          <a:bodyPr/>
          <a:lstStyle/>
          <a:p>
            <a:pPr>
              <a:defRPr/>
            </a:pPr>
            <a:fld id="{5DA8ECCF-0816-49C5-8207-1B42165B6F90}" type="datetime1">
              <a:rPr lang="en-US"/>
              <a:pPr>
                <a:defRPr/>
              </a:pPr>
              <a:t>7/23/2012</a:t>
            </a:fld>
            <a:endParaRPr lang="en-US"/>
          </a:p>
        </p:txBody>
      </p:sp>
      <p:sp>
        <p:nvSpPr>
          <p:cNvPr id="4" name="Slide Number Placeholder 3"/>
          <p:cNvSpPr>
            <a:spLocks noGrp="1"/>
          </p:cNvSpPr>
          <p:nvPr>
            <p:ph type="sldNum" sz="quarter" idx="12"/>
          </p:nvPr>
        </p:nvSpPr>
        <p:spPr/>
        <p:txBody>
          <a:bodyPr/>
          <a:lstStyle/>
          <a:p>
            <a:pPr>
              <a:defRPr/>
            </a:pPr>
            <a:fld id="{64512260-18FC-4F0C-95FF-E3FE56416BCF}" type="slidenum">
              <a:rPr lang="en-US"/>
              <a:pPr>
                <a:defRPr/>
              </a:pPr>
              <a:t>20</a:t>
            </a:fld>
            <a:endParaRPr lang="en-US"/>
          </a:p>
        </p:txBody>
      </p:sp>
      <p:sp>
        <p:nvSpPr>
          <p:cNvPr id="33796" name="Rectangle 2"/>
          <p:cNvSpPr>
            <a:spLocks noGrp="1" noChangeArrowheads="1"/>
          </p:cNvSpPr>
          <p:nvPr>
            <p:ph type="ctrTitle" idx="4294967295"/>
          </p:nvPr>
        </p:nvSpPr>
        <p:spPr>
          <a:xfrm>
            <a:off x="381000" y="53975"/>
            <a:ext cx="8534400" cy="1317625"/>
          </a:xfrm>
        </p:spPr>
        <p:txBody>
          <a:bodyPr/>
          <a:lstStyle/>
          <a:p>
            <a:pPr eaLnBrk="1" hangingPunct="1"/>
            <a:r>
              <a:rPr lang="en-US" sz="4000" b="1" dirty="0" smtClean="0">
                <a:solidFill>
                  <a:srgbClr val="C00000"/>
                </a:solidFill>
                <a:latin typeface="Calibri" pitchFamily="34" charset="0"/>
              </a:rPr>
              <a:t>Literature Search </a:t>
            </a:r>
            <a:r>
              <a:rPr lang="en-US" sz="4000" b="1" dirty="0" smtClean="0">
                <a:solidFill>
                  <a:srgbClr val="C00000"/>
                </a:solidFill>
              </a:rPr>
              <a:t>Strategy on Internet</a:t>
            </a:r>
          </a:p>
        </p:txBody>
      </p:sp>
      <p:sp>
        <p:nvSpPr>
          <p:cNvPr id="33797" name="Rectangle 3"/>
          <p:cNvSpPr>
            <a:spLocks noGrp="1" noChangeArrowheads="1"/>
          </p:cNvSpPr>
          <p:nvPr>
            <p:ph type="subTitle" idx="4294967295"/>
          </p:nvPr>
        </p:nvSpPr>
        <p:spPr>
          <a:xfrm>
            <a:off x="762000" y="1066800"/>
            <a:ext cx="7772400" cy="4876800"/>
          </a:xfrm>
        </p:spPr>
        <p:txBody>
          <a:bodyPr/>
          <a:lstStyle/>
          <a:p>
            <a:pPr marL="0" indent="0" eaLnBrk="1" hangingPunct="1">
              <a:buFont typeface="Wingdings" pitchFamily="2" charset="2"/>
              <a:buNone/>
            </a:pPr>
            <a:endParaRPr lang="en-US" sz="500" dirty="0" smtClean="0"/>
          </a:p>
          <a:p>
            <a:pPr marL="0" indent="0" eaLnBrk="1" hangingPunct="1">
              <a:lnSpc>
                <a:spcPct val="150000"/>
              </a:lnSpc>
              <a:buFont typeface="Wingdings" pitchFamily="2" charset="2"/>
              <a:buChar char="v"/>
            </a:pPr>
            <a:r>
              <a:rPr lang="en-US" sz="2600" dirty="0" smtClean="0"/>
              <a:t> Summarize </a:t>
            </a:r>
            <a:r>
              <a:rPr lang="en-US" sz="2800" dirty="0" smtClean="0"/>
              <a:t>your</a:t>
            </a:r>
            <a:r>
              <a:rPr lang="en-US" sz="2600" dirty="0" smtClean="0"/>
              <a:t> topic in one or two sentences.</a:t>
            </a:r>
          </a:p>
          <a:p>
            <a:pPr marL="0" indent="0" algn="just" eaLnBrk="1" hangingPunct="1">
              <a:lnSpc>
                <a:spcPct val="150000"/>
              </a:lnSpc>
              <a:buFont typeface="Wingdings" pitchFamily="2" charset="2"/>
              <a:buChar char="v"/>
            </a:pPr>
            <a:r>
              <a:rPr lang="en-US" sz="2600" dirty="0" smtClean="0"/>
              <a:t> Identify the unique ideas or concept associated with                                                your topic.</a:t>
            </a:r>
          </a:p>
          <a:p>
            <a:pPr marL="0" indent="0" eaLnBrk="1" hangingPunct="1">
              <a:lnSpc>
                <a:spcPct val="150000"/>
              </a:lnSpc>
              <a:buFont typeface="Wingdings" pitchFamily="2" charset="2"/>
              <a:buChar char="v"/>
            </a:pPr>
            <a:r>
              <a:rPr lang="en-US" sz="2600" dirty="0" smtClean="0"/>
              <a:t> Choose appropriate keywords for each concept.</a:t>
            </a:r>
          </a:p>
          <a:p>
            <a:pPr marL="0" indent="0" eaLnBrk="1" hangingPunct="1">
              <a:lnSpc>
                <a:spcPct val="150000"/>
              </a:lnSpc>
              <a:buFont typeface="Wingdings" pitchFamily="2" charset="2"/>
              <a:buChar char="v"/>
            </a:pPr>
            <a:r>
              <a:rPr lang="en-US" sz="2600" dirty="0" smtClean="0"/>
              <a:t> Establish the relationship between each keyword and         concept.</a:t>
            </a:r>
          </a:p>
          <a:p>
            <a:pPr marL="0" indent="0" eaLnBrk="1" hangingPunct="1"/>
            <a:endParaRPr lang="en-US" sz="26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09600" y="304800"/>
            <a:ext cx="8229600" cy="1143000"/>
          </a:xfrm>
        </p:spPr>
        <p:txBody>
          <a:bodyPr/>
          <a:lstStyle/>
          <a:p>
            <a:pPr eaLnBrk="1" hangingPunct="1"/>
            <a:r>
              <a:rPr lang="en-US" sz="3600" b="1" dirty="0" smtClean="0">
                <a:solidFill>
                  <a:srgbClr val="C00000"/>
                </a:solidFill>
              </a:rPr>
              <a:t>Example of Pub Med Resource</a:t>
            </a:r>
          </a:p>
        </p:txBody>
      </p:sp>
      <p:sp>
        <p:nvSpPr>
          <p:cNvPr id="34819" name="Rectangle 3"/>
          <p:cNvSpPr>
            <a:spLocks noGrp="1" noChangeArrowheads="1"/>
          </p:cNvSpPr>
          <p:nvPr>
            <p:ph idx="1"/>
          </p:nvPr>
        </p:nvSpPr>
        <p:spPr>
          <a:xfrm>
            <a:off x="457200" y="1447800"/>
            <a:ext cx="8610600" cy="5181600"/>
          </a:xfrm>
        </p:spPr>
        <p:txBody>
          <a:bodyPr/>
          <a:lstStyle/>
          <a:p>
            <a:pPr eaLnBrk="1" hangingPunct="1">
              <a:lnSpc>
                <a:spcPct val="125000"/>
              </a:lnSpc>
            </a:pPr>
            <a:r>
              <a:rPr lang="en-US" sz="2500" dirty="0" err="1" smtClean="0"/>
              <a:t>PubMed</a:t>
            </a:r>
            <a:r>
              <a:rPr lang="en-US" sz="2500" dirty="0" smtClean="0"/>
              <a:t> is derived from two words, Publications, and Medical.</a:t>
            </a:r>
          </a:p>
          <a:p>
            <a:pPr eaLnBrk="1" hangingPunct="1">
              <a:lnSpc>
                <a:spcPct val="125000"/>
              </a:lnSpc>
            </a:pPr>
            <a:r>
              <a:rPr lang="en-US" sz="2500" dirty="0" smtClean="0"/>
              <a:t>It is a project of the National Institute of Health, National Library of Medicine.</a:t>
            </a:r>
          </a:p>
          <a:p>
            <a:pPr eaLnBrk="1" hangingPunct="1">
              <a:lnSpc>
                <a:spcPct val="125000"/>
              </a:lnSpc>
            </a:pPr>
            <a:r>
              <a:rPr lang="en-US" sz="2500" dirty="0" smtClean="0"/>
              <a:t>Available on the internet, there are thousands of med journals on this list. </a:t>
            </a:r>
          </a:p>
          <a:p>
            <a:pPr eaLnBrk="1" hangingPunct="1">
              <a:lnSpc>
                <a:spcPct val="125000"/>
              </a:lnSpc>
            </a:pPr>
            <a:r>
              <a:rPr lang="en-US" sz="2500" dirty="0" smtClean="0"/>
              <a:t>It searches for you from about 21 million citations.</a:t>
            </a:r>
          </a:p>
          <a:p>
            <a:pPr eaLnBrk="1" hangingPunct="1">
              <a:lnSpc>
                <a:spcPct val="125000"/>
              </a:lnSpc>
            </a:pPr>
            <a:r>
              <a:rPr lang="en-US" sz="2500" dirty="0" smtClean="0"/>
              <a:t>For more details of </a:t>
            </a:r>
            <a:r>
              <a:rPr lang="en-US" sz="2500" dirty="0" err="1" smtClean="0"/>
              <a:t>PubMed</a:t>
            </a:r>
            <a:r>
              <a:rPr lang="en-US" sz="2500" dirty="0" smtClean="0"/>
              <a:t>, you may visit.</a:t>
            </a:r>
          </a:p>
          <a:p>
            <a:pPr algn="ctr" eaLnBrk="1" hangingPunct="1">
              <a:lnSpc>
                <a:spcPct val="125000"/>
              </a:lnSpc>
              <a:buFont typeface="Wingdings" pitchFamily="2" charset="2"/>
              <a:buNone/>
            </a:pPr>
            <a:r>
              <a:rPr lang="en-US" sz="2500" dirty="0" smtClean="0">
                <a:solidFill>
                  <a:srgbClr val="CC3300"/>
                </a:solidFill>
              </a:rPr>
              <a:t>http://www.ncbi.nlm.nih.gov/PubMed/ </a:t>
            </a:r>
          </a:p>
        </p:txBody>
      </p:sp>
      <p:sp>
        <p:nvSpPr>
          <p:cNvPr id="5" name="Date Placeholder 4"/>
          <p:cNvSpPr>
            <a:spLocks noGrp="1"/>
          </p:cNvSpPr>
          <p:nvPr>
            <p:ph type="dt" sz="quarter" idx="10"/>
          </p:nvPr>
        </p:nvSpPr>
        <p:spPr/>
        <p:txBody>
          <a:bodyPr/>
          <a:lstStyle/>
          <a:p>
            <a:pPr>
              <a:defRPr/>
            </a:pPr>
            <a:fld id="{7E025450-C940-4F77-B49A-A00B752915B4}" type="datetime1">
              <a:rPr lang="en-US"/>
              <a:pPr>
                <a:defRPr/>
              </a:pPr>
              <a:t>7/23/2012</a:t>
            </a:fld>
            <a:endParaRPr lang="en-US"/>
          </a:p>
        </p:txBody>
      </p:sp>
      <p:sp>
        <p:nvSpPr>
          <p:cNvPr id="4" name="Slide Number Placeholder 5"/>
          <p:cNvSpPr>
            <a:spLocks noGrp="1"/>
          </p:cNvSpPr>
          <p:nvPr>
            <p:ph type="sldNum" sz="quarter" idx="12"/>
          </p:nvPr>
        </p:nvSpPr>
        <p:spPr/>
        <p:txBody>
          <a:bodyPr/>
          <a:lstStyle/>
          <a:p>
            <a:pPr>
              <a:defRPr/>
            </a:pPr>
            <a:fld id="{214B1306-893D-495A-B7EB-8B05C229582C}" type="slidenum">
              <a:rPr lang="en-US"/>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3"/>
          <p:cNvSpPr>
            <a:spLocks noGrp="1" noChangeArrowheads="1"/>
          </p:cNvSpPr>
          <p:nvPr>
            <p:ph type="title"/>
          </p:nvPr>
        </p:nvSpPr>
        <p:spPr>
          <a:xfrm>
            <a:off x="228600" y="228600"/>
            <a:ext cx="8077200" cy="685800"/>
          </a:xfrm>
        </p:spPr>
        <p:txBody>
          <a:bodyPr rtlCol="0">
            <a:normAutofit fontScale="90000"/>
          </a:bodyPr>
          <a:lstStyle/>
          <a:p>
            <a:pPr algn="l" eaLnBrk="1" fontAlgn="auto" hangingPunct="1">
              <a:spcAft>
                <a:spcPts val="0"/>
              </a:spcAft>
              <a:defRPr/>
            </a:pPr>
            <a:r>
              <a:rPr lang="en-US" sz="3600" b="1" smtClean="0">
                <a:solidFill>
                  <a:srgbClr val="C00000"/>
                </a:solidFill>
              </a:rPr>
              <a:t>This is how the PubMed Window would look like!</a:t>
            </a:r>
          </a:p>
        </p:txBody>
      </p:sp>
      <p:sp>
        <p:nvSpPr>
          <p:cNvPr id="5" name="Date Placeholder 4"/>
          <p:cNvSpPr>
            <a:spLocks noGrp="1"/>
          </p:cNvSpPr>
          <p:nvPr>
            <p:ph type="dt" sz="quarter" idx="10"/>
          </p:nvPr>
        </p:nvSpPr>
        <p:spPr/>
        <p:txBody>
          <a:bodyPr/>
          <a:lstStyle/>
          <a:p>
            <a:pPr>
              <a:defRPr/>
            </a:pPr>
            <a:fld id="{522BEDE0-DAAB-4790-B478-3176D1B149FD}" type="datetime1">
              <a:rPr lang="en-US"/>
              <a:pPr>
                <a:defRPr/>
              </a:pPr>
              <a:t>7/23/2012</a:t>
            </a:fld>
            <a:endParaRPr lang="en-US"/>
          </a:p>
        </p:txBody>
      </p:sp>
      <p:sp>
        <p:nvSpPr>
          <p:cNvPr id="6" name="Footer Placeholder 5"/>
          <p:cNvSpPr>
            <a:spLocks noGrp="1"/>
          </p:cNvSpPr>
          <p:nvPr>
            <p:ph type="ftr" sz="quarter" idx="11"/>
          </p:nvPr>
        </p:nvSpPr>
        <p:spPr/>
        <p:txBody>
          <a:bodyPr/>
          <a:lstStyle/>
          <a:p>
            <a:pPr>
              <a:defRPr/>
            </a:pPr>
            <a:r>
              <a:rPr lang="en-US"/>
              <a:t>RM, B &amp; SW Wksp (13 - 16 Feb 2012) - Day - 1</a:t>
            </a:r>
          </a:p>
        </p:txBody>
      </p:sp>
      <p:sp>
        <p:nvSpPr>
          <p:cNvPr id="4" name="Slide Number Placeholder 4"/>
          <p:cNvSpPr>
            <a:spLocks noGrp="1"/>
          </p:cNvSpPr>
          <p:nvPr>
            <p:ph type="sldNum" sz="quarter" idx="12"/>
          </p:nvPr>
        </p:nvSpPr>
        <p:spPr/>
        <p:txBody>
          <a:bodyPr/>
          <a:lstStyle/>
          <a:p>
            <a:pPr>
              <a:defRPr/>
            </a:pPr>
            <a:fld id="{E94B8EC1-65E1-4B22-91DA-110FFA233B11}" type="slidenum">
              <a:rPr lang="en-US"/>
              <a:pPr>
                <a:defRPr/>
              </a:pPr>
              <a:t>22</a:t>
            </a:fld>
            <a:endParaRPr lang="en-US"/>
          </a:p>
        </p:txBody>
      </p:sp>
      <p:pic>
        <p:nvPicPr>
          <p:cNvPr id="35846" name="Picture 2"/>
          <p:cNvPicPr>
            <a:picLocks noChangeAspect="1" noChangeArrowheads="1"/>
          </p:cNvPicPr>
          <p:nvPr/>
        </p:nvPicPr>
        <p:blipFill>
          <a:blip r:embed="rId2"/>
          <a:srcRect/>
          <a:stretch>
            <a:fillRect/>
          </a:stretch>
        </p:blipFill>
        <p:spPr bwMode="auto">
          <a:xfrm>
            <a:off x="0" y="1066800"/>
            <a:ext cx="9144000" cy="5791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quarter" idx="10"/>
          </p:nvPr>
        </p:nvSpPr>
        <p:spPr/>
        <p:txBody>
          <a:bodyPr/>
          <a:lstStyle/>
          <a:p>
            <a:pPr>
              <a:defRPr/>
            </a:pPr>
            <a:fld id="{309ADC1C-C056-40B7-90EE-16A22AB8D39A}" type="datetime1">
              <a:rPr lang="en-US"/>
              <a:pPr>
                <a:defRPr/>
              </a:pPr>
              <a:t>7/23/2012</a:t>
            </a:fld>
            <a:endParaRPr lang="en-US"/>
          </a:p>
        </p:txBody>
      </p:sp>
      <p:sp>
        <p:nvSpPr>
          <p:cNvPr id="4" name="Slide Number Placeholder 4"/>
          <p:cNvSpPr>
            <a:spLocks noGrp="1"/>
          </p:cNvSpPr>
          <p:nvPr>
            <p:ph type="sldNum" sz="quarter" idx="12"/>
          </p:nvPr>
        </p:nvSpPr>
        <p:spPr/>
        <p:txBody>
          <a:bodyPr/>
          <a:lstStyle/>
          <a:p>
            <a:pPr>
              <a:defRPr/>
            </a:pPr>
            <a:fld id="{3F1D212B-4345-44F4-B380-3263EE7641E2}" type="slidenum">
              <a:rPr lang="en-US"/>
              <a:pPr>
                <a:defRPr/>
              </a:pPr>
              <a:t>23</a:t>
            </a:fld>
            <a:endParaRPr lang="en-US"/>
          </a:p>
        </p:txBody>
      </p:sp>
      <p:sp>
        <p:nvSpPr>
          <p:cNvPr id="41987" name="Text Box 3"/>
          <p:cNvSpPr txBox="1">
            <a:spLocks noChangeArrowheads="1"/>
          </p:cNvSpPr>
          <p:nvPr/>
        </p:nvSpPr>
        <p:spPr bwMode="auto">
          <a:xfrm>
            <a:off x="381000" y="381000"/>
            <a:ext cx="8534400" cy="707886"/>
          </a:xfrm>
          <a:prstGeom prst="rect">
            <a:avLst/>
          </a:prstGeom>
          <a:noFill/>
          <a:ln w="9525">
            <a:noFill/>
            <a:miter lim="800000"/>
            <a:headEnd/>
            <a:tailEnd/>
          </a:ln>
          <a:effectLst/>
        </p:spPr>
        <p:txBody>
          <a:bodyPr wrap="square">
            <a:spAutoFit/>
          </a:bodyPr>
          <a:lstStyle/>
          <a:p>
            <a:pPr algn="ctr" fontAlgn="auto">
              <a:spcBef>
                <a:spcPts val="0"/>
              </a:spcBef>
              <a:spcAft>
                <a:spcPts val="0"/>
              </a:spcAft>
              <a:defRPr/>
            </a:pPr>
            <a:r>
              <a:rPr lang="en-US" sz="4000" b="1" dirty="0">
                <a:solidFill>
                  <a:srgbClr val="C00000"/>
                </a:solidFill>
                <a:latin typeface="+mj-lt"/>
                <a:cs typeface="+mn-cs"/>
              </a:rPr>
              <a:t>Searching Online Medical Resources</a:t>
            </a:r>
          </a:p>
        </p:txBody>
      </p:sp>
      <p:sp>
        <p:nvSpPr>
          <p:cNvPr id="36869" name="Rectangle 7"/>
          <p:cNvSpPr>
            <a:spLocks noChangeArrowheads="1"/>
          </p:cNvSpPr>
          <p:nvPr/>
        </p:nvSpPr>
        <p:spPr bwMode="auto">
          <a:xfrm>
            <a:off x="762000" y="1219200"/>
            <a:ext cx="7772400" cy="4122718"/>
          </a:xfrm>
          <a:prstGeom prst="rect">
            <a:avLst/>
          </a:prstGeom>
          <a:noFill/>
          <a:ln w="9525">
            <a:noFill/>
            <a:miter lim="800000"/>
            <a:headEnd/>
            <a:tailEnd/>
          </a:ln>
        </p:spPr>
        <p:txBody>
          <a:bodyPr wrap="square" anchor="ctr">
            <a:spAutoFit/>
          </a:bodyPr>
          <a:lstStyle/>
          <a:p>
            <a:pPr eaLnBrk="0" hangingPunct="0"/>
            <a:r>
              <a:rPr lang="en-GB" sz="2800" dirty="0">
                <a:latin typeface="Calibri" pitchFamily="34" charset="0"/>
              </a:rPr>
              <a:t>For General Info:	</a:t>
            </a:r>
            <a:r>
              <a:rPr lang="en-GB" sz="2800" dirty="0">
                <a:latin typeface="Calibri" pitchFamily="34" charset="0"/>
                <a:hlinkClick r:id="rId3"/>
              </a:rPr>
              <a:t>www.google.com.pk</a:t>
            </a:r>
            <a:r>
              <a:rPr lang="en-GB" sz="2800" dirty="0">
                <a:latin typeface="Calibri" pitchFamily="34" charset="0"/>
              </a:rPr>
              <a:t>/:</a:t>
            </a:r>
            <a:endParaRPr lang="en-US" sz="1600" dirty="0">
              <a:latin typeface="Calibri" pitchFamily="34" charset="0"/>
            </a:endParaRPr>
          </a:p>
          <a:p>
            <a:pPr eaLnBrk="0" hangingPunct="0"/>
            <a:r>
              <a:rPr lang="en-GB" sz="2800" dirty="0">
                <a:latin typeface="Calibri" pitchFamily="34" charset="0"/>
              </a:rPr>
              <a:t>For </a:t>
            </a:r>
            <a:r>
              <a:rPr lang="en-GB" sz="2800" b="1" dirty="0">
                <a:latin typeface="Calibri" pitchFamily="34" charset="0"/>
              </a:rPr>
              <a:t>Research Articles </a:t>
            </a:r>
            <a:r>
              <a:rPr lang="en-GB" sz="2800" dirty="0">
                <a:latin typeface="Calibri" pitchFamily="34" charset="0"/>
              </a:rPr>
              <a:t>Only: http://scholar.google.com.pk/</a:t>
            </a:r>
            <a:endParaRPr lang="en-US" sz="1600" dirty="0">
              <a:latin typeface="Calibri" pitchFamily="34" charset="0"/>
            </a:endParaRPr>
          </a:p>
          <a:p>
            <a:pPr eaLnBrk="0" hangingPunct="0"/>
            <a:r>
              <a:rPr lang="en-GB" sz="2800" dirty="0">
                <a:latin typeface="Calibri" pitchFamily="34" charset="0"/>
              </a:rPr>
              <a:t>For </a:t>
            </a:r>
            <a:r>
              <a:rPr lang="en-GB" sz="2800" b="1" dirty="0">
                <a:latin typeface="Calibri" pitchFamily="34" charset="0"/>
              </a:rPr>
              <a:t>translating</a:t>
            </a:r>
            <a:r>
              <a:rPr lang="en-GB" sz="2800" dirty="0">
                <a:latin typeface="Calibri" pitchFamily="34" charset="0"/>
              </a:rPr>
              <a:t> text from any </a:t>
            </a:r>
            <a:r>
              <a:rPr lang="en-GB" sz="2800" dirty="0" err="1">
                <a:latin typeface="Calibri" pitchFamily="34" charset="0"/>
              </a:rPr>
              <a:t>language:http</a:t>
            </a:r>
            <a:r>
              <a:rPr lang="en-GB" sz="2800" dirty="0">
                <a:latin typeface="Calibri" pitchFamily="34" charset="0"/>
              </a:rPr>
              <a:t>://</a:t>
            </a:r>
            <a:r>
              <a:rPr lang="en-GB" sz="2800" dirty="0" err="1">
                <a:latin typeface="Calibri" pitchFamily="34" charset="0"/>
              </a:rPr>
              <a:t>translate.google.com.pk</a:t>
            </a:r>
            <a:r>
              <a:rPr lang="en-GB" sz="2800" dirty="0">
                <a:latin typeface="Calibri" pitchFamily="34" charset="0"/>
              </a:rPr>
              <a:t>/</a:t>
            </a:r>
            <a:endParaRPr lang="en-US" sz="1600" dirty="0">
              <a:latin typeface="Calibri" pitchFamily="34" charset="0"/>
            </a:endParaRPr>
          </a:p>
          <a:p>
            <a:pPr eaLnBrk="0" hangingPunct="0"/>
            <a:r>
              <a:rPr lang="en-GB" sz="2800" dirty="0">
                <a:latin typeface="Calibri" pitchFamily="34" charset="0"/>
              </a:rPr>
              <a:t>For Google </a:t>
            </a:r>
            <a:r>
              <a:rPr lang="en-GB" sz="2800" b="1" dirty="0">
                <a:latin typeface="Calibri" pitchFamily="34" charset="0"/>
              </a:rPr>
              <a:t>Images</a:t>
            </a:r>
            <a:r>
              <a:rPr lang="en-GB" sz="2800" dirty="0">
                <a:latin typeface="Calibri" pitchFamily="34" charset="0"/>
              </a:rPr>
              <a:t>: </a:t>
            </a:r>
            <a:r>
              <a:rPr lang="en-GB" sz="2800" dirty="0">
                <a:latin typeface="Calibri" pitchFamily="34" charset="0"/>
                <a:hlinkClick r:id="rId4"/>
              </a:rPr>
              <a:t>http://www.google.com.pk/imghp?hl=en&amp;tab=ii</a:t>
            </a:r>
            <a:endParaRPr lang="en-US" sz="1600" dirty="0">
              <a:latin typeface="Calibri" pitchFamily="34" charset="0"/>
            </a:endParaRPr>
          </a:p>
          <a:p>
            <a:pPr eaLnBrk="0" hangingPunct="0"/>
            <a:r>
              <a:rPr lang="en-GB" sz="2800" dirty="0">
                <a:latin typeface="Calibri" pitchFamily="34" charset="0"/>
              </a:rPr>
              <a:t>To get answers for your questions: www.ask.com/</a:t>
            </a:r>
            <a:endParaRPr lang="en-US" sz="1600" dirty="0">
              <a:latin typeface="Calibri" pitchFamily="34" charset="0"/>
            </a:endParaRPr>
          </a:p>
          <a:p>
            <a:pPr eaLnBrk="0" hangingPunct="0"/>
            <a:r>
              <a:rPr lang="en-GB" sz="2800" b="1" dirty="0">
                <a:latin typeface="Calibri" pitchFamily="34" charset="0"/>
              </a:rPr>
              <a:t>Pakistani local Journals</a:t>
            </a:r>
            <a:r>
              <a:rPr lang="en-GB" sz="2800" dirty="0">
                <a:latin typeface="Calibri" pitchFamily="34" charset="0"/>
              </a:rPr>
              <a:t>: </a:t>
            </a:r>
            <a:r>
              <a:rPr lang="en-GB" sz="2800" dirty="0">
                <a:latin typeface="Calibri" pitchFamily="34" charset="0"/>
                <a:hlinkClick r:id="rId5"/>
              </a:rPr>
              <a:t>www.pakmedinet.com/</a:t>
            </a:r>
            <a:r>
              <a:rPr lang="en-GB" sz="2800" dirty="0">
                <a:latin typeface="Calibri" pitchFamily="34" charset="0"/>
              </a:rPr>
              <a:t>:</a:t>
            </a:r>
            <a:endParaRPr lang="en-US" sz="1600" dirty="0">
              <a:latin typeface="Calibri" pitchFamily="3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a:xfrm>
            <a:off x="457200" y="304800"/>
            <a:ext cx="8229600" cy="1295400"/>
          </a:xfrm>
        </p:spPr>
        <p:txBody>
          <a:bodyPr rtlCol="0">
            <a:noAutofit/>
          </a:bodyPr>
          <a:lstStyle/>
          <a:p>
            <a:pPr eaLnBrk="1" fontAlgn="auto" hangingPunct="1">
              <a:spcAft>
                <a:spcPts val="0"/>
              </a:spcAft>
              <a:defRPr/>
            </a:pPr>
            <a:r>
              <a:rPr lang="en-GB" sz="4000" b="1" dirty="0" smtClean="0">
                <a:solidFill>
                  <a:srgbClr val="C00000"/>
                </a:solidFill>
                <a:ea typeface="Calibri" pitchFamily="34" charset="0"/>
                <a:cs typeface="Arial" pitchFamily="34" charset="0"/>
              </a:rPr>
              <a:t>Free Medical Journals: websites</a:t>
            </a:r>
            <a:r>
              <a:rPr lang="en-US" sz="2000" dirty="0" smtClean="0">
                <a:solidFill>
                  <a:srgbClr val="C00000"/>
                </a:solidFill>
                <a:latin typeface="Arial" pitchFamily="34" charset="0"/>
                <a:ea typeface="Calibri" pitchFamily="34" charset="0"/>
                <a:cs typeface="Arial" pitchFamily="34" charset="0"/>
              </a:rPr>
              <a:t/>
            </a:r>
            <a:br>
              <a:rPr lang="en-US" sz="2000" dirty="0" smtClean="0">
                <a:solidFill>
                  <a:srgbClr val="C00000"/>
                </a:solidFill>
                <a:latin typeface="Arial" pitchFamily="34" charset="0"/>
                <a:ea typeface="Calibri" pitchFamily="34" charset="0"/>
                <a:cs typeface="Arial" pitchFamily="34" charset="0"/>
              </a:rPr>
            </a:br>
            <a:endParaRPr lang="en-US" dirty="0" smtClean="0">
              <a:solidFill>
                <a:srgbClr val="C00000"/>
              </a:solidFill>
              <a:ea typeface="Calibri" pitchFamily="34" charset="0"/>
              <a:cs typeface="Arial" pitchFamily="34" charset="0"/>
            </a:endParaRPr>
          </a:p>
        </p:txBody>
      </p:sp>
      <p:sp>
        <p:nvSpPr>
          <p:cNvPr id="3" name="Date Placeholder 2"/>
          <p:cNvSpPr>
            <a:spLocks noGrp="1"/>
          </p:cNvSpPr>
          <p:nvPr>
            <p:ph type="dt" sz="quarter" idx="10"/>
          </p:nvPr>
        </p:nvSpPr>
        <p:spPr/>
        <p:txBody>
          <a:bodyPr/>
          <a:lstStyle/>
          <a:p>
            <a:pPr>
              <a:defRPr/>
            </a:pPr>
            <a:fld id="{456DBB6D-E29E-4B06-BA7B-EFDD14C53043}" type="datetime1">
              <a:rPr lang="en-US"/>
              <a:pPr>
                <a:defRPr/>
              </a:pPr>
              <a:t>7/23/2012</a:t>
            </a:fld>
            <a:endParaRPr lang="en-US"/>
          </a:p>
        </p:txBody>
      </p:sp>
      <p:sp>
        <p:nvSpPr>
          <p:cNvPr id="5" name="Slide Number Placeholder 4"/>
          <p:cNvSpPr>
            <a:spLocks noGrp="1"/>
          </p:cNvSpPr>
          <p:nvPr>
            <p:ph type="sldNum" sz="quarter" idx="12"/>
          </p:nvPr>
        </p:nvSpPr>
        <p:spPr/>
        <p:txBody>
          <a:bodyPr/>
          <a:lstStyle/>
          <a:p>
            <a:pPr>
              <a:defRPr/>
            </a:pPr>
            <a:fld id="{089FDBCD-9B2A-479A-A920-F36D16166CD3}" type="slidenum">
              <a:rPr lang="en-US"/>
              <a:pPr>
                <a:defRPr/>
              </a:pPr>
              <a:t>24</a:t>
            </a:fld>
            <a:endParaRPr lang="en-US"/>
          </a:p>
        </p:txBody>
      </p:sp>
      <p:sp>
        <p:nvSpPr>
          <p:cNvPr id="37893" name="Rectangle 5"/>
          <p:cNvSpPr>
            <a:spLocks noChangeArrowheads="1"/>
          </p:cNvSpPr>
          <p:nvPr/>
        </p:nvSpPr>
        <p:spPr bwMode="auto">
          <a:xfrm>
            <a:off x="533400" y="1295400"/>
            <a:ext cx="8153400" cy="3539430"/>
          </a:xfrm>
          <a:prstGeom prst="rect">
            <a:avLst/>
          </a:prstGeom>
          <a:noFill/>
          <a:ln w="9525">
            <a:noFill/>
            <a:miter lim="800000"/>
            <a:headEnd/>
            <a:tailEnd/>
          </a:ln>
        </p:spPr>
        <p:txBody>
          <a:bodyPr wrap="square">
            <a:spAutoFit/>
          </a:bodyPr>
          <a:lstStyle/>
          <a:p>
            <a:pPr eaLnBrk="0" hangingPunct="0"/>
            <a:r>
              <a:rPr lang="en-GB" sz="3200" dirty="0">
                <a:latin typeface="Calibri" pitchFamily="34" charset="0"/>
              </a:rPr>
              <a:t>http://www.lau.edu.lb/libraries/research-tools/free-journals-list.php.</a:t>
            </a:r>
            <a:endParaRPr lang="en-US" sz="1600" dirty="0">
              <a:latin typeface="Calibri" pitchFamily="34" charset="0"/>
            </a:endParaRPr>
          </a:p>
          <a:p>
            <a:pPr eaLnBrk="0" hangingPunct="0"/>
            <a:r>
              <a:rPr lang="en-GB" sz="3200" dirty="0">
                <a:latin typeface="Calibri" pitchFamily="34" charset="0"/>
                <a:hlinkClick r:id="rId2"/>
              </a:rPr>
              <a:t>www.freemedicaljournals.com/</a:t>
            </a:r>
            <a:endParaRPr lang="en-US" sz="1600" dirty="0">
              <a:latin typeface="Calibri" pitchFamily="34" charset="0"/>
            </a:endParaRPr>
          </a:p>
          <a:p>
            <a:pPr eaLnBrk="0" hangingPunct="0"/>
            <a:r>
              <a:rPr lang="en-GB" sz="3200" dirty="0">
                <a:latin typeface="Calibri" pitchFamily="34" charset="0"/>
                <a:hlinkClick r:id="rId3"/>
              </a:rPr>
              <a:t>http://highwire.stanford.edu/lists/freeart.dtl</a:t>
            </a:r>
            <a:endParaRPr lang="en-US" sz="1600" dirty="0">
              <a:latin typeface="Calibri" pitchFamily="34" charset="0"/>
            </a:endParaRPr>
          </a:p>
          <a:p>
            <a:pPr eaLnBrk="0" hangingPunct="0"/>
            <a:r>
              <a:rPr lang="en-GB" sz="3200" dirty="0">
                <a:latin typeface="Calibri" pitchFamily="34" charset="0"/>
              </a:rPr>
              <a:t>DOAJ(Directory of open access journals): </a:t>
            </a:r>
            <a:r>
              <a:rPr lang="en-GB" sz="3200" dirty="0">
                <a:latin typeface="Calibri" pitchFamily="34" charset="0"/>
                <a:hlinkClick r:id="rId4"/>
              </a:rPr>
              <a:t>http://www.doaj.org/</a:t>
            </a:r>
            <a:endParaRPr lang="en-US" sz="1600" dirty="0">
              <a:latin typeface="Calibri" pitchFamily="34" charset="0"/>
            </a:endParaRPr>
          </a:p>
          <a:p>
            <a:pPr eaLnBrk="0" hangingPunct="0"/>
            <a:r>
              <a:rPr lang="en-GB" sz="3200" dirty="0" err="1">
                <a:latin typeface="Calibri" pitchFamily="34" charset="0"/>
              </a:rPr>
              <a:t>MedIND</a:t>
            </a:r>
            <a:r>
              <a:rPr lang="en-GB" sz="3200" dirty="0">
                <a:latin typeface="Calibri" pitchFamily="34" charset="0"/>
              </a:rPr>
              <a:t> (http://medind.nic.in/)</a:t>
            </a:r>
            <a:endParaRPr lang="en-GB" sz="4400" dirty="0">
              <a:latin typeface="Calibri"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828800" y="763588"/>
            <a:ext cx="5486400" cy="684212"/>
          </a:xfrm>
        </p:spPr>
        <p:txBody>
          <a:bodyPr>
            <a:normAutofit fontScale="90000"/>
          </a:bodyPr>
          <a:lstStyle/>
          <a:p>
            <a:pPr>
              <a:defRPr/>
            </a:pPr>
            <a:r>
              <a:rPr lang="en-US" b="1" dirty="0">
                <a:solidFill>
                  <a:srgbClr val="FF0000"/>
                </a:solidFill>
              </a:rPr>
              <a:t>Use of the Internet</a:t>
            </a:r>
          </a:p>
        </p:txBody>
      </p:sp>
      <p:sp>
        <p:nvSpPr>
          <p:cNvPr id="12291" name="Rectangle 3"/>
          <p:cNvSpPr>
            <a:spLocks noGrp="1" noChangeArrowheads="1"/>
          </p:cNvSpPr>
          <p:nvPr>
            <p:ph type="body" idx="1"/>
          </p:nvPr>
        </p:nvSpPr>
        <p:spPr>
          <a:xfrm>
            <a:off x="533400" y="1752600"/>
            <a:ext cx="8172450" cy="4572000"/>
          </a:xfrm>
        </p:spPr>
        <p:txBody>
          <a:bodyPr/>
          <a:lstStyle/>
          <a:p>
            <a:pPr>
              <a:spcBef>
                <a:spcPct val="10000"/>
              </a:spcBef>
              <a:spcAft>
                <a:spcPct val="10000"/>
              </a:spcAft>
              <a:buFontTx/>
              <a:buNone/>
            </a:pPr>
            <a:r>
              <a:rPr lang="en-US" sz="2800" smtClean="0"/>
              <a:t>Medical Search Engines</a:t>
            </a:r>
          </a:p>
          <a:p>
            <a:pPr>
              <a:spcBef>
                <a:spcPct val="10000"/>
              </a:spcBef>
              <a:spcAft>
                <a:spcPct val="10000"/>
              </a:spcAft>
            </a:pPr>
            <a:r>
              <a:rPr lang="en-US" sz="2800" smtClean="0"/>
              <a:t>MedHunt (</a:t>
            </a:r>
            <a:r>
              <a:rPr lang="en-US" sz="2800" b="1" u="sng" smtClean="0">
                <a:solidFill>
                  <a:srgbClr val="0033CC"/>
                </a:solidFill>
              </a:rPr>
              <a:t>www.medhunt.com</a:t>
            </a:r>
            <a:r>
              <a:rPr lang="en-US" sz="2800" smtClean="0"/>
              <a:t>)</a:t>
            </a:r>
          </a:p>
          <a:p>
            <a:pPr>
              <a:spcBef>
                <a:spcPct val="10000"/>
              </a:spcBef>
              <a:spcAft>
                <a:spcPct val="10000"/>
              </a:spcAft>
            </a:pPr>
            <a:r>
              <a:rPr lang="en-US" sz="2800" smtClean="0"/>
              <a:t>MedNets (</a:t>
            </a:r>
            <a:r>
              <a:rPr lang="en-US" sz="2800" b="1" u="sng" smtClean="0">
                <a:solidFill>
                  <a:srgbClr val="0033CC"/>
                </a:solidFill>
              </a:rPr>
              <a:t>www.mednets.com</a:t>
            </a:r>
            <a:r>
              <a:rPr lang="en-US" sz="2800" smtClean="0"/>
              <a:t>)</a:t>
            </a:r>
          </a:p>
          <a:p>
            <a:pPr>
              <a:spcBef>
                <a:spcPct val="10000"/>
              </a:spcBef>
              <a:spcAft>
                <a:spcPct val="10000"/>
              </a:spcAft>
            </a:pPr>
            <a:r>
              <a:rPr lang="en-US" sz="2800" smtClean="0"/>
              <a:t>HealthAtoZ (</a:t>
            </a:r>
            <a:r>
              <a:rPr lang="en-US" sz="2800" b="1" u="sng" smtClean="0">
                <a:solidFill>
                  <a:srgbClr val="0033CC"/>
                </a:solidFill>
              </a:rPr>
              <a:t>www.healthatoz.com</a:t>
            </a:r>
            <a:r>
              <a:rPr lang="en-US" sz="2800" smtClean="0"/>
              <a:t>)</a:t>
            </a:r>
          </a:p>
          <a:p>
            <a:pPr>
              <a:spcBef>
                <a:spcPct val="10000"/>
              </a:spcBef>
              <a:spcAft>
                <a:spcPct val="10000"/>
              </a:spcAft>
            </a:pPr>
            <a:r>
              <a:rPr lang="en-US" sz="2800" smtClean="0"/>
              <a:t>DoctorNet (</a:t>
            </a:r>
            <a:r>
              <a:rPr lang="en-US" sz="2800" b="1" u="sng" smtClean="0">
                <a:solidFill>
                  <a:srgbClr val="0033CC"/>
                </a:solidFill>
              </a:rPr>
              <a:t>www.doctornet.com</a:t>
            </a:r>
            <a:r>
              <a:rPr lang="en-US" sz="2800" smtClean="0"/>
              <a:t>)</a:t>
            </a:r>
          </a:p>
          <a:p>
            <a:pPr>
              <a:spcBef>
                <a:spcPct val="10000"/>
              </a:spcBef>
              <a:spcAft>
                <a:spcPct val="10000"/>
              </a:spcAft>
            </a:pPr>
            <a:r>
              <a:rPr lang="en-US" sz="2800" smtClean="0"/>
              <a:t>MedConnect (</a:t>
            </a:r>
            <a:r>
              <a:rPr lang="en-US" sz="2800" b="1" u="sng" smtClean="0">
                <a:solidFill>
                  <a:srgbClr val="0033CC"/>
                </a:solidFill>
              </a:rPr>
              <a:t>www.medconnect.com</a:t>
            </a:r>
            <a:r>
              <a:rPr lang="en-US" sz="2800" smtClean="0"/>
              <a:t>)</a:t>
            </a:r>
          </a:p>
          <a:p>
            <a:pPr>
              <a:spcBef>
                <a:spcPct val="10000"/>
              </a:spcBef>
              <a:spcAft>
                <a:spcPct val="10000"/>
              </a:spcAft>
            </a:pPr>
            <a:r>
              <a:rPr lang="en-US" sz="2800" smtClean="0"/>
              <a:t>OMNI (</a:t>
            </a:r>
            <a:r>
              <a:rPr lang="en-US" sz="2800" b="1" u="sng" smtClean="0">
                <a:solidFill>
                  <a:srgbClr val="0033CC"/>
                </a:solidFill>
              </a:rPr>
              <a:t>www.omni.ac.uk</a:t>
            </a:r>
            <a:r>
              <a:rPr lang="en-US" sz="2800" smtClean="0"/>
              <a:t>)</a:t>
            </a:r>
          </a:p>
          <a:p>
            <a:pPr>
              <a:spcBef>
                <a:spcPct val="10000"/>
              </a:spcBef>
              <a:spcAft>
                <a:spcPct val="10000"/>
              </a:spcAft>
            </a:pPr>
            <a:r>
              <a:rPr lang="en-US" sz="2800" smtClean="0"/>
              <a:t> and many more…. Get a complete list by typing “medical search engines” in any good browser.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2291">
                                            <p:txEl>
                                              <p:pRg st="1" end="1"/>
                                            </p:txEl>
                                          </p:spTgt>
                                        </p:tgtEl>
                                        <p:attrNameLst>
                                          <p:attrName>style.visibility</p:attrName>
                                        </p:attrNameLst>
                                      </p:cBhvr>
                                      <p:to>
                                        <p:strVal val="visible"/>
                                      </p:to>
                                    </p:set>
                                    <p:anim calcmode="lin" valueType="num">
                                      <p:cBhvr additive="base">
                                        <p:cTn id="13" dur="500" fill="hold"/>
                                        <p:tgtEl>
                                          <p:spTgt spid="12291">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2291">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2291">
                                            <p:txEl>
                                              <p:pRg st="2" end="2"/>
                                            </p:txEl>
                                          </p:spTgt>
                                        </p:tgtEl>
                                        <p:attrNameLst>
                                          <p:attrName>style.visibility</p:attrName>
                                        </p:attrNameLst>
                                      </p:cBhvr>
                                      <p:to>
                                        <p:strVal val="visible"/>
                                      </p:to>
                                    </p:set>
                                    <p:anim calcmode="lin" valueType="num">
                                      <p:cBhvr additive="base">
                                        <p:cTn id="19" dur="500" fill="hold"/>
                                        <p:tgtEl>
                                          <p:spTgt spid="12291">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2291">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12291">
                                            <p:txEl>
                                              <p:pRg st="3" end="3"/>
                                            </p:txEl>
                                          </p:spTgt>
                                        </p:tgtEl>
                                        <p:attrNameLst>
                                          <p:attrName>style.visibility</p:attrName>
                                        </p:attrNameLst>
                                      </p:cBhvr>
                                      <p:to>
                                        <p:strVal val="visible"/>
                                      </p:to>
                                    </p:set>
                                    <p:anim calcmode="lin" valueType="num">
                                      <p:cBhvr additive="base">
                                        <p:cTn id="25" dur="500" fill="hold"/>
                                        <p:tgtEl>
                                          <p:spTgt spid="12291">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12291">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12291">
                                            <p:txEl>
                                              <p:pRg st="4" end="4"/>
                                            </p:txEl>
                                          </p:spTgt>
                                        </p:tgtEl>
                                        <p:attrNameLst>
                                          <p:attrName>style.visibility</p:attrName>
                                        </p:attrNameLst>
                                      </p:cBhvr>
                                      <p:to>
                                        <p:strVal val="visible"/>
                                      </p:to>
                                    </p:set>
                                    <p:anim calcmode="lin" valueType="num">
                                      <p:cBhvr additive="base">
                                        <p:cTn id="31" dur="500" fill="hold"/>
                                        <p:tgtEl>
                                          <p:spTgt spid="12291">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12291">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8" fill="hold" grpId="0" nodeType="clickEffect">
                                  <p:stCondLst>
                                    <p:cond delay="0"/>
                                  </p:stCondLst>
                                  <p:childTnLst>
                                    <p:set>
                                      <p:cBhvr>
                                        <p:cTn id="36" dur="1" fill="hold">
                                          <p:stCondLst>
                                            <p:cond delay="0"/>
                                          </p:stCondLst>
                                        </p:cTn>
                                        <p:tgtEl>
                                          <p:spTgt spid="12291">
                                            <p:txEl>
                                              <p:pRg st="5" end="5"/>
                                            </p:txEl>
                                          </p:spTgt>
                                        </p:tgtEl>
                                        <p:attrNameLst>
                                          <p:attrName>style.visibility</p:attrName>
                                        </p:attrNameLst>
                                      </p:cBhvr>
                                      <p:to>
                                        <p:strVal val="visible"/>
                                      </p:to>
                                    </p:set>
                                    <p:anim calcmode="lin" valueType="num">
                                      <p:cBhvr additive="base">
                                        <p:cTn id="37" dur="500" fill="hold"/>
                                        <p:tgtEl>
                                          <p:spTgt spid="12291">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12291">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8" fill="hold" grpId="0" nodeType="clickEffect">
                                  <p:stCondLst>
                                    <p:cond delay="0"/>
                                  </p:stCondLst>
                                  <p:childTnLst>
                                    <p:set>
                                      <p:cBhvr>
                                        <p:cTn id="42" dur="1" fill="hold">
                                          <p:stCondLst>
                                            <p:cond delay="0"/>
                                          </p:stCondLst>
                                        </p:cTn>
                                        <p:tgtEl>
                                          <p:spTgt spid="12291">
                                            <p:txEl>
                                              <p:pRg st="6" end="6"/>
                                            </p:txEl>
                                          </p:spTgt>
                                        </p:tgtEl>
                                        <p:attrNameLst>
                                          <p:attrName>style.visibility</p:attrName>
                                        </p:attrNameLst>
                                      </p:cBhvr>
                                      <p:to>
                                        <p:strVal val="visible"/>
                                      </p:to>
                                    </p:set>
                                    <p:anim calcmode="lin" valueType="num">
                                      <p:cBhvr additive="base">
                                        <p:cTn id="43" dur="500" fill="hold"/>
                                        <p:tgtEl>
                                          <p:spTgt spid="12291">
                                            <p:txEl>
                                              <p:pRg st="6" end="6"/>
                                            </p:txEl>
                                          </p:spTgt>
                                        </p:tgtEl>
                                        <p:attrNameLst>
                                          <p:attrName>ppt_x</p:attrName>
                                        </p:attrNameLst>
                                      </p:cBhvr>
                                      <p:tavLst>
                                        <p:tav tm="0">
                                          <p:val>
                                            <p:strVal val="0-#ppt_w/2"/>
                                          </p:val>
                                        </p:tav>
                                        <p:tav tm="100000">
                                          <p:val>
                                            <p:strVal val="#ppt_x"/>
                                          </p:val>
                                        </p:tav>
                                      </p:tavLst>
                                    </p:anim>
                                    <p:anim calcmode="lin" valueType="num">
                                      <p:cBhvr additive="base">
                                        <p:cTn id="44" dur="500" fill="hold"/>
                                        <p:tgtEl>
                                          <p:spTgt spid="12291">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8" fill="hold" grpId="0" nodeType="clickEffect">
                                  <p:stCondLst>
                                    <p:cond delay="0"/>
                                  </p:stCondLst>
                                  <p:childTnLst>
                                    <p:set>
                                      <p:cBhvr>
                                        <p:cTn id="48" dur="1" fill="hold">
                                          <p:stCondLst>
                                            <p:cond delay="0"/>
                                          </p:stCondLst>
                                        </p:cTn>
                                        <p:tgtEl>
                                          <p:spTgt spid="12291">
                                            <p:txEl>
                                              <p:pRg st="7" end="7"/>
                                            </p:txEl>
                                          </p:spTgt>
                                        </p:tgtEl>
                                        <p:attrNameLst>
                                          <p:attrName>style.visibility</p:attrName>
                                        </p:attrNameLst>
                                      </p:cBhvr>
                                      <p:to>
                                        <p:strVal val="visible"/>
                                      </p:to>
                                    </p:set>
                                    <p:anim calcmode="lin" valueType="num">
                                      <p:cBhvr additive="base">
                                        <p:cTn id="49" dur="500" fill="hold"/>
                                        <p:tgtEl>
                                          <p:spTgt spid="12291">
                                            <p:txEl>
                                              <p:pRg st="7" end="7"/>
                                            </p:txEl>
                                          </p:spTgt>
                                        </p:tgtEl>
                                        <p:attrNameLst>
                                          <p:attrName>ppt_x</p:attrName>
                                        </p:attrNameLst>
                                      </p:cBhvr>
                                      <p:tavLst>
                                        <p:tav tm="0">
                                          <p:val>
                                            <p:strVal val="0-#ppt_w/2"/>
                                          </p:val>
                                        </p:tav>
                                        <p:tav tm="100000">
                                          <p:val>
                                            <p:strVal val="#ppt_x"/>
                                          </p:val>
                                        </p:tav>
                                      </p:tavLst>
                                    </p:anim>
                                    <p:anim calcmode="lin" valueType="num">
                                      <p:cBhvr additive="base">
                                        <p:cTn id="50" dur="500" fill="hold"/>
                                        <p:tgtEl>
                                          <p:spTgt spid="12291">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1752600" y="762000"/>
            <a:ext cx="5562600" cy="685800"/>
          </a:xfrm>
        </p:spPr>
        <p:txBody>
          <a:bodyPr/>
          <a:lstStyle/>
          <a:p>
            <a:r>
              <a:rPr lang="en-US" sz="3600" b="1" smtClean="0">
                <a:solidFill>
                  <a:srgbClr val="FF0000"/>
                </a:solidFill>
              </a:rPr>
              <a:t>Use of the Internet</a:t>
            </a:r>
          </a:p>
        </p:txBody>
      </p:sp>
      <p:sp>
        <p:nvSpPr>
          <p:cNvPr id="13315" name="Rectangle 3"/>
          <p:cNvSpPr>
            <a:spLocks noGrp="1" noChangeArrowheads="1"/>
          </p:cNvSpPr>
          <p:nvPr>
            <p:ph type="body" idx="1"/>
          </p:nvPr>
        </p:nvSpPr>
        <p:spPr>
          <a:xfrm>
            <a:off x="609600" y="1676400"/>
            <a:ext cx="8153400" cy="4953000"/>
          </a:xfrm>
        </p:spPr>
        <p:txBody>
          <a:bodyPr/>
          <a:lstStyle/>
          <a:p>
            <a:pPr>
              <a:lnSpc>
                <a:spcPct val="90000"/>
              </a:lnSpc>
              <a:spcAft>
                <a:spcPct val="20000"/>
              </a:spcAft>
              <a:buFontTx/>
              <a:buNone/>
            </a:pPr>
            <a:r>
              <a:rPr lang="en-US" sz="2800" smtClean="0"/>
              <a:t>Some Good Medical Websites:</a:t>
            </a:r>
          </a:p>
          <a:p>
            <a:pPr>
              <a:lnSpc>
                <a:spcPct val="90000"/>
              </a:lnSpc>
              <a:spcAft>
                <a:spcPct val="20000"/>
              </a:spcAft>
              <a:buClr>
                <a:schemeClr val="tx1"/>
              </a:buClr>
            </a:pPr>
            <a:r>
              <a:rPr lang="en-US" sz="2800" b="1" u="sng" smtClean="0">
                <a:solidFill>
                  <a:srgbClr val="0033CC"/>
                </a:solidFill>
              </a:rPr>
              <a:t>www.medscape.com</a:t>
            </a:r>
            <a:r>
              <a:rPr lang="en-US" sz="2800" smtClean="0"/>
              <a:t> : an excellent site for medical professionals. Free registration, access to specialty and subspecialty pages, full-text articles and the latest medical news and events. Includes CME content.</a:t>
            </a:r>
          </a:p>
          <a:p>
            <a:pPr>
              <a:lnSpc>
                <a:spcPct val="90000"/>
              </a:lnSpc>
              <a:spcAft>
                <a:spcPct val="20000"/>
              </a:spcAft>
              <a:buClr>
                <a:schemeClr val="tx1"/>
              </a:buClr>
            </a:pPr>
            <a:r>
              <a:rPr lang="en-US" sz="2800" b="1" u="sng" smtClean="0">
                <a:solidFill>
                  <a:srgbClr val="0033CC"/>
                </a:solidFill>
              </a:rPr>
              <a:t>www.who.int</a:t>
            </a:r>
            <a:r>
              <a:rPr lang="en-US" sz="2800" smtClean="0"/>
              <a:t> : the website of the WHO. Provides the latest activity of the WHO, annual reports, bulletins,monographs, research funding reports and forms, global vital statistics and trends.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 calcmode="lin" valueType="num">
                                      <p:cBhvr additive="base">
                                        <p:cTn id="7" dur="500" fill="hold"/>
                                        <p:tgtEl>
                                          <p:spTgt spid="133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33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13315">
                                            <p:txEl>
                                              <p:pRg st="1" end="1"/>
                                            </p:txEl>
                                          </p:spTgt>
                                        </p:tgtEl>
                                        <p:attrNameLst>
                                          <p:attrName>style.visibility</p:attrName>
                                        </p:attrNameLst>
                                      </p:cBhvr>
                                      <p:to>
                                        <p:strVal val="visible"/>
                                      </p:to>
                                    </p:set>
                                    <p:anim calcmode="lin" valueType="num">
                                      <p:cBhvr additive="base">
                                        <p:cTn id="13" dur="500" fill="hold"/>
                                        <p:tgtEl>
                                          <p:spTgt spid="133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13315">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3315">
                                            <p:txEl>
                                              <p:pRg st="2" end="2"/>
                                            </p:txEl>
                                          </p:spTgt>
                                        </p:tgtEl>
                                        <p:attrNameLst>
                                          <p:attrName>style.visibility</p:attrName>
                                        </p:attrNameLst>
                                      </p:cBhvr>
                                      <p:to>
                                        <p:strVal val="visible"/>
                                      </p:to>
                                    </p:set>
                                    <p:anim calcmode="lin" valueType="num">
                                      <p:cBhvr additive="base">
                                        <p:cTn id="19" dur="500" fill="hold"/>
                                        <p:tgtEl>
                                          <p:spTgt spid="13315">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1331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752600" y="762000"/>
            <a:ext cx="5562600" cy="685800"/>
          </a:xfrm>
        </p:spPr>
        <p:txBody>
          <a:bodyPr/>
          <a:lstStyle/>
          <a:p>
            <a:r>
              <a:rPr lang="en-US" sz="3600" b="1" smtClean="0">
                <a:solidFill>
                  <a:srgbClr val="FF0000"/>
                </a:solidFill>
              </a:rPr>
              <a:t>Use of the Internet</a:t>
            </a:r>
          </a:p>
        </p:txBody>
      </p:sp>
      <p:sp>
        <p:nvSpPr>
          <p:cNvPr id="14339" name="Rectangle 3"/>
          <p:cNvSpPr>
            <a:spLocks noGrp="1" noChangeArrowheads="1"/>
          </p:cNvSpPr>
          <p:nvPr>
            <p:ph type="body" idx="1"/>
          </p:nvPr>
        </p:nvSpPr>
        <p:spPr>
          <a:xfrm>
            <a:off x="457200" y="2057400"/>
            <a:ext cx="8229600" cy="4267200"/>
          </a:xfrm>
        </p:spPr>
        <p:txBody>
          <a:bodyPr/>
          <a:lstStyle/>
          <a:p>
            <a:pPr>
              <a:spcBef>
                <a:spcPct val="30000"/>
              </a:spcBef>
              <a:spcAft>
                <a:spcPct val="30000"/>
              </a:spcAft>
              <a:buClr>
                <a:schemeClr val="tx1"/>
              </a:buClr>
            </a:pPr>
            <a:r>
              <a:rPr lang="en-US" b="1" u="sng" smtClean="0">
                <a:solidFill>
                  <a:srgbClr val="0033CC"/>
                </a:solidFill>
              </a:rPr>
              <a:t>www.cdc.gov</a:t>
            </a:r>
            <a:r>
              <a:rPr lang="en-US" smtClean="0"/>
              <a:t> : the official website of the Centers for Disease Control (CDC) in Atlanta, Georgia, USA. </a:t>
            </a:r>
          </a:p>
          <a:p>
            <a:pPr lvl="1">
              <a:spcBef>
                <a:spcPct val="30000"/>
              </a:spcBef>
              <a:spcAft>
                <a:spcPct val="30000"/>
              </a:spcAft>
            </a:pPr>
            <a:r>
              <a:rPr lang="en-US" smtClean="0"/>
              <a:t>It provides global information on a variety of diseases, chiefly infectious diseases, epidemiology and disease control. </a:t>
            </a:r>
          </a:p>
          <a:p>
            <a:pPr lvl="1">
              <a:spcBef>
                <a:spcPct val="30000"/>
              </a:spcBef>
              <a:spcAft>
                <a:spcPct val="30000"/>
              </a:spcAft>
            </a:pPr>
            <a:r>
              <a:rPr lang="en-US" smtClean="0"/>
              <a:t>The statistical software Epi Info is available for download from this site.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 calcmode="lin" valueType="num">
                                      <p:cBhvr additive="base">
                                        <p:cTn id="7" dur="500" fill="hold"/>
                                        <p:tgtEl>
                                          <p:spTgt spid="1433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4339">
                                            <p:txEl>
                                              <p:pRg st="0" end="0"/>
                                            </p:txEl>
                                          </p:spTgt>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14339">
                                            <p:txEl>
                                              <p:pRg st="1" end="1"/>
                                            </p:txEl>
                                          </p:spTgt>
                                        </p:tgtEl>
                                        <p:attrNameLst>
                                          <p:attrName>style.visibility</p:attrName>
                                        </p:attrNameLst>
                                      </p:cBhvr>
                                      <p:to>
                                        <p:strVal val="visible"/>
                                      </p:to>
                                    </p:set>
                                    <p:anim calcmode="lin" valueType="num">
                                      <p:cBhvr additive="base">
                                        <p:cTn id="11" dur="500" fill="hold"/>
                                        <p:tgtEl>
                                          <p:spTgt spid="1433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14339">
                                            <p:txEl>
                                              <p:pRg st="1" end="1"/>
                                            </p:txEl>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4339">
                                            <p:txEl>
                                              <p:pRg st="2" end="2"/>
                                            </p:txEl>
                                          </p:spTgt>
                                        </p:tgtEl>
                                        <p:attrNameLst>
                                          <p:attrName>style.visibility</p:attrName>
                                        </p:attrNameLst>
                                      </p:cBhvr>
                                      <p:to>
                                        <p:strVal val="visible"/>
                                      </p:to>
                                    </p:set>
                                    <p:anim calcmode="lin" valueType="num">
                                      <p:cBhvr additive="base">
                                        <p:cTn id="15" dur="500" fill="hold"/>
                                        <p:tgtEl>
                                          <p:spTgt spid="14339">
                                            <p:txEl>
                                              <p:pRg st="2" end="2"/>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14339">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autoUpdateAnimBg="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685800"/>
            <a:ext cx="8229600" cy="990600"/>
          </a:xfrm>
        </p:spPr>
        <p:txBody>
          <a:bodyPr/>
          <a:lstStyle/>
          <a:p>
            <a:r>
              <a:rPr lang="nl-NL" sz="3600" b="1" smtClean="0">
                <a:solidFill>
                  <a:srgbClr val="FF0000"/>
                </a:solidFill>
              </a:rPr>
              <a:t>Structure of a printed scientific paper</a:t>
            </a:r>
          </a:p>
        </p:txBody>
      </p:sp>
      <p:sp>
        <p:nvSpPr>
          <p:cNvPr id="43011" name="Rectangle 3"/>
          <p:cNvSpPr>
            <a:spLocks noGrp="1" noChangeArrowheads="1"/>
          </p:cNvSpPr>
          <p:nvPr>
            <p:ph type="body" sz="half" idx="1"/>
          </p:nvPr>
        </p:nvSpPr>
        <p:spPr>
          <a:xfrm>
            <a:off x="838200" y="1600200"/>
            <a:ext cx="3659188" cy="4530725"/>
          </a:xfrm>
        </p:spPr>
        <p:txBody>
          <a:bodyPr/>
          <a:lstStyle/>
          <a:p>
            <a:pPr>
              <a:lnSpc>
                <a:spcPct val="90000"/>
              </a:lnSpc>
              <a:buClr>
                <a:schemeClr val="tx1"/>
              </a:buClr>
              <a:buFont typeface="Wingdings" pitchFamily="2" charset="2"/>
              <a:buNone/>
            </a:pPr>
            <a:endParaRPr lang="nl-NL" sz="3200" smtClean="0"/>
          </a:p>
          <a:p>
            <a:pPr>
              <a:lnSpc>
                <a:spcPct val="90000"/>
              </a:lnSpc>
              <a:buClr>
                <a:schemeClr val="tx1"/>
              </a:buClr>
            </a:pPr>
            <a:r>
              <a:rPr lang="nl-NL" sz="3200" smtClean="0"/>
              <a:t>Title</a:t>
            </a:r>
          </a:p>
          <a:p>
            <a:pPr>
              <a:lnSpc>
                <a:spcPct val="90000"/>
              </a:lnSpc>
              <a:buClr>
                <a:schemeClr val="tx1"/>
              </a:buClr>
            </a:pPr>
            <a:r>
              <a:rPr lang="nl-NL" sz="3200" smtClean="0"/>
              <a:t>Abstract</a:t>
            </a:r>
          </a:p>
          <a:p>
            <a:pPr>
              <a:lnSpc>
                <a:spcPct val="90000"/>
              </a:lnSpc>
              <a:buClr>
                <a:schemeClr val="tx1"/>
              </a:buClr>
            </a:pPr>
            <a:r>
              <a:rPr lang="nl-NL" sz="3200" smtClean="0"/>
              <a:t>Introduction</a:t>
            </a:r>
          </a:p>
          <a:p>
            <a:pPr>
              <a:lnSpc>
                <a:spcPct val="90000"/>
              </a:lnSpc>
              <a:buClr>
                <a:schemeClr val="tx1"/>
              </a:buClr>
            </a:pPr>
            <a:r>
              <a:rPr lang="nl-NL" sz="3200" smtClean="0"/>
              <a:t>Materials &amp; Methods</a:t>
            </a:r>
          </a:p>
        </p:txBody>
      </p:sp>
      <p:sp>
        <p:nvSpPr>
          <p:cNvPr id="43012" name="Rectangle 4"/>
          <p:cNvSpPr>
            <a:spLocks noGrp="1" noChangeArrowheads="1"/>
          </p:cNvSpPr>
          <p:nvPr>
            <p:ph type="body" sz="half" idx="2"/>
          </p:nvPr>
        </p:nvSpPr>
        <p:spPr>
          <a:xfrm>
            <a:off x="4495800" y="2057400"/>
            <a:ext cx="4191000" cy="3740150"/>
          </a:xfrm>
        </p:spPr>
        <p:txBody>
          <a:bodyPr/>
          <a:lstStyle/>
          <a:p>
            <a:pPr>
              <a:lnSpc>
                <a:spcPct val="90000"/>
              </a:lnSpc>
              <a:buClr>
                <a:schemeClr val="tx1"/>
              </a:buClr>
            </a:pPr>
            <a:r>
              <a:rPr lang="nl-NL" sz="3200" smtClean="0"/>
              <a:t>Results</a:t>
            </a:r>
          </a:p>
          <a:p>
            <a:pPr>
              <a:lnSpc>
                <a:spcPct val="90000"/>
              </a:lnSpc>
              <a:buClr>
                <a:schemeClr val="tx1"/>
              </a:buClr>
            </a:pPr>
            <a:r>
              <a:rPr lang="nl-NL" sz="3200" smtClean="0"/>
              <a:t>Tables</a:t>
            </a:r>
          </a:p>
          <a:p>
            <a:pPr>
              <a:lnSpc>
                <a:spcPct val="90000"/>
              </a:lnSpc>
              <a:buClr>
                <a:schemeClr val="tx1"/>
              </a:buClr>
            </a:pPr>
            <a:r>
              <a:rPr lang="nl-NL" sz="3200" smtClean="0"/>
              <a:t>Figures</a:t>
            </a:r>
          </a:p>
          <a:p>
            <a:pPr>
              <a:lnSpc>
                <a:spcPct val="90000"/>
              </a:lnSpc>
              <a:buClr>
                <a:schemeClr val="tx1"/>
              </a:buClr>
            </a:pPr>
            <a:r>
              <a:rPr lang="nl-NL" sz="3200" smtClean="0"/>
              <a:t>Discussion</a:t>
            </a:r>
          </a:p>
          <a:p>
            <a:pPr>
              <a:lnSpc>
                <a:spcPct val="90000"/>
              </a:lnSpc>
              <a:buClr>
                <a:schemeClr val="tx1"/>
              </a:buClr>
            </a:pPr>
            <a:r>
              <a:rPr lang="nl-NL" sz="3200" smtClean="0"/>
              <a:t>Acknowledgements</a:t>
            </a:r>
          </a:p>
          <a:p>
            <a:pPr>
              <a:lnSpc>
                <a:spcPct val="90000"/>
              </a:lnSpc>
              <a:buClr>
                <a:schemeClr val="tx1"/>
              </a:buClr>
            </a:pPr>
            <a:r>
              <a:rPr lang="nl-NL" sz="3200" smtClean="0"/>
              <a:t>References</a:t>
            </a:r>
          </a:p>
          <a:p>
            <a:pPr>
              <a:lnSpc>
                <a:spcPct val="90000"/>
              </a:lnSpc>
              <a:buClr>
                <a:schemeClr val="tx1"/>
              </a:buClr>
            </a:pPr>
            <a:endParaRPr lang="nl-NL" sz="3200" smtClean="0"/>
          </a:p>
          <a:p>
            <a:pPr>
              <a:lnSpc>
                <a:spcPct val="90000"/>
              </a:lnSpc>
              <a:buClr>
                <a:schemeClr val="tx1"/>
              </a:buClr>
            </a:pPr>
            <a:endParaRPr lang="nl-NL" sz="32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a:lstStyle/>
          <a:p>
            <a:pPr>
              <a:defRPr/>
            </a:pPr>
            <a:fld id="{D7230629-4FEB-4B29-89FB-8B9E7909F0A9}" type="slidenum">
              <a:rPr lang="en-US"/>
              <a:pPr>
                <a:defRPr/>
              </a:pPr>
              <a:t>29</a:t>
            </a:fld>
            <a:endParaRPr lang="en-US"/>
          </a:p>
        </p:txBody>
      </p:sp>
      <p:sp>
        <p:nvSpPr>
          <p:cNvPr id="41990" name="Rectangle 6"/>
          <p:cNvSpPr>
            <a:spLocks noChangeArrowheads="1"/>
          </p:cNvSpPr>
          <p:nvPr/>
        </p:nvSpPr>
        <p:spPr bwMode="auto">
          <a:xfrm>
            <a:off x="685800" y="228600"/>
            <a:ext cx="7772400" cy="1295400"/>
          </a:xfrm>
          <a:prstGeom prst="rect">
            <a:avLst/>
          </a:prstGeom>
          <a:noFill/>
          <a:ln w="9525">
            <a:noFill/>
            <a:miter lim="800000"/>
            <a:headEnd/>
            <a:tailEnd/>
          </a:ln>
          <a:effectLst/>
        </p:spPr>
        <p:txBody>
          <a:bodyPr anchor="ctr"/>
          <a:lstStyle/>
          <a:p>
            <a:pPr algn="ctr">
              <a:defRPr/>
            </a:pPr>
            <a:r>
              <a:rPr kumimoji="1" lang="en-US" sz="3600" b="1" dirty="0">
                <a:solidFill>
                  <a:srgbClr val="FF0000"/>
                </a:solidFill>
                <a:latin typeface="+mj-lt"/>
              </a:rPr>
              <a:t>Scientific Paper</a:t>
            </a:r>
            <a:endParaRPr kumimoji="1" lang="en-GB" sz="3600" b="1" dirty="0">
              <a:solidFill>
                <a:srgbClr val="FF0000"/>
              </a:solidFill>
              <a:latin typeface="+mj-lt"/>
            </a:endParaRPr>
          </a:p>
        </p:txBody>
      </p:sp>
      <p:sp>
        <p:nvSpPr>
          <p:cNvPr id="41991" name="Rectangle 7"/>
          <p:cNvSpPr>
            <a:spLocks noChangeArrowheads="1"/>
          </p:cNvSpPr>
          <p:nvPr/>
        </p:nvSpPr>
        <p:spPr bwMode="auto">
          <a:xfrm>
            <a:off x="2209800" y="1828800"/>
            <a:ext cx="5803900" cy="3962400"/>
          </a:xfrm>
          <a:prstGeom prst="rect">
            <a:avLst/>
          </a:prstGeom>
          <a:noFill/>
          <a:ln w="9525">
            <a:noFill/>
            <a:miter lim="800000"/>
            <a:headEnd/>
            <a:tailEnd/>
          </a:ln>
          <a:effectLst/>
        </p:spPr>
        <p:txBody>
          <a:bodyPr/>
          <a:lstStyle/>
          <a:p>
            <a:pPr marL="342900" indent="-342900">
              <a:lnSpc>
                <a:spcPct val="90000"/>
              </a:lnSpc>
              <a:spcBef>
                <a:spcPct val="20000"/>
              </a:spcBef>
              <a:buClr>
                <a:schemeClr val="accent1"/>
              </a:buClr>
              <a:buSzPct val="70000"/>
              <a:buFont typeface="Monotype Sorts"/>
              <a:buNone/>
              <a:defRPr/>
            </a:pPr>
            <a:r>
              <a:rPr kumimoji="1" lang="en-US" sz="2800" dirty="0">
                <a:latin typeface="+mn-lt"/>
              </a:rPr>
              <a:t> </a:t>
            </a:r>
            <a:r>
              <a:rPr kumimoji="1" lang="en-US" sz="3200" dirty="0" err="1">
                <a:solidFill>
                  <a:srgbClr val="C00000"/>
                </a:solidFill>
                <a:latin typeface="+mn-lt"/>
              </a:rPr>
              <a:t>Organisation</a:t>
            </a:r>
            <a:endParaRPr kumimoji="1" lang="en-US" sz="3200" dirty="0">
              <a:solidFill>
                <a:srgbClr val="C00000"/>
              </a:solidFill>
              <a:latin typeface="+mn-lt"/>
            </a:endParaRPr>
          </a:p>
          <a:p>
            <a:pPr marL="342900" indent="-342900">
              <a:lnSpc>
                <a:spcPct val="90000"/>
              </a:lnSpc>
              <a:spcBef>
                <a:spcPct val="20000"/>
              </a:spcBef>
              <a:buClr>
                <a:schemeClr val="accent1"/>
              </a:buClr>
              <a:buSzPct val="70000"/>
              <a:buFont typeface="Monotype Sorts"/>
              <a:buChar char="l"/>
              <a:defRPr/>
            </a:pPr>
            <a:r>
              <a:rPr kumimoji="1" lang="en-US" sz="2800" dirty="0">
                <a:latin typeface="+mn-lt"/>
              </a:rPr>
              <a:t>	Title</a:t>
            </a:r>
          </a:p>
          <a:p>
            <a:pPr marL="342900" indent="-342900">
              <a:lnSpc>
                <a:spcPct val="90000"/>
              </a:lnSpc>
              <a:spcBef>
                <a:spcPct val="20000"/>
              </a:spcBef>
              <a:buClr>
                <a:schemeClr val="accent1"/>
              </a:buClr>
              <a:buSzPct val="70000"/>
              <a:buFont typeface="Monotype Sorts"/>
              <a:buChar char="l"/>
              <a:defRPr/>
            </a:pPr>
            <a:r>
              <a:rPr kumimoji="1" lang="en-US" sz="2800" dirty="0">
                <a:latin typeface="+mn-lt"/>
              </a:rPr>
              <a:t>	Authors</a:t>
            </a:r>
          </a:p>
          <a:p>
            <a:pPr marL="342900" indent="-342900">
              <a:lnSpc>
                <a:spcPct val="90000"/>
              </a:lnSpc>
              <a:spcBef>
                <a:spcPct val="20000"/>
              </a:spcBef>
              <a:buClr>
                <a:schemeClr val="accent1"/>
              </a:buClr>
              <a:buSzPct val="70000"/>
              <a:buFont typeface="Monotype Sorts"/>
              <a:buChar char="l"/>
              <a:defRPr/>
            </a:pPr>
            <a:r>
              <a:rPr kumimoji="1" lang="en-US" sz="2800" dirty="0">
                <a:latin typeface="+mn-lt"/>
              </a:rPr>
              <a:t>	Abstract</a:t>
            </a:r>
          </a:p>
          <a:p>
            <a:pPr marL="342900" indent="-342900">
              <a:lnSpc>
                <a:spcPct val="90000"/>
              </a:lnSpc>
              <a:spcBef>
                <a:spcPct val="20000"/>
              </a:spcBef>
              <a:buClr>
                <a:schemeClr val="accent1"/>
              </a:buClr>
              <a:buSzPct val="70000"/>
              <a:buFont typeface="Monotype Sorts"/>
              <a:buNone/>
              <a:defRPr/>
            </a:pPr>
            <a:r>
              <a:rPr kumimoji="1" lang="en-US" sz="900" b="1" dirty="0">
                <a:latin typeface="+mn-lt"/>
              </a:rPr>
              <a:t>______________________________________________________________________________________</a:t>
            </a:r>
          </a:p>
          <a:p>
            <a:pPr marL="342900" indent="-342900">
              <a:lnSpc>
                <a:spcPct val="90000"/>
              </a:lnSpc>
              <a:spcBef>
                <a:spcPct val="20000"/>
              </a:spcBef>
              <a:buClr>
                <a:schemeClr val="accent1"/>
              </a:buClr>
              <a:buSzPct val="70000"/>
              <a:buFont typeface="Monotype Sorts"/>
              <a:buChar char="l"/>
              <a:defRPr/>
            </a:pPr>
            <a:r>
              <a:rPr kumimoji="1" lang="en-US" sz="2800" dirty="0">
                <a:latin typeface="+mn-lt"/>
              </a:rPr>
              <a:t>	Introduction</a:t>
            </a:r>
          </a:p>
          <a:p>
            <a:pPr marL="342900" indent="-342900">
              <a:lnSpc>
                <a:spcPct val="90000"/>
              </a:lnSpc>
              <a:spcBef>
                <a:spcPct val="20000"/>
              </a:spcBef>
              <a:buClr>
                <a:schemeClr val="accent1"/>
              </a:buClr>
              <a:buSzPct val="70000"/>
              <a:buFont typeface="Monotype Sorts"/>
              <a:buChar char="l"/>
              <a:defRPr/>
            </a:pPr>
            <a:r>
              <a:rPr kumimoji="1" lang="en-US" sz="2800" dirty="0">
                <a:latin typeface="+mn-lt"/>
              </a:rPr>
              <a:t>	Materials &amp; methods</a:t>
            </a:r>
          </a:p>
          <a:p>
            <a:pPr marL="342900" indent="-342900">
              <a:lnSpc>
                <a:spcPct val="90000"/>
              </a:lnSpc>
              <a:spcBef>
                <a:spcPct val="20000"/>
              </a:spcBef>
              <a:buClr>
                <a:schemeClr val="accent1"/>
              </a:buClr>
              <a:buSzPct val="70000"/>
              <a:buFont typeface="Monotype Sorts"/>
              <a:buChar char="l"/>
              <a:defRPr/>
            </a:pPr>
            <a:r>
              <a:rPr kumimoji="1" lang="en-US" sz="2800" dirty="0">
                <a:latin typeface="+mn-lt"/>
              </a:rPr>
              <a:t>	Results</a:t>
            </a:r>
          </a:p>
          <a:p>
            <a:pPr marL="342900" indent="-342900">
              <a:lnSpc>
                <a:spcPct val="90000"/>
              </a:lnSpc>
              <a:spcBef>
                <a:spcPct val="20000"/>
              </a:spcBef>
              <a:buClr>
                <a:schemeClr val="accent1"/>
              </a:buClr>
              <a:buSzPct val="70000"/>
              <a:buFont typeface="Monotype Sorts"/>
              <a:buChar char="l"/>
              <a:defRPr/>
            </a:pPr>
            <a:r>
              <a:rPr kumimoji="1" lang="en-US" sz="2800" dirty="0">
                <a:latin typeface="+mn-lt"/>
              </a:rPr>
              <a:t>	Discussion</a:t>
            </a:r>
          </a:p>
          <a:p>
            <a:pPr marL="342900" indent="-342900">
              <a:lnSpc>
                <a:spcPct val="90000"/>
              </a:lnSpc>
              <a:spcBef>
                <a:spcPct val="20000"/>
              </a:spcBef>
              <a:buClr>
                <a:schemeClr val="accent1"/>
              </a:buClr>
              <a:buSzPct val="70000"/>
              <a:buFont typeface="Monotype Sorts"/>
              <a:buChar char="l"/>
              <a:defRPr/>
            </a:pPr>
            <a:r>
              <a:rPr kumimoji="1" lang="en-US" sz="2800" dirty="0">
                <a:latin typeface="+mn-lt"/>
              </a:rPr>
              <a:t>	References</a:t>
            </a:r>
            <a:endParaRPr kumimoji="1" lang="en-GB" sz="2800" dirty="0">
              <a:latin typeface="+mn-lt"/>
            </a:endParaRPr>
          </a:p>
        </p:txBody>
      </p:sp>
      <p:sp>
        <p:nvSpPr>
          <p:cNvPr id="44037" name="WordArt 9"/>
          <p:cNvSpPr>
            <a:spLocks noChangeArrowheads="1" noChangeShapeType="1" noTextEdit="1"/>
          </p:cNvSpPr>
          <p:nvPr/>
        </p:nvSpPr>
        <p:spPr bwMode="auto">
          <a:xfrm rot="5400000">
            <a:off x="533400" y="4953000"/>
            <a:ext cx="2133600" cy="457200"/>
          </a:xfrm>
          <a:prstGeom prst="rect">
            <a:avLst/>
          </a:prstGeom>
        </p:spPr>
        <p:txBody>
          <a:bodyPr vert="wordArtVert" wrap="none" fromWordArt="1">
            <a:prstTxWarp prst="textPlain">
              <a:avLst>
                <a:gd name="adj" fmla="val 50000"/>
              </a:avLst>
            </a:prstTxWarp>
          </a:bodyPr>
          <a:lstStyle/>
          <a:p>
            <a:pPr algn="ctr" fontAlgn="auto"/>
            <a:r>
              <a:rPr lang="en-US" sz="3600" b="1" kern="10">
                <a:ln w="9525">
                  <a:solidFill>
                    <a:srgbClr val="000000"/>
                  </a:solidFill>
                  <a:round/>
                  <a:headEnd/>
                  <a:tailEnd/>
                </a:ln>
                <a:solidFill>
                  <a:srgbClr val="C00000"/>
                </a:solidFill>
                <a:latin typeface="+mn-lt"/>
                <a:ea typeface="+mn-lt"/>
                <a:cs typeface="+mn-lt"/>
              </a:rPr>
              <a:t>IMRAD</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169" name="Rectangle 1"/>
          <p:cNvSpPr>
            <a:spLocks noGrp="1" noChangeArrowheads="1"/>
          </p:cNvSpPr>
          <p:nvPr>
            <p:ph type="ctrTitle"/>
          </p:nvPr>
        </p:nvSpPr>
        <p:spPr>
          <a:xfrm>
            <a:off x="496888" y="228600"/>
            <a:ext cx="8150225" cy="1143000"/>
          </a:xfrm>
        </p:spPr>
        <p:txBody>
          <a:bodyPr lIns="0" tIns="0" rIns="0" bIns="0" rtlCol="0">
            <a:normAutofit/>
          </a:bodyPr>
          <a:lstStyle/>
          <a:p>
            <a:pPr eaLnBrk="1" fontAlgn="auto" hangingPunct="1">
              <a:lnSpc>
                <a:spcPct val="95000"/>
              </a:lnSpc>
              <a:spcAft>
                <a:spcPts val="0"/>
              </a:spcAft>
              <a:defRPr/>
            </a:pPr>
            <a:r>
              <a:rPr lang="en-US" sz="4000" b="1" dirty="0" smtClean="0">
                <a:solidFill>
                  <a:srgbClr val="FF0000"/>
                </a:solidFill>
                <a:latin typeface="+mn-lt"/>
              </a:rPr>
              <a:t> Research Definitions</a:t>
            </a:r>
            <a:endParaRPr lang="en-US" sz="4000" b="1" dirty="0">
              <a:solidFill>
                <a:srgbClr val="FF0000"/>
              </a:solidFill>
              <a:latin typeface="+mn-lt"/>
            </a:endParaRPr>
          </a:p>
        </p:txBody>
      </p:sp>
      <p:sp>
        <p:nvSpPr>
          <p:cNvPr id="5" name="Date Placeholder 4"/>
          <p:cNvSpPr>
            <a:spLocks noGrp="1"/>
          </p:cNvSpPr>
          <p:nvPr>
            <p:ph type="dt" sz="quarter" idx="10"/>
          </p:nvPr>
        </p:nvSpPr>
        <p:spPr/>
        <p:txBody>
          <a:bodyPr/>
          <a:lstStyle/>
          <a:p>
            <a:pPr>
              <a:defRPr/>
            </a:pPr>
            <a:fld id="{B12AA220-D05F-49D4-AE9B-439850BFE1B6}" type="datetime1">
              <a:rPr lang="en-US"/>
              <a:pPr>
                <a:defRPr/>
              </a:pPr>
              <a:t>7/23/2012</a:t>
            </a:fld>
            <a:endParaRPr lang="en-US"/>
          </a:p>
        </p:txBody>
      </p:sp>
      <p:sp>
        <p:nvSpPr>
          <p:cNvPr id="6" name="Slide Number Placeholder 5"/>
          <p:cNvSpPr>
            <a:spLocks noGrp="1"/>
          </p:cNvSpPr>
          <p:nvPr>
            <p:ph type="sldNum" sz="quarter" idx="12"/>
          </p:nvPr>
        </p:nvSpPr>
        <p:spPr/>
        <p:txBody>
          <a:bodyPr/>
          <a:lstStyle/>
          <a:p>
            <a:pPr>
              <a:defRPr/>
            </a:pPr>
            <a:fld id="{56A8D8F1-8A8A-47BB-B523-42440DE18A26}" type="slidenum">
              <a:rPr lang="en-US"/>
              <a:pPr>
                <a:defRPr/>
              </a:pPr>
              <a:t>3</a:t>
            </a:fld>
            <a:endParaRPr lang="en-US"/>
          </a:p>
        </p:txBody>
      </p:sp>
      <p:sp>
        <p:nvSpPr>
          <p:cNvPr id="7172" name="Text Box 4"/>
          <p:cNvSpPr txBox="1">
            <a:spLocks noChangeArrowheads="1"/>
          </p:cNvSpPr>
          <p:nvPr/>
        </p:nvSpPr>
        <p:spPr bwMode="auto">
          <a:xfrm>
            <a:off x="914400" y="1600200"/>
            <a:ext cx="7467600" cy="4067175"/>
          </a:xfrm>
          <a:prstGeom prst="rect">
            <a:avLst/>
          </a:prstGeom>
          <a:noFill/>
          <a:ln w="9525">
            <a:noFill/>
            <a:miter lim="800000"/>
            <a:headEnd/>
            <a:tailEnd/>
          </a:ln>
          <a:effectLst/>
        </p:spPr>
        <p:txBody>
          <a:bodyPr wrap="square" lIns="0" tIns="0" rIns="0" bIns="0">
            <a:spAutoFit/>
          </a:bodyPr>
          <a:lstStyle/>
          <a:p>
            <a:pPr fontAlgn="auto">
              <a:spcBef>
                <a:spcPts val="0"/>
              </a:spcBef>
              <a:spcAft>
                <a:spcPts val="0"/>
              </a:spcAft>
              <a:buFont typeface="Arial" pitchFamily="34" charset="0"/>
              <a:buChar char="•"/>
              <a:defRPr/>
            </a:pPr>
            <a:r>
              <a:rPr lang="en-US" sz="3200" dirty="0">
                <a:latin typeface="+mn-lt"/>
                <a:cs typeface="Arial" charset="0"/>
              </a:rPr>
              <a:t> Careful, systematic, patient study &amp; investigation in some field of knowledge</a:t>
            </a:r>
          </a:p>
          <a:p>
            <a:pPr fontAlgn="auto">
              <a:spcBef>
                <a:spcPts val="0"/>
              </a:spcBef>
              <a:spcAft>
                <a:spcPts val="0"/>
              </a:spcAft>
              <a:buFont typeface="Arial" pitchFamily="34" charset="0"/>
              <a:buChar char="•"/>
              <a:defRPr/>
            </a:pPr>
            <a:r>
              <a:rPr lang="en-US" sz="3200" dirty="0">
                <a:latin typeface="+mn-lt"/>
                <a:cs typeface="Arial" charset="0"/>
              </a:rPr>
              <a:t> Undertaken for the purpose of discovering or establishing facts or principles</a:t>
            </a:r>
          </a:p>
          <a:p>
            <a:pPr fontAlgn="auto">
              <a:spcBef>
                <a:spcPts val="0"/>
              </a:spcBef>
              <a:spcAft>
                <a:spcPts val="0"/>
              </a:spcAft>
              <a:buFont typeface="Arial" pitchFamily="34" charset="0"/>
              <a:buChar char="•"/>
              <a:defRPr/>
            </a:pPr>
            <a:r>
              <a:rPr lang="en-US" sz="3200" dirty="0">
                <a:solidFill>
                  <a:schemeClr val="tx1">
                    <a:lumMod val="95000"/>
                    <a:lumOff val="5000"/>
                  </a:schemeClr>
                </a:solidFill>
                <a:latin typeface="+mn-lt"/>
                <a:cs typeface="+mn-cs"/>
              </a:rPr>
              <a:t> Process of investigation and examination of a subject from different points of view</a:t>
            </a:r>
          </a:p>
          <a:p>
            <a:pPr fontAlgn="auto">
              <a:spcBef>
                <a:spcPts val="0"/>
              </a:spcBef>
              <a:spcAft>
                <a:spcPts val="0"/>
              </a:spcAft>
              <a:buFont typeface="Arial" pitchFamily="34" charset="0"/>
              <a:buChar char="•"/>
              <a:defRPr/>
            </a:pPr>
            <a:r>
              <a:rPr lang="en-US" sz="3200" dirty="0">
                <a:solidFill>
                  <a:schemeClr val="tx1">
                    <a:lumMod val="95000"/>
                    <a:lumOff val="5000"/>
                  </a:schemeClr>
                </a:solidFill>
                <a:latin typeface="+mn-lt"/>
                <a:cs typeface="+mn-cs"/>
              </a:rPr>
              <a:t> To search or investigate exhaustively</a:t>
            </a:r>
            <a:endParaRPr lang="en-US" sz="1600" dirty="0">
              <a:solidFill>
                <a:schemeClr val="tx1">
                  <a:lumMod val="95000"/>
                  <a:lumOff val="5000"/>
                </a:schemeClr>
              </a:solidFill>
              <a:latin typeface="+mn-lt"/>
              <a:cs typeface="+mn-cs"/>
            </a:endParaRPr>
          </a:p>
          <a:p>
            <a:pPr fontAlgn="auto">
              <a:lnSpc>
                <a:spcPct val="95000"/>
              </a:lnSpc>
              <a:spcBef>
                <a:spcPts val="0"/>
              </a:spcBef>
              <a:spcAft>
                <a:spcPts val="0"/>
              </a:spcAft>
              <a:buClr>
                <a:srgbClr val="000000"/>
              </a:buClr>
              <a:buSzPct val="100000"/>
              <a:defRPr/>
            </a:pPr>
            <a:endParaRPr lang="en-US" sz="3200" dirty="0">
              <a:solidFill>
                <a:schemeClr val="tx1">
                  <a:lumMod val="95000"/>
                  <a:lumOff val="5000"/>
                </a:schemeClr>
              </a:solidFill>
              <a:latin typeface="+mn-lt"/>
              <a:cs typeface="+mn-cs"/>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pPr eaLnBrk="1" hangingPunct="1"/>
            <a:endParaRPr lang="en-US" smtClean="0"/>
          </a:p>
        </p:txBody>
      </p:sp>
      <p:sp>
        <p:nvSpPr>
          <p:cNvPr id="45059" name="Content Placeholder 2"/>
          <p:cNvSpPr>
            <a:spLocks noGrp="1"/>
          </p:cNvSpPr>
          <p:nvPr>
            <p:ph idx="1"/>
          </p:nvPr>
        </p:nvSpPr>
        <p:spPr/>
        <p:txBody>
          <a:bodyPr/>
          <a:lstStyle/>
          <a:p>
            <a:pPr eaLnBrk="1" hangingPunct="1"/>
            <a:endParaRPr lang="en-US" smtClean="0"/>
          </a:p>
        </p:txBody>
      </p:sp>
      <p:pic>
        <p:nvPicPr>
          <p:cNvPr id="45060" name="Picture 5"/>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ctrTitle"/>
          </p:nvPr>
        </p:nvSpPr>
        <p:spPr>
          <a:xfrm>
            <a:off x="0" y="1828800"/>
            <a:ext cx="9144000" cy="1752600"/>
          </a:xfrm>
        </p:spPr>
        <p:txBody>
          <a:bodyPr/>
          <a:lstStyle/>
          <a:p>
            <a:pPr eaLnBrk="1" hangingPunct="1"/>
            <a:r>
              <a:rPr lang="en-US" sz="8800" b="1" smtClean="0">
                <a:solidFill>
                  <a:srgbClr val="FF0000"/>
                </a:solidFill>
              </a:rPr>
              <a:t>DEVELOPING A QUESTIONNAIRE </a:t>
            </a:r>
          </a:p>
        </p:txBody>
      </p:sp>
      <p:sp>
        <p:nvSpPr>
          <p:cNvPr id="3075" name="Subtitle 5"/>
          <p:cNvSpPr>
            <a:spLocks noGrp="1"/>
          </p:cNvSpPr>
          <p:nvPr>
            <p:ph type="subTitle" sz="quarter" idx="1"/>
          </p:nvPr>
        </p:nvSpPr>
        <p:spPr/>
        <p:txBody>
          <a:bodyPr rtlCol="0">
            <a:normAutofit/>
          </a:bodyPr>
          <a:lstStyle/>
          <a:p>
            <a:pPr eaLnBrk="1" fontAlgn="auto" hangingPunct="1">
              <a:spcAft>
                <a:spcPts val="0"/>
              </a:spcAft>
              <a:defRPr/>
            </a:pPr>
            <a:endParaRPr lang="en-US"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85800" y="685800"/>
            <a:ext cx="7772400" cy="990600"/>
          </a:xfrm>
        </p:spPr>
        <p:txBody>
          <a:bodyPr/>
          <a:lstStyle/>
          <a:p>
            <a:pPr eaLnBrk="1" hangingPunct="1"/>
            <a:r>
              <a:rPr lang="en-US" sz="4000" b="1" smtClean="0">
                <a:solidFill>
                  <a:srgbClr val="FF0000"/>
                </a:solidFill>
              </a:rPr>
              <a:t>Questionnaire</a:t>
            </a:r>
          </a:p>
        </p:txBody>
      </p:sp>
      <p:sp>
        <p:nvSpPr>
          <p:cNvPr id="48131" name="Rectangle 3"/>
          <p:cNvSpPr>
            <a:spLocks noGrp="1" noChangeArrowheads="1"/>
          </p:cNvSpPr>
          <p:nvPr>
            <p:ph type="body" idx="1"/>
          </p:nvPr>
        </p:nvSpPr>
        <p:spPr/>
        <p:txBody>
          <a:bodyPr/>
          <a:lstStyle/>
          <a:p>
            <a:pPr eaLnBrk="1" hangingPunct="1"/>
            <a:r>
              <a:rPr lang="en-US" smtClean="0"/>
              <a:t>Useful for surveying groups of any size</a:t>
            </a:r>
          </a:p>
          <a:p>
            <a:pPr eaLnBrk="1" hangingPunct="1"/>
            <a:r>
              <a:rPr lang="en-US" smtClean="0"/>
              <a:t>Typically designed to determine </a:t>
            </a:r>
            <a:r>
              <a:rPr lang="en-US" smtClean="0">
                <a:solidFill>
                  <a:schemeClr val="tx2"/>
                </a:solidFill>
              </a:rPr>
              <a:t>opinions, attitudes</a:t>
            </a:r>
            <a:r>
              <a:rPr lang="en-US" smtClean="0"/>
              <a:t> or </a:t>
            </a:r>
            <a:r>
              <a:rPr lang="en-US" smtClean="0">
                <a:solidFill>
                  <a:schemeClr val="tx2"/>
                </a:solidFill>
              </a:rPr>
              <a:t>present practices</a:t>
            </a:r>
          </a:p>
          <a:p>
            <a:pPr eaLnBrk="1" hangingPunct="1"/>
            <a:r>
              <a:rPr lang="en-US" smtClean="0">
                <a:solidFill>
                  <a:schemeClr val="tx2"/>
                </a:solidFill>
              </a:rPr>
              <a:t>Limitation</a:t>
            </a:r>
            <a:r>
              <a:rPr lang="en-US" smtClean="0"/>
              <a:t>: rely on self report information v. observed behavior</a:t>
            </a:r>
          </a:p>
          <a:p>
            <a:pPr lvl="1" eaLnBrk="1" hangingPunct="1"/>
            <a:r>
              <a:rPr lang="en-US" smtClean="0"/>
              <a:t>Challenges to validity become a concern</a:t>
            </a:r>
            <a:endParaRPr lang="en-US" sz="230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685800" y="381000"/>
            <a:ext cx="7772400" cy="1060450"/>
          </a:xfrm>
        </p:spPr>
        <p:txBody>
          <a:bodyPr/>
          <a:lstStyle/>
          <a:p>
            <a:pPr eaLnBrk="1" hangingPunct="1"/>
            <a:r>
              <a:rPr lang="en-US" sz="3600" b="1" smtClean="0">
                <a:solidFill>
                  <a:srgbClr val="FF0000"/>
                </a:solidFill>
              </a:rPr>
              <a:t>Questionnaire Planning</a:t>
            </a:r>
          </a:p>
        </p:txBody>
      </p:sp>
      <p:sp>
        <p:nvSpPr>
          <p:cNvPr id="50179" name="Rectangle 3"/>
          <p:cNvSpPr>
            <a:spLocks noGrp="1" noChangeArrowheads="1"/>
          </p:cNvSpPr>
          <p:nvPr>
            <p:ph type="body" idx="1"/>
          </p:nvPr>
        </p:nvSpPr>
        <p:spPr>
          <a:xfrm>
            <a:off x="152400" y="1219200"/>
            <a:ext cx="8991600" cy="4876800"/>
          </a:xfrm>
        </p:spPr>
        <p:txBody>
          <a:bodyPr/>
          <a:lstStyle/>
          <a:p>
            <a:pPr eaLnBrk="1" hangingPunct="1">
              <a:lnSpc>
                <a:spcPct val="90000"/>
              </a:lnSpc>
            </a:pPr>
            <a:r>
              <a:rPr lang="en-US" sz="2400" b="1" dirty="0" smtClean="0"/>
              <a:t>1. Determine the </a:t>
            </a:r>
            <a:r>
              <a:rPr lang="en-US" sz="2400" b="1" dirty="0" smtClean="0">
                <a:solidFill>
                  <a:schemeClr val="tx2"/>
                </a:solidFill>
              </a:rPr>
              <a:t>Objective</a:t>
            </a:r>
            <a:endParaRPr lang="en-US" sz="2400" dirty="0" smtClean="0">
              <a:solidFill>
                <a:schemeClr val="tx2"/>
              </a:solidFill>
            </a:endParaRPr>
          </a:p>
          <a:p>
            <a:pPr lvl="1" eaLnBrk="1" hangingPunct="1">
              <a:lnSpc>
                <a:spcPct val="90000"/>
              </a:lnSpc>
            </a:pPr>
            <a:r>
              <a:rPr lang="en-US" sz="2400" dirty="0" smtClean="0"/>
              <a:t>What do you want to ask and of whom?</a:t>
            </a:r>
          </a:p>
          <a:p>
            <a:pPr lvl="1" eaLnBrk="1" hangingPunct="1">
              <a:lnSpc>
                <a:spcPct val="90000"/>
              </a:lnSpc>
            </a:pPr>
            <a:r>
              <a:rPr lang="en-US" sz="2400" dirty="0" smtClean="0"/>
              <a:t>Consider how the data will be </a:t>
            </a:r>
            <a:r>
              <a:rPr lang="en-US" sz="2400" dirty="0" err="1" smtClean="0"/>
              <a:t>analysed</a:t>
            </a:r>
            <a:r>
              <a:rPr lang="en-US" sz="2400" dirty="0" smtClean="0"/>
              <a:t>. What information is needed?</a:t>
            </a:r>
          </a:p>
          <a:p>
            <a:pPr eaLnBrk="1" hangingPunct="1">
              <a:lnSpc>
                <a:spcPct val="90000"/>
              </a:lnSpc>
            </a:pPr>
            <a:r>
              <a:rPr lang="en-US" sz="2400" dirty="0" smtClean="0"/>
              <a:t>2. </a:t>
            </a:r>
            <a:r>
              <a:rPr lang="en-US" sz="2400" b="1" dirty="0" smtClean="0"/>
              <a:t>Determine the </a:t>
            </a:r>
            <a:r>
              <a:rPr lang="en-US" sz="2400" b="1" dirty="0" smtClean="0">
                <a:solidFill>
                  <a:schemeClr val="tx2"/>
                </a:solidFill>
              </a:rPr>
              <a:t>Mode of Administration</a:t>
            </a:r>
          </a:p>
          <a:p>
            <a:pPr lvl="1" eaLnBrk="1" hangingPunct="1">
              <a:lnSpc>
                <a:spcPct val="90000"/>
              </a:lnSpc>
            </a:pPr>
            <a:r>
              <a:rPr lang="en-US" sz="2400" dirty="0" smtClean="0"/>
              <a:t>Paper and pencil</a:t>
            </a:r>
          </a:p>
          <a:p>
            <a:pPr lvl="2" eaLnBrk="1" hangingPunct="1">
              <a:lnSpc>
                <a:spcPct val="90000"/>
              </a:lnSpc>
            </a:pPr>
            <a:r>
              <a:rPr lang="en-US" dirty="0" smtClean="0"/>
              <a:t>Cost effective, but low response rate</a:t>
            </a:r>
          </a:p>
          <a:p>
            <a:pPr lvl="1" eaLnBrk="1" hangingPunct="1">
              <a:lnSpc>
                <a:spcPct val="90000"/>
              </a:lnSpc>
            </a:pPr>
            <a:r>
              <a:rPr lang="en-US" sz="2400" dirty="0" smtClean="0"/>
              <a:t>Web / E-mail based</a:t>
            </a:r>
          </a:p>
          <a:p>
            <a:pPr lvl="2" eaLnBrk="1" hangingPunct="1">
              <a:lnSpc>
                <a:spcPct val="90000"/>
              </a:lnSpc>
            </a:pPr>
            <a:r>
              <a:rPr lang="en-US" dirty="0" smtClean="0"/>
              <a:t>Cost effective, higher response rate, some suspicion of the medium</a:t>
            </a:r>
          </a:p>
          <a:p>
            <a:pPr lvl="1" eaLnBrk="1" hangingPunct="1">
              <a:lnSpc>
                <a:spcPct val="90000"/>
              </a:lnSpc>
            </a:pPr>
            <a:r>
              <a:rPr lang="en-US" sz="2400" dirty="0" smtClean="0"/>
              <a:t>Combination</a:t>
            </a:r>
          </a:p>
          <a:p>
            <a:pPr lvl="2" eaLnBrk="1" hangingPunct="1">
              <a:lnSpc>
                <a:spcPct val="90000"/>
              </a:lnSpc>
            </a:pPr>
            <a:r>
              <a:rPr lang="en-US" dirty="0" smtClean="0"/>
              <a:t>Can be administratively cumbersome</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a:xfrm>
            <a:off x="685800" y="-152400"/>
            <a:ext cx="7772400" cy="1219200"/>
          </a:xfrm>
        </p:spPr>
        <p:txBody>
          <a:bodyPr/>
          <a:lstStyle/>
          <a:p>
            <a:pPr eaLnBrk="1" hangingPunct="1"/>
            <a:r>
              <a:rPr lang="en-US" sz="3600" b="1" smtClean="0">
                <a:solidFill>
                  <a:srgbClr val="FF0000"/>
                </a:solidFill>
              </a:rPr>
              <a:t>Questionnaire Planning</a:t>
            </a:r>
          </a:p>
        </p:txBody>
      </p:sp>
      <p:sp>
        <p:nvSpPr>
          <p:cNvPr id="51203" name="Rectangle 3"/>
          <p:cNvSpPr>
            <a:spLocks noGrp="1" noChangeArrowheads="1"/>
          </p:cNvSpPr>
          <p:nvPr>
            <p:ph type="body" idx="1"/>
          </p:nvPr>
        </p:nvSpPr>
        <p:spPr>
          <a:xfrm>
            <a:off x="304800" y="1295400"/>
            <a:ext cx="8610600" cy="5105400"/>
          </a:xfrm>
        </p:spPr>
        <p:txBody>
          <a:bodyPr/>
          <a:lstStyle/>
          <a:p>
            <a:pPr eaLnBrk="1" hangingPunct="1"/>
            <a:r>
              <a:rPr lang="en-US" sz="2800" b="1" smtClean="0"/>
              <a:t>Determine the </a:t>
            </a:r>
            <a:r>
              <a:rPr lang="en-US" sz="2800" b="1" smtClean="0">
                <a:solidFill>
                  <a:schemeClr val="tx2"/>
                </a:solidFill>
              </a:rPr>
              <a:t>Sampling Methodology</a:t>
            </a:r>
            <a:endParaRPr lang="en-US" sz="2800" smtClean="0">
              <a:solidFill>
                <a:schemeClr val="tx2"/>
              </a:solidFill>
            </a:endParaRPr>
          </a:p>
          <a:p>
            <a:pPr lvl="1" eaLnBrk="1" hangingPunct="1"/>
            <a:r>
              <a:rPr lang="en-US" sz="2400" smtClean="0"/>
              <a:t>To whom will you send the questionnaire? Who can supply the information?</a:t>
            </a:r>
          </a:p>
          <a:p>
            <a:pPr lvl="1" eaLnBrk="1" hangingPunct="1"/>
            <a:r>
              <a:rPr lang="en-US" sz="2400" smtClean="0"/>
              <a:t>Will </a:t>
            </a:r>
            <a:r>
              <a:rPr lang="en-US" sz="2400" b="1" smtClean="0">
                <a:solidFill>
                  <a:schemeClr val="tx2"/>
                </a:solidFill>
              </a:rPr>
              <a:t>everyone</a:t>
            </a:r>
            <a:r>
              <a:rPr lang="en-US" sz="2400" smtClean="0"/>
              <a:t> be surveyed?</a:t>
            </a:r>
          </a:p>
          <a:p>
            <a:pPr lvl="2" eaLnBrk="1" hangingPunct="1"/>
            <a:r>
              <a:rPr lang="en-US" smtClean="0"/>
              <a:t>All current students? All alumni?</a:t>
            </a:r>
          </a:p>
          <a:p>
            <a:pPr lvl="2" eaLnBrk="1" hangingPunct="1"/>
            <a:r>
              <a:rPr lang="en-US" smtClean="0"/>
              <a:t>If yes, this is a census of the finite population</a:t>
            </a:r>
          </a:p>
          <a:p>
            <a:pPr lvl="1" eaLnBrk="1" hangingPunct="1"/>
            <a:r>
              <a:rPr lang="en-US" sz="2400" smtClean="0"/>
              <a:t>The selection of a </a:t>
            </a:r>
            <a:r>
              <a:rPr lang="en-US" sz="2400" b="1" smtClean="0">
                <a:solidFill>
                  <a:schemeClr val="tx2"/>
                </a:solidFill>
              </a:rPr>
              <a:t>representative</a:t>
            </a:r>
            <a:r>
              <a:rPr lang="en-US" sz="2400" smtClean="0"/>
              <a:t> sample of the population may be more effective based on time and cost of administration</a:t>
            </a:r>
          </a:p>
          <a:p>
            <a:pPr lvl="2" eaLnBrk="1" hangingPunct="1"/>
            <a:r>
              <a:rPr lang="en-US" smtClean="0"/>
              <a:t>Decision depends on the size of the finite population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685800" y="381000"/>
            <a:ext cx="7772400" cy="990600"/>
          </a:xfrm>
        </p:spPr>
        <p:txBody>
          <a:bodyPr/>
          <a:lstStyle/>
          <a:p>
            <a:pPr eaLnBrk="1" hangingPunct="1"/>
            <a:r>
              <a:rPr lang="en-US" sz="3600" b="1" smtClean="0">
                <a:solidFill>
                  <a:srgbClr val="FF0000"/>
                </a:solidFill>
              </a:rPr>
              <a:t>Constructing the Questionnaire</a:t>
            </a:r>
          </a:p>
        </p:txBody>
      </p:sp>
      <p:sp>
        <p:nvSpPr>
          <p:cNvPr id="52227" name="Rectangle 3"/>
          <p:cNvSpPr>
            <a:spLocks noGrp="1" noChangeArrowheads="1"/>
          </p:cNvSpPr>
          <p:nvPr>
            <p:ph type="body" idx="1"/>
          </p:nvPr>
        </p:nvSpPr>
        <p:spPr>
          <a:xfrm>
            <a:off x="685800" y="1295400"/>
            <a:ext cx="7772400" cy="4800600"/>
          </a:xfrm>
        </p:spPr>
        <p:txBody>
          <a:bodyPr/>
          <a:lstStyle/>
          <a:p>
            <a:pPr eaLnBrk="1" hangingPunct="1"/>
            <a:r>
              <a:rPr lang="en-US" sz="2800" smtClean="0"/>
              <a:t>Consider what objective each question measures</a:t>
            </a:r>
          </a:p>
          <a:p>
            <a:pPr eaLnBrk="1" hangingPunct="1"/>
            <a:r>
              <a:rPr lang="en-US" sz="2800" smtClean="0"/>
              <a:t>Three to five questions per objective is recommended</a:t>
            </a:r>
          </a:p>
          <a:p>
            <a:pPr eaLnBrk="1" hangingPunct="1"/>
            <a:r>
              <a:rPr lang="en-US" sz="2800" b="1" smtClean="0">
                <a:solidFill>
                  <a:schemeClr val="tx2"/>
                </a:solidFill>
              </a:rPr>
              <a:t>How many questions?</a:t>
            </a:r>
          </a:p>
          <a:p>
            <a:pPr lvl="1" eaLnBrk="1" hangingPunct="1"/>
            <a:r>
              <a:rPr lang="en-US" smtClean="0"/>
              <a:t>Find a balance: long enough to obtain the necessary information but short enough so respondents won’t lose interest.</a:t>
            </a:r>
          </a:p>
          <a:p>
            <a:pPr lvl="1" eaLnBrk="1" hangingPunct="1"/>
            <a:r>
              <a:rPr lang="en-US" smtClean="0"/>
              <a:t>Questionnaires that are too long won’t be completed</a:t>
            </a:r>
          </a:p>
          <a:p>
            <a:pPr lvl="1" eaLnBrk="1" hangingPunct="1"/>
            <a:r>
              <a:rPr lang="en-US" smtClean="0"/>
              <a:t>Goal: 15-20 minutes Max</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xfrm>
            <a:off x="0" y="0"/>
            <a:ext cx="9144000" cy="1219200"/>
          </a:xfrm>
        </p:spPr>
        <p:txBody>
          <a:bodyPr/>
          <a:lstStyle/>
          <a:p>
            <a:pPr eaLnBrk="1" hangingPunct="1"/>
            <a:r>
              <a:rPr lang="en-US" sz="3600" b="1" smtClean="0">
                <a:solidFill>
                  <a:srgbClr val="FF0000"/>
                </a:solidFill>
              </a:rPr>
              <a:t>Question Formats: Open Ended Questions</a:t>
            </a:r>
            <a:endParaRPr lang="en-US" sz="3600" smtClean="0">
              <a:solidFill>
                <a:srgbClr val="FF0000"/>
              </a:solidFill>
            </a:endParaRPr>
          </a:p>
        </p:txBody>
      </p:sp>
      <p:sp>
        <p:nvSpPr>
          <p:cNvPr id="53251" name="Rectangle 3"/>
          <p:cNvSpPr>
            <a:spLocks noGrp="1" noChangeArrowheads="1"/>
          </p:cNvSpPr>
          <p:nvPr>
            <p:ph type="body" idx="1"/>
          </p:nvPr>
        </p:nvSpPr>
        <p:spPr>
          <a:xfrm>
            <a:off x="457200" y="1295400"/>
            <a:ext cx="8382000" cy="4495800"/>
          </a:xfrm>
        </p:spPr>
        <p:txBody>
          <a:bodyPr/>
          <a:lstStyle/>
          <a:p>
            <a:pPr lvl="1" eaLnBrk="1" hangingPunct="1"/>
            <a:r>
              <a:rPr lang="en-US" smtClean="0"/>
              <a:t>Allow respondents to express feelings and expand on ideas. </a:t>
            </a:r>
          </a:p>
          <a:p>
            <a:pPr lvl="1" eaLnBrk="1" hangingPunct="1"/>
            <a:r>
              <a:rPr lang="en-US" smtClean="0"/>
              <a:t>Question should be phrased to avoid a one word response. </a:t>
            </a:r>
          </a:p>
          <a:p>
            <a:pPr lvl="2" eaLnBrk="1" hangingPunct="1"/>
            <a:r>
              <a:rPr lang="en-US" smtClean="0"/>
              <a:t>“What aspects of the curriculum in MBBS course best prepared you for your current position?”</a:t>
            </a:r>
          </a:p>
          <a:p>
            <a:pPr lvl="1" eaLnBrk="1" hangingPunct="1"/>
            <a:r>
              <a:rPr lang="en-US" smtClean="0"/>
              <a:t>Open ended questions at the beginning of the questionnaire may be discouraging to respondent – include one or two at the end</a:t>
            </a:r>
          </a:p>
          <a:p>
            <a:pPr lvl="1" eaLnBrk="1" hangingPunct="1"/>
            <a:r>
              <a:rPr lang="en-US" smtClean="0"/>
              <a:t>Analysis of responses can be challenging</a:t>
            </a:r>
          </a:p>
          <a:p>
            <a:pPr eaLnBrk="1" hangingPunct="1"/>
            <a:endParaRPr lang="en-US" sz="280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685800" y="457200"/>
            <a:ext cx="7772400" cy="914400"/>
          </a:xfrm>
        </p:spPr>
        <p:txBody>
          <a:bodyPr/>
          <a:lstStyle/>
          <a:p>
            <a:pPr eaLnBrk="1" hangingPunct="1">
              <a:lnSpc>
                <a:spcPct val="90000"/>
              </a:lnSpc>
            </a:pPr>
            <a:r>
              <a:rPr lang="en-US" sz="3600" b="1" smtClean="0">
                <a:solidFill>
                  <a:srgbClr val="FF0000"/>
                </a:solidFill>
              </a:rPr>
              <a:t>Question Formats: Closed Questions</a:t>
            </a:r>
            <a:endParaRPr lang="en-US" sz="3600" smtClean="0">
              <a:solidFill>
                <a:srgbClr val="FF0000"/>
              </a:solidFill>
            </a:endParaRPr>
          </a:p>
        </p:txBody>
      </p:sp>
      <p:sp>
        <p:nvSpPr>
          <p:cNvPr id="54275" name="Rectangle 3"/>
          <p:cNvSpPr>
            <a:spLocks noGrp="1" noChangeArrowheads="1"/>
          </p:cNvSpPr>
          <p:nvPr>
            <p:ph type="body" idx="1"/>
          </p:nvPr>
        </p:nvSpPr>
        <p:spPr>
          <a:xfrm>
            <a:off x="533400" y="1371600"/>
            <a:ext cx="8458200" cy="4787900"/>
          </a:xfrm>
        </p:spPr>
        <p:txBody>
          <a:bodyPr/>
          <a:lstStyle/>
          <a:p>
            <a:pPr lvl="1" eaLnBrk="1" hangingPunct="1">
              <a:lnSpc>
                <a:spcPct val="90000"/>
              </a:lnSpc>
            </a:pPr>
            <a:r>
              <a:rPr lang="en-US" sz="3200" b="1" dirty="0" smtClean="0">
                <a:solidFill>
                  <a:schemeClr val="tx2"/>
                </a:solidFill>
              </a:rPr>
              <a:t>Ranking</a:t>
            </a:r>
            <a:endParaRPr lang="en-US" sz="3200" dirty="0" smtClean="0">
              <a:solidFill>
                <a:schemeClr val="tx2"/>
              </a:solidFill>
            </a:endParaRPr>
          </a:p>
          <a:p>
            <a:pPr lvl="2" eaLnBrk="1" hangingPunct="1">
              <a:lnSpc>
                <a:spcPct val="90000"/>
              </a:lnSpc>
            </a:pPr>
            <a:r>
              <a:rPr lang="en-US" dirty="0" smtClean="0"/>
              <a:t>Forces the respondent to rank order responses based on a value judgment. </a:t>
            </a:r>
          </a:p>
          <a:p>
            <a:pPr lvl="2" eaLnBrk="1" hangingPunct="1">
              <a:lnSpc>
                <a:spcPct val="90000"/>
              </a:lnSpc>
            </a:pPr>
            <a:r>
              <a:rPr lang="en-US" dirty="0" smtClean="0"/>
              <a:t>Rank the following items with regard to how you spend time at your Residence from 1 (spend the most time) to 5 (spend the least time):</a:t>
            </a:r>
          </a:p>
          <a:p>
            <a:pPr lvl="3" eaLnBrk="1" hangingPunct="1">
              <a:lnSpc>
                <a:spcPct val="90000"/>
              </a:lnSpc>
              <a:buFontTx/>
              <a:buNone/>
            </a:pPr>
            <a:r>
              <a:rPr lang="en-US" sz="2400" dirty="0" smtClean="0"/>
              <a:t>_____	Studying</a:t>
            </a:r>
          </a:p>
          <a:p>
            <a:pPr lvl="3" eaLnBrk="1" hangingPunct="1">
              <a:lnSpc>
                <a:spcPct val="90000"/>
              </a:lnSpc>
              <a:buFontTx/>
              <a:buNone/>
            </a:pPr>
            <a:r>
              <a:rPr lang="en-US" sz="2400" dirty="0" smtClean="0"/>
              <a:t>_____	Socializing</a:t>
            </a:r>
          </a:p>
          <a:p>
            <a:pPr lvl="3" eaLnBrk="1" hangingPunct="1">
              <a:lnSpc>
                <a:spcPct val="90000"/>
              </a:lnSpc>
              <a:buFontTx/>
              <a:buNone/>
            </a:pPr>
            <a:r>
              <a:rPr lang="en-US" sz="2400" dirty="0" smtClean="0"/>
              <a:t>_____	Volunteering</a:t>
            </a:r>
          </a:p>
          <a:p>
            <a:pPr lvl="3" eaLnBrk="1" hangingPunct="1">
              <a:lnSpc>
                <a:spcPct val="90000"/>
              </a:lnSpc>
              <a:buFontTx/>
              <a:buNone/>
            </a:pPr>
            <a:r>
              <a:rPr lang="en-US" sz="2400" dirty="0" smtClean="0"/>
              <a:t>_____	Working at a part time job</a:t>
            </a:r>
          </a:p>
          <a:p>
            <a:pPr lvl="3" eaLnBrk="1" hangingPunct="1">
              <a:lnSpc>
                <a:spcPct val="90000"/>
              </a:lnSpc>
              <a:buFontTx/>
              <a:buNone/>
            </a:pPr>
            <a:r>
              <a:rPr lang="en-US" sz="2400" dirty="0" smtClean="0"/>
              <a:t>_____	Exercising</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a:xfrm>
            <a:off x="685800" y="533400"/>
            <a:ext cx="7772400" cy="838200"/>
          </a:xfrm>
        </p:spPr>
        <p:txBody>
          <a:bodyPr/>
          <a:lstStyle/>
          <a:p>
            <a:pPr eaLnBrk="1" hangingPunct="1">
              <a:lnSpc>
                <a:spcPct val="90000"/>
              </a:lnSpc>
            </a:pPr>
            <a:r>
              <a:rPr lang="en-US" sz="3600" b="1" smtClean="0">
                <a:solidFill>
                  <a:srgbClr val="FF0000"/>
                </a:solidFill>
              </a:rPr>
              <a:t>Question Formats: Closed Questions</a:t>
            </a:r>
            <a:endParaRPr lang="en-US" sz="3600" smtClean="0">
              <a:solidFill>
                <a:srgbClr val="FF0000"/>
              </a:solidFill>
            </a:endParaRPr>
          </a:p>
        </p:txBody>
      </p:sp>
      <p:sp>
        <p:nvSpPr>
          <p:cNvPr id="55299" name="Rectangle 3"/>
          <p:cNvSpPr>
            <a:spLocks noGrp="1" noChangeArrowheads="1"/>
          </p:cNvSpPr>
          <p:nvPr>
            <p:ph type="body" idx="1"/>
          </p:nvPr>
        </p:nvSpPr>
        <p:spPr>
          <a:xfrm>
            <a:off x="533400" y="1600200"/>
            <a:ext cx="8458200" cy="4559300"/>
          </a:xfrm>
        </p:spPr>
        <p:txBody>
          <a:bodyPr/>
          <a:lstStyle/>
          <a:p>
            <a:pPr lvl="1" eaLnBrk="1" hangingPunct="1">
              <a:lnSpc>
                <a:spcPct val="90000"/>
              </a:lnSpc>
            </a:pPr>
            <a:r>
              <a:rPr lang="en-US" sz="3200" b="1" dirty="0" smtClean="0">
                <a:solidFill>
                  <a:schemeClr val="tx2"/>
                </a:solidFill>
              </a:rPr>
              <a:t>Checklist</a:t>
            </a:r>
            <a:endParaRPr lang="en-US" sz="3200" dirty="0" smtClean="0">
              <a:solidFill>
                <a:schemeClr val="tx2"/>
              </a:solidFill>
            </a:endParaRPr>
          </a:p>
          <a:p>
            <a:pPr lvl="2" eaLnBrk="1" hangingPunct="1">
              <a:lnSpc>
                <a:spcPct val="90000"/>
              </a:lnSpc>
            </a:pPr>
            <a:r>
              <a:rPr lang="en-US" dirty="0" smtClean="0"/>
              <a:t>A number of possible answers are provided and the respondent is asked to choose one or choose all that apply. </a:t>
            </a:r>
          </a:p>
          <a:p>
            <a:pPr lvl="2" eaLnBrk="1" hangingPunct="1">
              <a:lnSpc>
                <a:spcPct val="90000"/>
              </a:lnSpc>
            </a:pPr>
            <a:r>
              <a:rPr lang="en-US" dirty="0" smtClean="0"/>
              <a:t>How do you finance your Medical College education? Choose all that apply:</a:t>
            </a:r>
          </a:p>
          <a:p>
            <a:pPr lvl="3" eaLnBrk="1" hangingPunct="1">
              <a:lnSpc>
                <a:spcPct val="90000"/>
              </a:lnSpc>
              <a:buFontTx/>
              <a:buNone/>
            </a:pPr>
            <a:r>
              <a:rPr lang="en-US" sz="2400" dirty="0" smtClean="0"/>
              <a:t>_____	Parental contribution</a:t>
            </a:r>
          </a:p>
          <a:p>
            <a:pPr lvl="3" eaLnBrk="1" hangingPunct="1">
              <a:lnSpc>
                <a:spcPct val="90000"/>
              </a:lnSpc>
              <a:buFontTx/>
              <a:buNone/>
            </a:pPr>
            <a:r>
              <a:rPr lang="en-US" sz="2400" dirty="0" smtClean="0"/>
              <a:t>_____	Student Loan</a:t>
            </a:r>
          </a:p>
          <a:p>
            <a:pPr lvl="3" eaLnBrk="1" hangingPunct="1">
              <a:lnSpc>
                <a:spcPct val="90000"/>
              </a:lnSpc>
              <a:buFontTx/>
              <a:buNone/>
            </a:pPr>
            <a:r>
              <a:rPr lang="en-US" sz="2400" dirty="0" smtClean="0"/>
              <a:t>_____	Work Study</a:t>
            </a:r>
          </a:p>
          <a:p>
            <a:pPr lvl="3" eaLnBrk="1" hangingPunct="1">
              <a:lnSpc>
                <a:spcPct val="90000"/>
              </a:lnSpc>
              <a:buFontTx/>
              <a:buNone/>
            </a:pPr>
            <a:r>
              <a:rPr lang="en-US" sz="2400" dirty="0" smtClean="0"/>
              <a:t>_____	Off campus employment</a:t>
            </a:r>
          </a:p>
          <a:p>
            <a:pPr lvl="3" eaLnBrk="1" hangingPunct="1">
              <a:lnSpc>
                <a:spcPct val="90000"/>
              </a:lnSpc>
              <a:buFontTx/>
              <a:buNone/>
            </a:pPr>
            <a:r>
              <a:rPr lang="en-US" sz="2400" dirty="0" smtClean="0"/>
              <a:t>_____	Other (please specify): _____________</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685800" y="457200"/>
            <a:ext cx="7772400" cy="1066800"/>
          </a:xfrm>
        </p:spPr>
        <p:txBody>
          <a:bodyPr/>
          <a:lstStyle/>
          <a:p>
            <a:pPr eaLnBrk="1" hangingPunct="1"/>
            <a:r>
              <a:rPr lang="en-US" sz="3600" b="1" dirty="0" smtClean="0">
                <a:solidFill>
                  <a:srgbClr val="FF0000"/>
                </a:solidFill>
              </a:rPr>
              <a:t>Question Formats: Closed Questions</a:t>
            </a:r>
            <a:endParaRPr lang="en-US" sz="3600" dirty="0" smtClean="0">
              <a:solidFill>
                <a:srgbClr val="FF0000"/>
              </a:solidFill>
            </a:endParaRPr>
          </a:p>
        </p:txBody>
      </p:sp>
      <p:sp>
        <p:nvSpPr>
          <p:cNvPr id="56323" name="Rectangle 3"/>
          <p:cNvSpPr>
            <a:spLocks noGrp="1" noChangeArrowheads="1"/>
          </p:cNvSpPr>
          <p:nvPr>
            <p:ph type="body" idx="1"/>
          </p:nvPr>
        </p:nvSpPr>
        <p:spPr>
          <a:xfrm>
            <a:off x="381000" y="1447800"/>
            <a:ext cx="8610600" cy="4254500"/>
          </a:xfrm>
        </p:spPr>
        <p:txBody>
          <a:bodyPr/>
          <a:lstStyle/>
          <a:p>
            <a:pPr lvl="1" eaLnBrk="1" hangingPunct="1"/>
            <a:r>
              <a:rPr lang="en-US" sz="3200" b="1" dirty="0" smtClean="0">
                <a:solidFill>
                  <a:schemeClr val="tx2"/>
                </a:solidFill>
              </a:rPr>
              <a:t>Scaled items</a:t>
            </a:r>
            <a:endParaRPr lang="en-US" sz="3200" dirty="0" smtClean="0">
              <a:solidFill>
                <a:schemeClr val="tx2"/>
              </a:solidFill>
            </a:endParaRPr>
          </a:p>
          <a:p>
            <a:pPr lvl="2" eaLnBrk="1" hangingPunct="1"/>
            <a:r>
              <a:rPr lang="en-US" dirty="0" smtClean="0"/>
              <a:t>Very common</a:t>
            </a:r>
          </a:p>
          <a:p>
            <a:pPr lvl="2" eaLnBrk="1" hangingPunct="1"/>
            <a:r>
              <a:rPr lang="en-US" dirty="0" smtClean="0"/>
              <a:t>Indicate strength of agreement or disagreement with a statement. </a:t>
            </a:r>
          </a:p>
          <a:p>
            <a:pPr lvl="2" eaLnBrk="1" hangingPunct="1"/>
            <a:r>
              <a:rPr lang="en-US" dirty="0" smtClean="0"/>
              <a:t>Numbers are assigned to each response on the continuum</a:t>
            </a:r>
          </a:p>
          <a:p>
            <a:pPr lvl="2" eaLnBrk="1" hangingPunct="1"/>
            <a:r>
              <a:rPr lang="en-US" dirty="0" smtClean="0"/>
              <a:t>The English curriculum at </a:t>
            </a:r>
            <a:r>
              <a:rPr lang="en-US" dirty="0" err="1" smtClean="0"/>
              <a:t>Misali</a:t>
            </a:r>
            <a:r>
              <a:rPr lang="en-US" dirty="0" smtClean="0"/>
              <a:t> School adequately prepared me for my current position. </a:t>
            </a:r>
            <a:br>
              <a:rPr lang="en-US" dirty="0" smtClean="0"/>
            </a:br>
            <a:r>
              <a:rPr lang="en-US" sz="2800" dirty="0" smtClean="0"/>
              <a:t>    1	        2	 	3         	4       	5</a:t>
            </a:r>
            <a:br>
              <a:rPr lang="en-US" sz="2800" dirty="0" smtClean="0"/>
            </a:br>
            <a:endParaRPr lang="en-US" sz="2800" dirty="0" smtClean="0"/>
          </a:p>
        </p:txBody>
      </p:sp>
      <p:grpSp>
        <p:nvGrpSpPr>
          <p:cNvPr id="56324" name="Group 9"/>
          <p:cNvGrpSpPr>
            <a:grpSpLocks/>
          </p:cNvGrpSpPr>
          <p:nvPr/>
        </p:nvGrpSpPr>
        <p:grpSpPr bwMode="auto">
          <a:xfrm>
            <a:off x="1752600" y="5486400"/>
            <a:ext cx="4876800" cy="560388"/>
            <a:chOff x="1104" y="3360"/>
            <a:chExt cx="3072" cy="353"/>
          </a:xfrm>
        </p:grpSpPr>
        <p:sp>
          <p:nvSpPr>
            <p:cNvPr id="56325" name="Text Box 4"/>
            <p:cNvSpPr txBox="1">
              <a:spLocks noChangeArrowheads="1"/>
            </p:cNvSpPr>
            <p:nvPr/>
          </p:nvSpPr>
          <p:spPr bwMode="auto">
            <a:xfrm rot="-1504384">
              <a:off x="1104" y="3408"/>
              <a:ext cx="720" cy="305"/>
            </a:xfrm>
            <a:prstGeom prst="rect">
              <a:avLst/>
            </a:prstGeom>
            <a:noFill/>
            <a:ln w="9525">
              <a:noFill/>
              <a:miter lim="800000"/>
              <a:headEnd/>
              <a:tailEnd/>
            </a:ln>
          </p:spPr>
          <p:txBody>
            <a:bodyPr>
              <a:spAutoFit/>
            </a:bodyPr>
            <a:lstStyle/>
            <a:p>
              <a:pPr algn="ctr">
                <a:lnSpc>
                  <a:spcPct val="55000"/>
                </a:lnSpc>
                <a:spcBef>
                  <a:spcPct val="50000"/>
                </a:spcBef>
              </a:pPr>
              <a:r>
                <a:rPr lang="en-US" sz="1600" dirty="0">
                  <a:latin typeface="Calibri" pitchFamily="34" charset="0"/>
                </a:rPr>
                <a:t>Strongly</a:t>
              </a:r>
            </a:p>
            <a:p>
              <a:pPr algn="ctr">
                <a:lnSpc>
                  <a:spcPct val="55000"/>
                </a:lnSpc>
                <a:spcBef>
                  <a:spcPct val="50000"/>
                </a:spcBef>
              </a:pPr>
              <a:r>
                <a:rPr lang="en-US" sz="1600" dirty="0">
                  <a:latin typeface="Calibri" pitchFamily="34" charset="0"/>
                </a:rPr>
                <a:t>Disagree</a:t>
              </a:r>
            </a:p>
          </p:txBody>
        </p:sp>
        <p:sp>
          <p:nvSpPr>
            <p:cNvPr id="56326" name="Text Box 5"/>
            <p:cNvSpPr txBox="1">
              <a:spLocks noChangeArrowheads="1"/>
            </p:cNvSpPr>
            <p:nvPr/>
          </p:nvSpPr>
          <p:spPr bwMode="auto">
            <a:xfrm rot="-1504384">
              <a:off x="1728" y="3408"/>
              <a:ext cx="720" cy="143"/>
            </a:xfrm>
            <a:prstGeom prst="rect">
              <a:avLst/>
            </a:prstGeom>
            <a:noFill/>
            <a:ln w="9525">
              <a:noFill/>
              <a:miter lim="800000"/>
              <a:headEnd/>
              <a:tailEnd/>
            </a:ln>
          </p:spPr>
          <p:txBody>
            <a:bodyPr>
              <a:spAutoFit/>
            </a:bodyPr>
            <a:lstStyle/>
            <a:p>
              <a:pPr algn="ctr">
                <a:lnSpc>
                  <a:spcPct val="55000"/>
                </a:lnSpc>
                <a:spcBef>
                  <a:spcPct val="50000"/>
                </a:spcBef>
              </a:pPr>
              <a:r>
                <a:rPr lang="en-US" sz="1600">
                  <a:latin typeface="Calibri" pitchFamily="34" charset="0"/>
                </a:rPr>
                <a:t>Disagree</a:t>
              </a:r>
            </a:p>
          </p:txBody>
        </p:sp>
        <p:sp>
          <p:nvSpPr>
            <p:cNvPr id="56327" name="Text Box 6"/>
            <p:cNvSpPr txBox="1">
              <a:spLocks noChangeArrowheads="1"/>
            </p:cNvSpPr>
            <p:nvPr/>
          </p:nvSpPr>
          <p:spPr bwMode="auto">
            <a:xfrm rot="-1504384">
              <a:off x="2256" y="3360"/>
              <a:ext cx="862" cy="320"/>
            </a:xfrm>
            <a:prstGeom prst="rect">
              <a:avLst/>
            </a:prstGeom>
            <a:noFill/>
            <a:ln w="9525">
              <a:noFill/>
              <a:miter lim="800000"/>
              <a:headEnd/>
              <a:tailEnd/>
            </a:ln>
          </p:spPr>
          <p:txBody>
            <a:bodyPr>
              <a:spAutoFit/>
            </a:bodyPr>
            <a:lstStyle/>
            <a:p>
              <a:pPr algn="ctr">
                <a:lnSpc>
                  <a:spcPct val="85000"/>
                </a:lnSpc>
                <a:spcBef>
                  <a:spcPct val="50000"/>
                </a:spcBef>
              </a:pPr>
              <a:r>
                <a:rPr lang="en-US" sz="1600">
                  <a:latin typeface="Calibri" pitchFamily="34" charset="0"/>
                </a:rPr>
                <a:t>Neutral / No Opinion</a:t>
              </a:r>
            </a:p>
          </p:txBody>
        </p:sp>
        <p:sp>
          <p:nvSpPr>
            <p:cNvPr id="56328" name="Text Box 7"/>
            <p:cNvSpPr txBox="1">
              <a:spLocks noChangeArrowheads="1"/>
            </p:cNvSpPr>
            <p:nvPr/>
          </p:nvSpPr>
          <p:spPr bwMode="auto">
            <a:xfrm rot="-1504384">
              <a:off x="2880" y="3408"/>
              <a:ext cx="720" cy="143"/>
            </a:xfrm>
            <a:prstGeom prst="rect">
              <a:avLst/>
            </a:prstGeom>
            <a:noFill/>
            <a:ln w="9525">
              <a:noFill/>
              <a:miter lim="800000"/>
              <a:headEnd/>
              <a:tailEnd/>
            </a:ln>
          </p:spPr>
          <p:txBody>
            <a:bodyPr>
              <a:spAutoFit/>
            </a:bodyPr>
            <a:lstStyle/>
            <a:p>
              <a:pPr algn="ctr">
                <a:lnSpc>
                  <a:spcPct val="55000"/>
                </a:lnSpc>
                <a:spcBef>
                  <a:spcPct val="50000"/>
                </a:spcBef>
              </a:pPr>
              <a:r>
                <a:rPr lang="en-US" sz="1600">
                  <a:latin typeface="Calibri" pitchFamily="34" charset="0"/>
                </a:rPr>
                <a:t>Agree</a:t>
              </a:r>
            </a:p>
          </p:txBody>
        </p:sp>
        <p:sp>
          <p:nvSpPr>
            <p:cNvPr id="56329" name="Text Box 8"/>
            <p:cNvSpPr txBox="1">
              <a:spLocks noChangeArrowheads="1"/>
            </p:cNvSpPr>
            <p:nvPr/>
          </p:nvSpPr>
          <p:spPr bwMode="auto">
            <a:xfrm rot="-1504384">
              <a:off x="3456" y="3360"/>
              <a:ext cx="720" cy="305"/>
            </a:xfrm>
            <a:prstGeom prst="rect">
              <a:avLst/>
            </a:prstGeom>
            <a:noFill/>
            <a:ln w="9525">
              <a:noFill/>
              <a:miter lim="800000"/>
              <a:headEnd/>
              <a:tailEnd/>
            </a:ln>
          </p:spPr>
          <p:txBody>
            <a:bodyPr>
              <a:spAutoFit/>
            </a:bodyPr>
            <a:lstStyle/>
            <a:p>
              <a:pPr algn="ctr">
                <a:lnSpc>
                  <a:spcPct val="55000"/>
                </a:lnSpc>
                <a:spcBef>
                  <a:spcPct val="50000"/>
                </a:spcBef>
              </a:pPr>
              <a:r>
                <a:rPr lang="en-US" sz="1600">
                  <a:latin typeface="Calibri" pitchFamily="34" charset="0"/>
                </a:rPr>
                <a:t>Strongly</a:t>
              </a:r>
            </a:p>
            <a:p>
              <a:pPr algn="ctr">
                <a:lnSpc>
                  <a:spcPct val="55000"/>
                </a:lnSpc>
                <a:spcBef>
                  <a:spcPct val="50000"/>
                </a:spcBef>
              </a:pPr>
              <a:r>
                <a:rPr lang="en-US" sz="1600">
                  <a:latin typeface="Calibri" pitchFamily="34" charset="0"/>
                </a:rPr>
                <a:t>Agree</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290" name="Rectangle 13"/>
          <p:cNvSpPr>
            <a:spLocks noGrp="1" noChangeArrowheads="1"/>
          </p:cNvSpPr>
          <p:nvPr>
            <p:ph type="body" sz="half" idx="1"/>
          </p:nvPr>
        </p:nvSpPr>
        <p:spPr>
          <a:xfrm>
            <a:off x="762000" y="2057400"/>
            <a:ext cx="5410200" cy="4114800"/>
          </a:xfrm>
        </p:spPr>
        <p:txBody>
          <a:bodyPr/>
          <a:lstStyle/>
          <a:p>
            <a:pPr eaLnBrk="1" hangingPunct="1"/>
            <a:r>
              <a:rPr lang="en-US" sz="2800" smtClean="0"/>
              <a:t>Collection</a:t>
            </a:r>
          </a:p>
          <a:p>
            <a:pPr eaLnBrk="1" hangingPunct="1"/>
            <a:endParaRPr lang="en-US" sz="2800" smtClean="0"/>
          </a:p>
          <a:p>
            <a:pPr eaLnBrk="1" hangingPunct="1"/>
            <a:r>
              <a:rPr lang="en-US" sz="2800" smtClean="0"/>
              <a:t>Analysis &amp;</a:t>
            </a:r>
          </a:p>
          <a:p>
            <a:pPr eaLnBrk="1" hangingPunct="1"/>
            <a:endParaRPr lang="en-US" sz="2800" smtClean="0"/>
          </a:p>
          <a:p>
            <a:pPr eaLnBrk="1" hangingPunct="1"/>
            <a:r>
              <a:rPr lang="en-US" sz="2800" smtClean="0"/>
              <a:t>Interpretation</a:t>
            </a:r>
          </a:p>
          <a:p>
            <a:pPr eaLnBrk="1" hangingPunct="1"/>
            <a:endParaRPr lang="en-US" sz="2800" smtClean="0"/>
          </a:p>
          <a:p>
            <a:pPr eaLnBrk="1" hangingPunct="1">
              <a:buFont typeface="Wingdings" pitchFamily="2" charset="2"/>
              <a:buNone/>
            </a:pPr>
            <a:r>
              <a:rPr lang="en-US" sz="2800" smtClean="0"/>
              <a:t>So as to find Solutions to a problem.</a:t>
            </a:r>
          </a:p>
          <a:p>
            <a:pPr eaLnBrk="1" hangingPunct="1"/>
            <a:endParaRPr lang="en-US" sz="2800" smtClean="0"/>
          </a:p>
        </p:txBody>
      </p:sp>
      <p:sp>
        <p:nvSpPr>
          <p:cNvPr id="6" name="Date Placeholder 5"/>
          <p:cNvSpPr>
            <a:spLocks noGrp="1"/>
          </p:cNvSpPr>
          <p:nvPr>
            <p:ph type="dt" sz="quarter" idx="10"/>
          </p:nvPr>
        </p:nvSpPr>
        <p:spPr>
          <a:xfrm>
            <a:off x="685800" y="6248400"/>
            <a:ext cx="1905000" cy="457200"/>
          </a:xfrm>
        </p:spPr>
        <p:txBody>
          <a:bodyPr/>
          <a:lstStyle/>
          <a:p>
            <a:pPr>
              <a:defRPr/>
            </a:pPr>
            <a:fld id="{E6B3D807-32FC-4DE3-A032-D7C0D378904C}" type="datetime1">
              <a:rPr lang="en-US"/>
              <a:pPr>
                <a:defRPr/>
              </a:pPr>
              <a:t>7/23/2012</a:t>
            </a:fld>
            <a:endParaRPr lang="en-US"/>
          </a:p>
        </p:txBody>
      </p:sp>
      <p:sp>
        <p:nvSpPr>
          <p:cNvPr id="5" name="Slide Number Placeholder 6"/>
          <p:cNvSpPr>
            <a:spLocks noGrp="1"/>
          </p:cNvSpPr>
          <p:nvPr>
            <p:ph type="sldNum" sz="quarter" idx="12"/>
          </p:nvPr>
        </p:nvSpPr>
        <p:spPr>
          <a:xfrm>
            <a:off x="7696200" y="6248400"/>
            <a:ext cx="1295400" cy="457200"/>
          </a:xfrm>
        </p:spPr>
        <p:txBody>
          <a:bodyPr/>
          <a:lstStyle/>
          <a:p>
            <a:pPr>
              <a:defRPr/>
            </a:pPr>
            <a:fld id="{0C38FE2C-6383-4BB8-B12D-38197F274DFC}" type="slidenum">
              <a:rPr lang="en-US"/>
              <a:pPr>
                <a:defRPr/>
              </a:pPr>
              <a:t>4</a:t>
            </a:fld>
            <a:endParaRPr lang="en-US"/>
          </a:p>
        </p:txBody>
      </p:sp>
      <p:sp>
        <p:nvSpPr>
          <p:cNvPr id="12293" name="AutoShape 4"/>
          <p:cNvSpPr>
            <a:spLocks noChangeArrowheads="1"/>
          </p:cNvSpPr>
          <p:nvPr/>
        </p:nvSpPr>
        <p:spPr bwMode="auto">
          <a:xfrm>
            <a:off x="4876800" y="1524000"/>
            <a:ext cx="4191000" cy="1371600"/>
          </a:xfrm>
          <a:prstGeom prst="wedgeRoundRectCallout">
            <a:avLst>
              <a:gd name="adj1" fmla="val -63713"/>
              <a:gd name="adj2" fmla="val 167245"/>
              <a:gd name="adj3" fmla="val 16667"/>
            </a:avLst>
          </a:prstGeom>
          <a:solidFill>
            <a:schemeClr val="hlink"/>
          </a:solidFill>
          <a:ln w="9525">
            <a:solidFill>
              <a:schemeClr val="tx1"/>
            </a:solidFill>
            <a:miter lim="800000"/>
            <a:headEnd/>
            <a:tailEnd/>
          </a:ln>
        </p:spPr>
        <p:txBody>
          <a:bodyPr wrap="none" anchor="ctr"/>
          <a:lstStyle/>
          <a:p>
            <a:pPr algn="ctr"/>
            <a:r>
              <a:rPr lang="en-US" sz="2500" b="1">
                <a:solidFill>
                  <a:schemeClr val="bg1"/>
                </a:solidFill>
                <a:latin typeface="Times New Roman" pitchFamily="18" charset="0"/>
              </a:rPr>
              <a:t>Research  is</a:t>
            </a:r>
          </a:p>
        </p:txBody>
      </p:sp>
      <p:sp>
        <p:nvSpPr>
          <p:cNvPr id="22535" name="Text Box 11"/>
          <p:cNvSpPr txBox="1">
            <a:spLocks noChangeArrowheads="1"/>
          </p:cNvSpPr>
          <p:nvPr/>
        </p:nvSpPr>
        <p:spPr bwMode="auto">
          <a:xfrm>
            <a:off x="533400" y="427038"/>
            <a:ext cx="7239000" cy="1200150"/>
          </a:xfrm>
          <a:prstGeom prst="rect">
            <a:avLst/>
          </a:prstGeom>
          <a:noFill/>
          <a:ln w="9525">
            <a:noFill/>
            <a:miter lim="800000"/>
            <a:headEnd/>
            <a:tailEnd/>
          </a:ln>
        </p:spPr>
        <p:txBody>
          <a:bodyPr>
            <a:spAutoFit/>
          </a:bodyPr>
          <a:lstStyle/>
          <a:p>
            <a:pPr fontAlgn="auto">
              <a:spcBef>
                <a:spcPts val="0"/>
              </a:spcBef>
              <a:spcAft>
                <a:spcPts val="0"/>
              </a:spcAft>
              <a:defRPr/>
            </a:pPr>
            <a:r>
              <a:rPr lang="en-US" sz="3600" b="1" dirty="0">
                <a:solidFill>
                  <a:srgbClr val="CC3300"/>
                </a:solidFill>
                <a:latin typeface="+mj-lt"/>
                <a:cs typeface="Arial" charset="0"/>
              </a:rPr>
              <a:t>A Process of Systematic,</a:t>
            </a:r>
          </a:p>
          <a:p>
            <a:pPr fontAlgn="auto">
              <a:spcBef>
                <a:spcPts val="0"/>
              </a:spcBef>
              <a:spcAft>
                <a:spcPts val="0"/>
              </a:spcAft>
              <a:defRPr/>
            </a:pPr>
            <a:r>
              <a:rPr lang="en-US" sz="3600" b="1" dirty="0">
                <a:solidFill>
                  <a:srgbClr val="CC3300"/>
                </a:solidFill>
                <a:latin typeface="+mj-lt"/>
                <a:cs typeface="Arial" charset="0"/>
              </a:rPr>
              <a:t>Scientific Data</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685800" y="0"/>
            <a:ext cx="7772400" cy="914400"/>
          </a:xfrm>
        </p:spPr>
        <p:txBody>
          <a:bodyPr/>
          <a:lstStyle/>
          <a:p>
            <a:pPr eaLnBrk="1" hangingPunct="1"/>
            <a:r>
              <a:rPr lang="en-US" sz="3600" b="1" dirty="0" smtClean="0">
                <a:solidFill>
                  <a:srgbClr val="FF0000"/>
                </a:solidFill>
              </a:rPr>
              <a:t>Important Considerations</a:t>
            </a:r>
          </a:p>
        </p:txBody>
      </p:sp>
      <p:sp>
        <p:nvSpPr>
          <p:cNvPr id="60419" name="Rectangle 3"/>
          <p:cNvSpPr>
            <a:spLocks noGrp="1" noChangeArrowheads="1"/>
          </p:cNvSpPr>
          <p:nvPr>
            <p:ph type="body" idx="1"/>
          </p:nvPr>
        </p:nvSpPr>
        <p:spPr>
          <a:xfrm>
            <a:off x="685800" y="990600"/>
            <a:ext cx="7772400" cy="5105400"/>
          </a:xfrm>
        </p:spPr>
        <p:txBody>
          <a:bodyPr/>
          <a:lstStyle/>
          <a:p>
            <a:pPr eaLnBrk="1" hangingPunct="1">
              <a:lnSpc>
                <a:spcPct val="90000"/>
              </a:lnSpc>
            </a:pPr>
            <a:r>
              <a:rPr lang="en-US" sz="2400" b="1" dirty="0" smtClean="0">
                <a:solidFill>
                  <a:schemeClr val="tx2"/>
                </a:solidFill>
              </a:rPr>
              <a:t>APPEARANCE AND DESIGN</a:t>
            </a:r>
            <a:endParaRPr lang="en-US" sz="2400" dirty="0" smtClean="0">
              <a:solidFill>
                <a:schemeClr val="tx2"/>
              </a:solidFill>
            </a:endParaRPr>
          </a:p>
          <a:p>
            <a:pPr lvl="1" eaLnBrk="1" hangingPunct="1">
              <a:lnSpc>
                <a:spcPct val="90000"/>
              </a:lnSpc>
            </a:pPr>
            <a:r>
              <a:rPr lang="en-US" sz="2400" dirty="0" smtClean="0"/>
              <a:t>Have clear directions that are age appropriate &amp; easy to follow</a:t>
            </a:r>
          </a:p>
          <a:p>
            <a:pPr lvl="1" eaLnBrk="1" hangingPunct="1">
              <a:lnSpc>
                <a:spcPct val="90000"/>
              </a:lnSpc>
            </a:pPr>
            <a:r>
              <a:rPr lang="en-US" sz="2400" dirty="0" smtClean="0"/>
              <a:t>Format, size, reproduction should facilitate completion</a:t>
            </a:r>
          </a:p>
          <a:p>
            <a:pPr lvl="2" eaLnBrk="1" hangingPunct="1">
              <a:lnSpc>
                <a:spcPct val="90000"/>
              </a:lnSpc>
            </a:pPr>
            <a:r>
              <a:rPr lang="en-US" dirty="0" smtClean="0"/>
              <a:t>No less than 12 pt</a:t>
            </a:r>
          </a:p>
          <a:p>
            <a:pPr lvl="2" eaLnBrk="1" hangingPunct="1">
              <a:lnSpc>
                <a:spcPct val="90000"/>
              </a:lnSpc>
            </a:pPr>
            <a:r>
              <a:rPr lang="en-US" dirty="0" smtClean="0"/>
              <a:t>Times, Arial, Courier </a:t>
            </a:r>
          </a:p>
          <a:p>
            <a:pPr eaLnBrk="1" hangingPunct="1">
              <a:lnSpc>
                <a:spcPct val="90000"/>
              </a:lnSpc>
            </a:pPr>
            <a:r>
              <a:rPr lang="en-US" sz="2400" b="1" dirty="0" smtClean="0">
                <a:solidFill>
                  <a:schemeClr val="tx2"/>
                </a:solidFill>
              </a:rPr>
              <a:t>PILOT STUDY</a:t>
            </a:r>
            <a:endParaRPr lang="en-US" sz="2400" dirty="0" smtClean="0">
              <a:solidFill>
                <a:schemeClr val="tx2"/>
              </a:solidFill>
            </a:endParaRPr>
          </a:p>
          <a:p>
            <a:pPr lvl="1" eaLnBrk="1" hangingPunct="1">
              <a:lnSpc>
                <a:spcPct val="90000"/>
              </a:lnSpc>
            </a:pPr>
            <a:r>
              <a:rPr lang="en-US" sz="2400" dirty="0" smtClean="0"/>
              <a:t>Give the questionnaire to a few people to try it out</a:t>
            </a:r>
          </a:p>
          <a:p>
            <a:pPr lvl="1" eaLnBrk="1" hangingPunct="1">
              <a:lnSpc>
                <a:spcPct val="90000"/>
              </a:lnSpc>
            </a:pPr>
            <a:r>
              <a:rPr lang="en-US" sz="2400" dirty="0" smtClean="0"/>
              <a:t>Have them evaluate readability and clarity of questions</a:t>
            </a:r>
          </a:p>
          <a:p>
            <a:pPr lvl="1" eaLnBrk="1" hangingPunct="1">
              <a:lnSpc>
                <a:spcPct val="90000"/>
              </a:lnSpc>
            </a:pPr>
            <a:r>
              <a:rPr lang="en-US" sz="2400" dirty="0" smtClean="0"/>
              <a:t>Estimate time required to complete the questionnaire</a:t>
            </a:r>
          </a:p>
          <a:p>
            <a:pPr lvl="1" eaLnBrk="1" hangingPunct="1">
              <a:lnSpc>
                <a:spcPct val="90000"/>
              </a:lnSpc>
            </a:pPr>
            <a:r>
              <a:rPr lang="en-US" sz="2400" dirty="0" smtClean="0"/>
              <a:t>Suggestions for revisions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8E77F81-E989-474D-BCAB-55C041CE2D14}" type="slidenum">
              <a:rPr lang="en-US"/>
              <a:pPr>
                <a:defRPr/>
              </a:pPr>
              <a:t>41</a:t>
            </a:fld>
            <a:endParaRPr lang="en-US"/>
          </a:p>
        </p:txBody>
      </p:sp>
      <p:sp>
        <p:nvSpPr>
          <p:cNvPr id="61443" name="Rectangle 2"/>
          <p:cNvSpPr>
            <a:spLocks noGrp="1" noChangeArrowheads="1"/>
          </p:cNvSpPr>
          <p:nvPr>
            <p:ph type="title"/>
          </p:nvPr>
        </p:nvSpPr>
        <p:spPr>
          <a:xfrm>
            <a:off x="457200" y="228600"/>
            <a:ext cx="8229600" cy="838200"/>
          </a:xfrm>
        </p:spPr>
        <p:txBody>
          <a:bodyPr/>
          <a:lstStyle/>
          <a:p>
            <a:r>
              <a:rPr lang="en-US" sz="3600" b="1" dirty="0" smtClean="0">
                <a:solidFill>
                  <a:srgbClr val="FF0000"/>
                </a:solidFill>
              </a:rPr>
              <a:t>Tips in designing a questionnaire </a:t>
            </a:r>
          </a:p>
        </p:txBody>
      </p:sp>
      <p:sp>
        <p:nvSpPr>
          <p:cNvPr id="61444" name="Rectangle 3"/>
          <p:cNvSpPr>
            <a:spLocks noGrp="1" noChangeArrowheads="1"/>
          </p:cNvSpPr>
          <p:nvPr>
            <p:ph type="body" idx="1"/>
          </p:nvPr>
        </p:nvSpPr>
        <p:spPr>
          <a:xfrm>
            <a:off x="457200" y="1066800"/>
            <a:ext cx="8305800" cy="5486400"/>
          </a:xfrm>
        </p:spPr>
        <p:txBody>
          <a:bodyPr/>
          <a:lstStyle/>
          <a:p>
            <a:pPr algn="just">
              <a:lnSpc>
                <a:spcPct val="90000"/>
              </a:lnSpc>
              <a:buClr>
                <a:schemeClr val="bg2"/>
              </a:buClr>
              <a:buFont typeface="Wingdings" pitchFamily="2" charset="2"/>
              <a:buChar char="Ø"/>
            </a:pPr>
            <a:endParaRPr lang="en-US" sz="2500" smtClean="0"/>
          </a:p>
          <a:p>
            <a:pPr algn="just">
              <a:lnSpc>
                <a:spcPct val="90000"/>
              </a:lnSpc>
              <a:buClr>
                <a:schemeClr val="bg2"/>
              </a:buClr>
              <a:buFont typeface="Wingdings" pitchFamily="2" charset="2"/>
              <a:buChar char="Ø"/>
            </a:pPr>
            <a:r>
              <a:rPr lang="en-US" sz="2500" smtClean="0"/>
              <a:t>It should be ensured that the format of the questionnaire be attractive and easy for the respondents to fill, overcrowding or clutter should be avoided and all questions and pages clearly numbered</a:t>
            </a:r>
          </a:p>
          <a:p>
            <a:pPr algn="just">
              <a:lnSpc>
                <a:spcPct val="90000"/>
              </a:lnSpc>
              <a:buClr>
                <a:schemeClr val="bg2"/>
              </a:buClr>
              <a:buFont typeface="Wingdings" pitchFamily="2" charset="2"/>
              <a:buChar char="Ø"/>
            </a:pPr>
            <a:endParaRPr lang="en-US" sz="2500" smtClean="0"/>
          </a:p>
          <a:p>
            <a:pPr algn="just">
              <a:lnSpc>
                <a:spcPct val="90000"/>
              </a:lnSpc>
              <a:buClr>
                <a:schemeClr val="bg2"/>
              </a:buClr>
              <a:buFont typeface="Wingdings" pitchFamily="2" charset="2"/>
              <a:buChar char="Ø"/>
            </a:pPr>
            <a:r>
              <a:rPr lang="en-US" sz="2500" smtClean="0"/>
              <a:t>The questionnaire should not be too long</a:t>
            </a:r>
          </a:p>
          <a:p>
            <a:pPr algn="just">
              <a:lnSpc>
                <a:spcPct val="90000"/>
              </a:lnSpc>
              <a:buClr>
                <a:schemeClr val="bg2"/>
              </a:buClr>
              <a:buFont typeface="Wingdings" pitchFamily="2" charset="2"/>
              <a:buChar char="Ø"/>
            </a:pPr>
            <a:endParaRPr lang="en-US" sz="2500" smtClean="0"/>
          </a:p>
          <a:p>
            <a:pPr algn="just">
              <a:lnSpc>
                <a:spcPct val="90000"/>
              </a:lnSpc>
              <a:buClr>
                <a:schemeClr val="bg2"/>
              </a:buClr>
              <a:buFont typeface="Wingdings" pitchFamily="2" charset="2"/>
              <a:buChar char="Ø"/>
            </a:pPr>
            <a:r>
              <a:rPr lang="en-US" sz="2500" smtClean="0"/>
              <a:t>To maintain flow of the instrument, questions concerning major areas should be grouped together</a:t>
            </a:r>
          </a:p>
          <a:p>
            <a:pPr algn="just">
              <a:lnSpc>
                <a:spcPct val="90000"/>
              </a:lnSpc>
              <a:buClr>
                <a:schemeClr val="bg2"/>
              </a:buClr>
              <a:buFont typeface="Wingdings" pitchFamily="2" charset="2"/>
              <a:buChar char="Ø"/>
            </a:pPr>
            <a:endParaRPr lang="en-US" sz="2500" smtClean="0"/>
          </a:p>
          <a:p>
            <a:pPr algn="just">
              <a:lnSpc>
                <a:spcPct val="90000"/>
              </a:lnSpc>
              <a:buClr>
                <a:schemeClr val="bg2"/>
              </a:buClr>
              <a:buFont typeface="Wingdings" pitchFamily="2" charset="2"/>
              <a:buChar char="Ø"/>
            </a:pPr>
            <a:r>
              <a:rPr lang="en-US" sz="2500" smtClean="0"/>
              <a:t>Simple questions about age, birth date etc should be put at the beginning to warm up the respondent</a:t>
            </a:r>
          </a:p>
          <a:p>
            <a:pPr algn="just">
              <a:lnSpc>
                <a:spcPct val="90000"/>
              </a:lnSpc>
              <a:buClr>
                <a:schemeClr val="bg2"/>
              </a:buClr>
              <a:buFont typeface="Wingdings" pitchFamily="2" charset="2"/>
              <a:buChar char="Ø"/>
            </a:pPr>
            <a:endParaRPr lang="en-US" sz="2500" smtClean="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BC51FCE6-0BBC-4F5D-9899-186715ADCBB0}" type="slidenum">
              <a:rPr lang="en-US"/>
              <a:pPr>
                <a:defRPr/>
              </a:pPr>
              <a:t>42</a:t>
            </a:fld>
            <a:endParaRPr lang="en-US"/>
          </a:p>
        </p:txBody>
      </p:sp>
      <p:sp>
        <p:nvSpPr>
          <p:cNvPr id="62467" name="Rectangle 2"/>
          <p:cNvSpPr>
            <a:spLocks noGrp="1" noChangeArrowheads="1"/>
          </p:cNvSpPr>
          <p:nvPr>
            <p:ph type="title"/>
          </p:nvPr>
        </p:nvSpPr>
        <p:spPr>
          <a:xfrm>
            <a:off x="1441450" y="304800"/>
            <a:ext cx="7245350" cy="1143000"/>
          </a:xfrm>
        </p:spPr>
        <p:txBody>
          <a:bodyPr/>
          <a:lstStyle/>
          <a:p>
            <a:endParaRPr lang="en-US" sz="2900" b="1" smtClean="0">
              <a:solidFill>
                <a:srgbClr val="CC3300"/>
              </a:solidFill>
            </a:endParaRPr>
          </a:p>
        </p:txBody>
      </p:sp>
      <p:sp>
        <p:nvSpPr>
          <p:cNvPr id="62468" name="Rectangle 3"/>
          <p:cNvSpPr>
            <a:spLocks noGrp="1" noChangeArrowheads="1"/>
          </p:cNvSpPr>
          <p:nvPr>
            <p:ph type="body" idx="1"/>
          </p:nvPr>
        </p:nvSpPr>
        <p:spPr>
          <a:xfrm>
            <a:off x="533400" y="1447800"/>
            <a:ext cx="8534400" cy="5410200"/>
          </a:xfrm>
        </p:spPr>
        <p:txBody>
          <a:bodyPr/>
          <a:lstStyle/>
          <a:p>
            <a:pPr algn="just">
              <a:lnSpc>
                <a:spcPct val="90000"/>
              </a:lnSpc>
              <a:buFont typeface="Wingdings" pitchFamily="2" charset="2"/>
              <a:buChar char="ü"/>
            </a:pPr>
            <a:r>
              <a:rPr lang="en-US" sz="2400" smtClean="0"/>
              <a:t>Questions should be close ended, possible answers to close ended questions should be lined vertically, preceded by boxes, brackets or numbers</a:t>
            </a:r>
          </a:p>
          <a:p>
            <a:pPr>
              <a:lnSpc>
                <a:spcPct val="90000"/>
              </a:lnSpc>
              <a:buFont typeface="Wingdings" pitchFamily="2" charset="2"/>
              <a:buChar char="ü"/>
            </a:pPr>
            <a:endParaRPr lang="en-US" sz="500" smtClean="0"/>
          </a:p>
          <a:p>
            <a:pPr>
              <a:lnSpc>
                <a:spcPct val="90000"/>
              </a:lnSpc>
              <a:buFont typeface="Wingdings" pitchFamily="2" charset="2"/>
              <a:buChar char="ü"/>
            </a:pPr>
            <a:r>
              <a:rPr lang="en-US" sz="2400" smtClean="0"/>
              <a:t>Example </a:t>
            </a:r>
          </a:p>
          <a:p>
            <a:pPr>
              <a:lnSpc>
                <a:spcPct val="90000"/>
              </a:lnSpc>
              <a:buClr>
                <a:schemeClr val="bg2"/>
              </a:buClr>
              <a:buFont typeface="Wingdings" pitchFamily="2" charset="2"/>
              <a:buNone/>
            </a:pPr>
            <a:r>
              <a:rPr lang="en-US" sz="2400" smtClean="0"/>
              <a:t>	How many different medicines do you take daily (check one)</a:t>
            </a:r>
          </a:p>
          <a:p>
            <a:pPr>
              <a:lnSpc>
                <a:spcPct val="90000"/>
              </a:lnSpc>
              <a:buClr>
                <a:schemeClr val="bg2"/>
              </a:buClr>
              <a:buFont typeface="Wingdings" pitchFamily="2" charset="2"/>
              <a:buNone/>
            </a:pPr>
            <a:endParaRPr lang="en-US" sz="2400" smtClean="0">
              <a:sym typeface="Symbol" pitchFamily="18" charset="2"/>
            </a:endParaRPr>
          </a:p>
          <a:p>
            <a:pPr>
              <a:lnSpc>
                <a:spcPct val="90000"/>
              </a:lnSpc>
              <a:buClr>
                <a:schemeClr val="bg2"/>
              </a:buClr>
              <a:buFont typeface="Wingdings" pitchFamily="2" charset="2"/>
              <a:buNone/>
            </a:pPr>
            <a:r>
              <a:rPr lang="en-US" sz="2400" smtClean="0">
                <a:sym typeface="Symbol" pitchFamily="18" charset="2"/>
              </a:rPr>
              <a:t>	[ ]</a:t>
            </a:r>
            <a:r>
              <a:rPr lang="en-US" sz="2400" smtClean="0"/>
              <a:t>   None </a:t>
            </a:r>
          </a:p>
          <a:p>
            <a:pPr>
              <a:lnSpc>
                <a:spcPct val="90000"/>
              </a:lnSpc>
              <a:buClr>
                <a:schemeClr val="bg2"/>
              </a:buClr>
              <a:buFont typeface="Wingdings" pitchFamily="2" charset="2"/>
              <a:buNone/>
            </a:pPr>
            <a:endParaRPr lang="en-US" sz="1000" smtClean="0">
              <a:sym typeface="Symbol" pitchFamily="18" charset="2"/>
            </a:endParaRPr>
          </a:p>
          <a:p>
            <a:pPr>
              <a:lnSpc>
                <a:spcPct val="90000"/>
              </a:lnSpc>
              <a:buClr>
                <a:schemeClr val="bg2"/>
              </a:buClr>
              <a:buFont typeface="Wingdings" pitchFamily="2" charset="2"/>
              <a:buNone/>
            </a:pPr>
            <a:r>
              <a:rPr lang="en-US" sz="2400" smtClean="0">
                <a:sym typeface="Symbol" pitchFamily="18" charset="2"/>
              </a:rPr>
              <a:t>	[ ]</a:t>
            </a:r>
            <a:r>
              <a:rPr lang="en-US" sz="2400" smtClean="0"/>
              <a:t>   1-2</a:t>
            </a:r>
          </a:p>
          <a:p>
            <a:pPr>
              <a:lnSpc>
                <a:spcPct val="90000"/>
              </a:lnSpc>
              <a:buClr>
                <a:schemeClr val="bg2"/>
              </a:buClr>
              <a:buFont typeface="Wingdings" pitchFamily="2" charset="2"/>
              <a:buNone/>
            </a:pPr>
            <a:endParaRPr lang="en-US" sz="900" smtClean="0">
              <a:sym typeface="Symbol" pitchFamily="18" charset="2"/>
            </a:endParaRPr>
          </a:p>
          <a:p>
            <a:pPr>
              <a:lnSpc>
                <a:spcPct val="90000"/>
              </a:lnSpc>
              <a:buClr>
                <a:schemeClr val="bg2"/>
              </a:buClr>
              <a:buFont typeface="Wingdings" pitchFamily="2" charset="2"/>
              <a:buNone/>
            </a:pPr>
            <a:r>
              <a:rPr lang="en-US" sz="2400" smtClean="0">
                <a:sym typeface="Symbol" pitchFamily="18" charset="2"/>
              </a:rPr>
              <a:t>	[ ]</a:t>
            </a:r>
            <a:r>
              <a:rPr lang="en-US" sz="2400" smtClean="0"/>
              <a:t>   3-4</a:t>
            </a:r>
          </a:p>
          <a:p>
            <a:pPr>
              <a:lnSpc>
                <a:spcPct val="90000"/>
              </a:lnSpc>
              <a:buClr>
                <a:schemeClr val="bg2"/>
              </a:buClr>
              <a:buFont typeface="Wingdings" pitchFamily="2" charset="2"/>
              <a:buNone/>
            </a:pPr>
            <a:endParaRPr lang="en-US" sz="700" smtClean="0">
              <a:sym typeface="Symbol" pitchFamily="18" charset="2"/>
            </a:endParaRPr>
          </a:p>
          <a:p>
            <a:pPr>
              <a:lnSpc>
                <a:spcPct val="90000"/>
              </a:lnSpc>
              <a:buClr>
                <a:schemeClr val="bg2"/>
              </a:buClr>
              <a:buFont typeface="Wingdings" pitchFamily="2" charset="2"/>
              <a:buNone/>
            </a:pPr>
            <a:r>
              <a:rPr lang="en-US" sz="2400" smtClean="0">
                <a:sym typeface="Symbol" pitchFamily="18" charset="2"/>
              </a:rPr>
              <a:t>	[ ]</a:t>
            </a:r>
            <a:r>
              <a:rPr lang="en-US" sz="2400" smtClean="0"/>
              <a:t>   5-6</a:t>
            </a:r>
          </a:p>
          <a:p>
            <a:pPr>
              <a:lnSpc>
                <a:spcPct val="90000"/>
              </a:lnSpc>
              <a:buClr>
                <a:schemeClr val="bg2"/>
              </a:buClr>
              <a:buFont typeface="Wingdings" pitchFamily="2" charset="2"/>
              <a:buNone/>
            </a:pPr>
            <a:endParaRPr lang="en-US" sz="700" smtClean="0">
              <a:sym typeface="Symbol" pitchFamily="18" charset="2"/>
            </a:endParaRPr>
          </a:p>
          <a:p>
            <a:pPr>
              <a:lnSpc>
                <a:spcPct val="90000"/>
              </a:lnSpc>
              <a:buClr>
                <a:schemeClr val="bg2"/>
              </a:buClr>
              <a:buFont typeface="Wingdings" pitchFamily="2" charset="2"/>
              <a:buNone/>
            </a:pPr>
            <a:r>
              <a:rPr lang="en-US" sz="2400" smtClean="0">
                <a:sym typeface="Symbol" pitchFamily="18" charset="2"/>
              </a:rPr>
              <a:t>	[ ]</a:t>
            </a:r>
            <a:r>
              <a:rPr lang="en-US" sz="2400" smtClean="0"/>
              <a:t>   7 or more</a:t>
            </a:r>
          </a:p>
          <a:p>
            <a:pPr>
              <a:lnSpc>
                <a:spcPct val="90000"/>
              </a:lnSpc>
              <a:buClr>
                <a:schemeClr val="bg2"/>
              </a:buClr>
              <a:buFont typeface="Wingdings" pitchFamily="2" charset="2"/>
              <a:buNone/>
            </a:pPr>
            <a:endParaRPr lang="en-US" sz="2400" smtClean="0"/>
          </a:p>
          <a:p>
            <a:pPr>
              <a:lnSpc>
                <a:spcPct val="90000"/>
              </a:lnSpc>
              <a:buClr>
                <a:schemeClr val="bg2"/>
              </a:buClr>
              <a:buFont typeface="Wingdings" pitchFamily="2" charset="2"/>
              <a:buNone/>
            </a:pPr>
            <a:r>
              <a:rPr lang="en-US" sz="2400" smtClean="0"/>
              <a:t>	</a:t>
            </a:r>
          </a:p>
        </p:txBody>
      </p:sp>
      <p:sp>
        <p:nvSpPr>
          <p:cNvPr id="5" name="Rectangle 2"/>
          <p:cNvSpPr txBox="1">
            <a:spLocks noChangeArrowheads="1"/>
          </p:cNvSpPr>
          <p:nvPr/>
        </p:nvSpPr>
        <p:spPr bwMode="auto">
          <a:xfrm>
            <a:off x="457200" y="274638"/>
            <a:ext cx="8229600" cy="715962"/>
          </a:xfrm>
          <a:prstGeom prst="rect">
            <a:avLst/>
          </a:prstGeom>
          <a:noFill/>
          <a:ln w="9525">
            <a:noFill/>
            <a:miter lim="800000"/>
            <a:headEnd/>
            <a:tailEnd/>
          </a:ln>
        </p:spPr>
        <p:txBody>
          <a:bodyPr anchor="ctr"/>
          <a:lstStyle/>
          <a:p>
            <a:pPr algn="ctr" eaLnBrk="0" hangingPunct="0">
              <a:defRPr/>
            </a:pPr>
            <a:r>
              <a:rPr lang="en-US" sz="3600" b="1" dirty="0">
                <a:solidFill>
                  <a:srgbClr val="FF0000"/>
                </a:solidFill>
                <a:latin typeface="+mj-lt"/>
                <a:ea typeface="+mj-ea"/>
                <a:cs typeface="+mj-cs"/>
              </a:rPr>
              <a:t>Tips in Designing a Questionnaire </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D1362709-77D8-45A0-A78B-05FCFC1B9EFF}" type="slidenum">
              <a:rPr lang="en-US"/>
              <a:pPr>
                <a:defRPr/>
              </a:pPr>
              <a:t>43</a:t>
            </a:fld>
            <a:endParaRPr lang="en-US"/>
          </a:p>
        </p:txBody>
      </p:sp>
      <p:sp>
        <p:nvSpPr>
          <p:cNvPr id="63491" name="Rectangle 2"/>
          <p:cNvSpPr>
            <a:spLocks noGrp="1" noChangeArrowheads="1"/>
          </p:cNvSpPr>
          <p:nvPr>
            <p:ph type="body" idx="1"/>
          </p:nvPr>
        </p:nvSpPr>
        <p:spPr>
          <a:xfrm>
            <a:off x="457200" y="1219200"/>
            <a:ext cx="8229600" cy="5257800"/>
          </a:xfrm>
        </p:spPr>
        <p:txBody>
          <a:bodyPr/>
          <a:lstStyle/>
          <a:p>
            <a:pPr>
              <a:lnSpc>
                <a:spcPct val="90000"/>
              </a:lnSpc>
              <a:buFont typeface="Wingdings" pitchFamily="2" charset="2"/>
              <a:buChar char="§"/>
            </a:pPr>
            <a:r>
              <a:rPr lang="en-US" sz="2400" smtClean="0"/>
              <a:t>If more details are required pertaining to a question , then the filter/skip technique should be used to save time and allow respondents to avoid irrelevant questions.</a:t>
            </a:r>
          </a:p>
          <a:p>
            <a:pPr>
              <a:lnSpc>
                <a:spcPct val="90000"/>
              </a:lnSpc>
              <a:buFont typeface="Wingdings" pitchFamily="2" charset="2"/>
              <a:buChar char="§"/>
            </a:pPr>
            <a:endParaRPr lang="en-US" sz="2400" smtClean="0"/>
          </a:p>
          <a:p>
            <a:pPr>
              <a:lnSpc>
                <a:spcPct val="90000"/>
              </a:lnSpc>
              <a:buFont typeface="Wingdings" pitchFamily="2" charset="2"/>
              <a:buChar char="§"/>
            </a:pPr>
            <a:r>
              <a:rPr lang="en-US" sz="2400" smtClean="0"/>
              <a:t>Example :Have you ever been told that you have hypertension?</a:t>
            </a:r>
          </a:p>
          <a:p>
            <a:pPr>
              <a:lnSpc>
                <a:spcPct val="90000"/>
              </a:lnSpc>
              <a:buFont typeface="Arial" pitchFamily="34" charset="0"/>
              <a:buNone/>
            </a:pPr>
            <a:r>
              <a:rPr lang="en-US" sz="2400" smtClean="0"/>
              <a:t>				Yes 	</a:t>
            </a:r>
          </a:p>
          <a:p>
            <a:pPr>
              <a:lnSpc>
                <a:spcPct val="90000"/>
              </a:lnSpc>
              <a:buFont typeface="Arial" pitchFamily="34" charset="0"/>
              <a:buNone/>
            </a:pPr>
            <a:r>
              <a:rPr lang="en-US" sz="2400" smtClean="0"/>
              <a:t>				No </a:t>
            </a:r>
          </a:p>
          <a:p>
            <a:pPr>
              <a:lnSpc>
                <a:spcPct val="90000"/>
              </a:lnSpc>
              <a:buFont typeface="Wingdings" pitchFamily="2" charset="2"/>
              <a:buChar char="§"/>
            </a:pPr>
            <a:endParaRPr lang="en-US" sz="2400" smtClean="0"/>
          </a:p>
          <a:p>
            <a:pPr>
              <a:lnSpc>
                <a:spcPct val="90000"/>
              </a:lnSpc>
              <a:buFont typeface="Wingdings" pitchFamily="2" charset="2"/>
              <a:buChar char="§"/>
            </a:pPr>
            <a:r>
              <a:rPr lang="en-US" sz="2400" smtClean="0"/>
              <a:t>If yes proceed to next question </a:t>
            </a:r>
          </a:p>
          <a:p>
            <a:pPr>
              <a:lnSpc>
                <a:spcPct val="90000"/>
              </a:lnSpc>
              <a:buFont typeface="Wingdings" pitchFamily="2" charset="2"/>
              <a:buChar char="§"/>
            </a:pPr>
            <a:endParaRPr lang="en-US" sz="2400" smtClean="0"/>
          </a:p>
          <a:p>
            <a:pPr>
              <a:lnSpc>
                <a:spcPct val="90000"/>
              </a:lnSpc>
              <a:buFont typeface="Wingdings" pitchFamily="2" charset="2"/>
              <a:buChar char="§"/>
            </a:pPr>
            <a:r>
              <a:rPr lang="en-US" sz="2400" smtClean="0"/>
              <a:t>How long back were you told that you have hypertension? </a:t>
            </a:r>
          </a:p>
          <a:p>
            <a:pPr>
              <a:lnSpc>
                <a:spcPct val="90000"/>
              </a:lnSpc>
              <a:buFont typeface="Wingdings" pitchFamily="2" charset="2"/>
              <a:buChar char="§"/>
            </a:pPr>
            <a:endParaRPr lang="en-US" sz="2400" smtClean="0">
              <a:sym typeface="Symbol" pitchFamily="18" charset="2"/>
            </a:endParaRPr>
          </a:p>
        </p:txBody>
      </p:sp>
      <p:sp>
        <p:nvSpPr>
          <p:cNvPr id="63492" name="Rectangle 2"/>
          <p:cNvSpPr>
            <a:spLocks noGrp="1" noChangeArrowheads="1"/>
          </p:cNvSpPr>
          <p:nvPr>
            <p:ph type="title"/>
          </p:nvPr>
        </p:nvSpPr>
        <p:spPr>
          <a:xfrm>
            <a:off x="457200" y="274638"/>
            <a:ext cx="8229600" cy="715962"/>
          </a:xfrm>
        </p:spPr>
        <p:txBody>
          <a:bodyPr/>
          <a:lstStyle/>
          <a:p>
            <a:r>
              <a:rPr lang="en-US" sz="3600" b="1" smtClean="0">
                <a:solidFill>
                  <a:srgbClr val="FF0000"/>
                </a:solidFill>
              </a:rPr>
              <a:t>Tips in designing a questionnaire </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1B4CCC91-2E43-43C2-AE20-77836C364076}" type="slidenum">
              <a:rPr lang="en-US"/>
              <a:pPr>
                <a:defRPr/>
              </a:pPr>
              <a:t>44</a:t>
            </a:fld>
            <a:endParaRPr lang="en-US"/>
          </a:p>
        </p:txBody>
      </p:sp>
      <p:sp>
        <p:nvSpPr>
          <p:cNvPr id="64515" name="Rectangle 2"/>
          <p:cNvSpPr>
            <a:spLocks noGrp="1" noChangeArrowheads="1"/>
          </p:cNvSpPr>
          <p:nvPr>
            <p:ph type="title"/>
          </p:nvPr>
        </p:nvSpPr>
        <p:spPr>
          <a:xfrm>
            <a:off x="457200" y="304800"/>
            <a:ext cx="8763000" cy="762000"/>
          </a:xfrm>
        </p:spPr>
        <p:txBody>
          <a:bodyPr/>
          <a:lstStyle/>
          <a:p>
            <a:endParaRPr lang="en-US" sz="2900" b="1" smtClean="0">
              <a:solidFill>
                <a:srgbClr val="CC3300"/>
              </a:solidFill>
            </a:endParaRPr>
          </a:p>
        </p:txBody>
      </p:sp>
      <p:sp>
        <p:nvSpPr>
          <p:cNvPr id="64516" name="Rectangle 3"/>
          <p:cNvSpPr>
            <a:spLocks noGrp="1" noChangeArrowheads="1"/>
          </p:cNvSpPr>
          <p:nvPr>
            <p:ph type="body" idx="1"/>
          </p:nvPr>
        </p:nvSpPr>
        <p:spPr>
          <a:xfrm>
            <a:off x="762000" y="1295400"/>
            <a:ext cx="7696200" cy="4495800"/>
          </a:xfrm>
        </p:spPr>
        <p:txBody>
          <a:bodyPr/>
          <a:lstStyle/>
          <a:p>
            <a:pPr>
              <a:lnSpc>
                <a:spcPct val="90000"/>
              </a:lnSpc>
              <a:buFont typeface="Wingdings" pitchFamily="2" charset="2"/>
              <a:buChar char="ü"/>
            </a:pPr>
            <a:r>
              <a:rPr lang="en-US" sz="2400" smtClean="0"/>
              <a:t>Wordings of questions should be simple and free from ambiguity, non judgmental and be soliciting only one response.</a:t>
            </a:r>
          </a:p>
          <a:p>
            <a:pPr>
              <a:lnSpc>
                <a:spcPct val="90000"/>
              </a:lnSpc>
              <a:buFont typeface="Wingdings" pitchFamily="2" charset="2"/>
              <a:buChar char="ü"/>
            </a:pPr>
            <a:endParaRPr lang="en-US" sz="2400" smtClean="0">
              <a:sym typeface="Symbol" pitchFamily="18" charset="2"/>
            </a:endParaRPr>
          </a:p>
          <a:p>
            <a:pPr>
              <a:lnSpc>
                <a:spcPct val="90000"/>
              </a:lnSpc>
              <a:buFont typeface="Wingdings" pitchFamily="2" charset="2"/>
              <a:buChar char="ü"/>
            </a:pPr>
            <a:r>
              <a:rPr lang="en-US" sz="2400" smtClean="0"/>
              <a:t>For behaviors that may change overtime specific time span should be asked for in the question </a:t>
            </a:r>
          </a:p>
          <a:p>
            <a:pPr>
              <a:lnSpc>
                <a:spcPct val="90000"/>
              </a:lnSpc>
              <a:buFont typeface="Wingdings" pitchFamily="2" charset="2"/>
              <a:buChar char="ü"/>
            </a:pPr>
            <a:endParaRPr lang="en-US" sz="2400" smtClean="0"/>
          </a:p>
          <a:p>
            <a:pPr>
              <a:lnSpc>
                <a:spcPct val="90000"/>
              </a:lnSpc>
              <a:buFont typeface="Wingdings" pitchFamily="2" charset="2"/>
              <a:buChar char="ü"/>
            </a:pPr>
            <a:r>
              <a:rPr lang="en-US" sz="2400" smtClean="0"/>
              <a:t>Example :During the past 12 months how many doctor visits did you make.</a:t>
            </a:r>
          </a:p>
          <a:p>
            <a:pPr>
              <a:lnSpc>
                <a:spcPct val="90000"/>
              </a:lnSpc>
              <a:buFont typeface="Wingdings" pitchFamily="2" charset="2"/>
              <a:buChar char="ü"/>
            </a:pPr>
            <a:endParaRPr lang="en-US" sz="2400" smtClean="0">
              <a:sym typeface="Symbol" pitchFamily="18" charset="2"/>
            </a:endParaRPr>
          </a:p>
          <a:p>
            <a:pPr>
              <a:lnSpc>
                <a:spcPct val="90000"/>
              </a:lnSpc>
              <a:buFont typeface="Wingdings" pitchFamily="2" charset="2"/>
              <a:buChar char="ü"/>
            </a:pPr>
            <a:r>
              <a:rPr lang="en-US" sz="2400" smtClean="0"/>
              <a:t>Always choose a appropriate means of measurement e.g. score /scales.</a:t>
            </a:r>
          </a:p>
          <a:p>
            <a:pPr>
              <a:lnSpc>
                <a:spcPct val="90000"/>
              </a:lnSpc>
              <a:buClr>
                <a:schemeClr val="bg2"/>
              </a:buClr>
            </a:pPr>
            <a:endParaRPr lang="en-US" sz="2400" smtClean="0"/>
          </a:p>
        </p:txBody>
      </p:sp>
      <p:sp>
        <p:nvSpPr>
          <p:cNvPr id="5" name="Rectangle 2"/>
          <p:cNvSpPr txBox="1">
            <a:spLocks noChangeArrowheads="1"/>
          </p:cNvSpPr>
          <p:nvPr/>
        </p:nvSpPr>
        <p:spPr bwMode="auto">
          <a:xfrm>
            <a:off x="457200" y="381000"/>
            <a:ext cx="8229600" cy="762000"/>
          </a:xfrm>
          <a:prstGeom prst="rect">
            <a:avLst/>
          </a:prstGeom>
          <a:noFill/>
          <a:ln w="9525">
            <a:noFill/>
            <a:miter lim="800000"/>
            <a:headEnd/>
            <a:tailEnd/>
          </a:ln>
        </p:spPr>
        <p:txBody>
          <a:bodyPr anchor="ctr"/>
          <a:lstStyle/>
          <a:p>
            <a:pPr algn="ctr" eaLnBrk="0" hangingPunct="0">
              <a:defRPr/>
            </a:pPr>
            <a:r>
              <a:rPr lang="en-US" sz="3600" b="1" dirty="0">
                <a:solidFill>
                  <a:srgbClr val="FF0000"/>
                </a:solidFill>
                <a:latin typeface="+mj-lt"/>
                <a:ea typeface="+mj-ea"/>
                <a:cs typeface="+mj-cs"/>
              </a:rPr>
              <a:t>Tips in designing a questionnaire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p:txBody>
          <a:bodyPr/>
          <a:lstStyle/>
          <a:p>
            <a:pPr>
              <a:defRPr/>
            </a:pPr>
            <a:fld id="{E9A21BBE-D7BC-49B1-A136-B3ABFF7FB1B8}" type="slidenum">
              <a:rPr lang="en-US"/>
              <a:pPr>
                <a:defRPr/>
              </a:pPr>
              <a:t>45</a:t>
            </a:fld>
            <a:endParaRPr lang="en-US" dirty="0"/>
          </a:p>
        </p:txBody>
      </p:sp>
      <p:sp>
        <p:nvSpPr>
          <p:cNvPr id="65539" name="Rectangle 2"/>
          <p:cNvSpPr>
            <a:spLocks noGrp="1" noChangeArrowheads="1"/>
          </p:cNvSpPr>
          <p:nvPr>
            <p:ph type="body" idx="1"/>
          </p:nvPr>
        </p:nvSpPr>
        <p:spPr>
          <a:xfrm>
            <a:off x="685800" y="1600200"/>
            <a:ext cx="7389813" cy="3867150"/>
          </a:xfrm>
        </p:spPr>
        <p:txBody>
          <a:bodyPr/>
          <a:lstStyle/>
          <a:p>
            <a:pPr algn="just">
              <a:buFont typeface="Wingdings" pitchFamily="2" charset="2"/>
              <a:buChar char="ü"/>
            </a:pPr>
            <a:r>
              <a:rPr lang="en-US" sz="2400" smtClean="0"/>
              <a:t>Sensitive topic questions should be left for  the end</a:t>
            </a:r>
          </a:p>
          <a:p>
            <a:pPr algn="just">
              <a:buFont typeface="Wingdings" pitchFamily="2" charset="2"/>
              <a:buChar char="ü"/>
            </a:pPr>
            <a:endParaRPr lang="en-US" sz="2400" smtClean="0">
              <a:sym typeface="Symbol" pitchFamily="18" charset="2"/>
            </a:endParaRPr>
          </a:p>
          <a:p>
            <a:pPr algn="just">
              <a:buFont typeface="Wingdings" pitchFamily="2" charset="2"/>
              <a:buChar char="ü"/>
            </a:pPr>
            <a:r>
              <a:rPr lang="en-US" sz="2400" smtClean="0"/>
              <a:t>If  similar research instruments are available it may be a good idea to review and if required borrow questions.</a:t>
            </a:r>
          </a:p>
          <a:p>
            <a:pPr algn="just">
              <a:buFont typeface="Wingdings" pitchFamily="2" charset="2"/>
              <a:buChar char="ü"/>
            </a:pPr>
            <a:endParaRPr lang="en-US" sz="2400" smtClean="0">
              <a:sym typeface="Symbol" pitchFamily="18" charset="2"/>
            </a:endParaRPr>
          </a:p>
          <a:p>
            <a:pPr algn="just">
              <a:buFont typeface="Wingdings" pitchFamily="2" charset="2"/>
              <a:buChar char="ü"/>
            </a:pPr>
            <a:r>
              <a:rPr lang="en-US" sz="2400" smtClean="0"/>
              <a:t>Always try to ensure that if questions are to be asked in any language besides English they shall be so written too</a:t>
            </a:r>
            <a:r>
              <a:rPr lang="en-US" sz="3600" smtClean="0"/>
              <a:t> </a:t>
            </a:r>
            <a:endParaRPr lang="en-US" sz="2400" smtClean="0"/>
          </a:p>
          <a:p>
            <a:pPr algn="just">
              <a:buFont typeface="Arial" pitchFamily="34" charset="0"/>
              <a:buNone/>
            </a:pPr>
            <a:endParaRPr lang="en-US" sz="2400" smtClean="0"/>
          </a:p>
        </p:txBody>
      </p:sp>
      <p:sp>
        <p:nvSpPr>
          <p:cNvPr id="6" name="Rectangle 2"/>
          <p:cNvSpPr txBox="1">
            <a:spLocks noChangeArrowheads="1"/>
          </p:cNvSpPr>
          <p:nvPr/>
        </p:nvSpPr>
        <p:spPr bwMode="auto">
          <a:xfrm>
            <a:off x="457200" y="228600"/>
            <a:ext cx="8229600" cy="762000"/>
          </a:xfrm>
          <a:prstGeom prst="rect">
            <a:avLst/>
          </a:prstGeom>
          <a:noFill/>
          <a:ln w="9525">
            <a:noFill/>
            <a:miter lim="800000"/>
            <a:headEnd/>
            <a:tailEnd/>
          </a:ln>
        </p:spPr>
        <p:txBody>
          <a:bodyPr anchor="ctr"/>
          <a:lstStyle/>
          <a:p>
            <a:pPr algn="ctr" eaLnBrk="0" hangingPunct="0">
              <a:defRPr/>
            </a:pPr>
            <a:r>
              <a:rPr lang="en-US" sz="3600" b="1" dirty="0">
                <a:solidFill>
                  <a:srgbClr val="FF0000"/>
                </a:solidFill>
                <a:latin typeface="+mj-lt"/>
                <a:ea typeface="+mj-ea"/>
                <a:cs typeface="+mj-cs"/>
              </a:rPr>
              <a:t>Tips in designing a questionnaire </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7"/>
          <p:cNvSpPr>
            <a:spLocks noGrp="1"/>
          </p:cNvSpPr>
          <p:nvPr>
            <p:ph type="subTitle" idx="1"/>
          </p:nvPr>
        </p:nvSpPr>
        <p:spPr/>
        <p:txBody>
          <a:bodyPr rtlCol="0">
            <a:normAutofit/>
          </a:bodyPr>
          <a:lstStyle/>
          <a:p>
            <a:pPr eaLnBrk="1" fontAlgn="auto" hangingPunct="1">
              <a:spcAft>
                <a:spcPts val="0"/>
              </a:spcAft>
              <a:defRPr/>
            </a:pPr>
            <a:endParaRPr lang="en-US"/>
          </a:p>
        </p:txBody>
      </p:sp>
      <p:sp>
        <p:nvSpPr>
          <p:cNvPr id="9" name="Rectangle 2"/>
          <p:cNvSpPr>
            <a:spLocks noGrp="1" noChangeArrowheads="1"/>
          </p:cNvSpPr>
          <p:nvPr>
            <p:ph type="ctrTitle"/>
          </p:nvPr>
        </p:nvSpPr>
        <p:spPr/>
        <p:txBody>
          <a:bodyPr rtlCol="0">
            <a:normAutofit/>
          </a:bodyPr>
          <a:lstStyle/>
          <a:p>
            <a:pPr eaLnBrk="1" fontAlgn="auto" hangingPunct="1">
              <a:spcAft>
                <a:spcPts val="0"/>
              </a:spcAft>
              <a:defRPr/>
            </a:pPr>
            <a:r>
              <a:rPr lang="en-US" sz="6000" b="1" dirty="0" smtClean="0">
                <a:solidFill>
                  <a:srgbClr val="CC3300"/>
                </a:solidFill>
                <a:effectLst>
                  <a:outerShdw blurRad="38100" dist="38100" dir="2700000" algn="tl">
                    <a:srgbClr val="000000">
                      <a:alpha val="43137"/>
                    </a:srgbClr>
                  </a:outerShdw>
                </a:effectLst>
              </a:rPr>
              <a:t>Title of The Study</a:t>
            </a:r>
            <a:endParaRPr lang="en-US" sz="6000" b="1" dirty="0">
              <a:solidFill>
                <a:srgbClr val="CC3300"/>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274638"/>
            <a:ext cx="8229600" cy="944562"/>
          </a:xfrm>
        </p:spPr>
        <p:txBody>
          <a:bodyPr/>
          <a:lstStyle/>
          <a:p>
            <a:r>
              <a:rPr lang="nl-NL" sz="3600" b="1" smtClean="0">
                <a:solidFill>
                  <a:srgbClr val="FF0000"/>
                </a:solidFill>
              </a:rPr>
              <a:t>Title</a:t>
            </a:r>
          </a:p>
        </p:txBody>
      </p:sp>
      <p:sp>
        <p:nvSpPr>
          <p:cNvPr id="73731" name="Rectangle 3"/>
          <p:cNvSpPr>
            <a:spLocks noGrp="1" noChangeArrowheads="1"/>
          </p:cNvSpPr>
          <p:nvPr>
            <p:ph type="body" idx="1"/>
          </p:nvPr>
        </p:nvSpPr>
        <p:spPr>
          <a:xfrm>
            <a:off x="304800" y="1143000"/>
            <a:ext cx="5213350" cy="5334000"/>
          </a:xfrm>
        </p:spPr>
        <p:txBody>
          <a:bodyPr/>
          <a:lstStyle/>
          <a:p>
            <a:pPr algn="just">
              <a:lnSpc>
                <a:spcPct val="90000"/>
              </a:lnSpc>
              <a:buClr>
                <a:schemeClr val="tx1"/>
              </a:buClr>
            </a:pPr>
            <a:r>
              <a:rPr lang="nl-NL" sz="2300" smtClean="0"/>
              <a:t>Most important part of your paper that alerts the reader to topic of your paper</a:t>
            </a:r>
          </a:p>
          <a:p>
            <a:pPr algn="just">
              <a:lnSpc>
                <a:spcPct val="90000"/>
              </a:lnSpc>
              <a:buClr>
                <a:schemeClr val="tx1"/>
              </a:buClr>
            </a:pPr>
            <a:r>
              <a:rPr lang="nl-NL" sz="2300" smtClean="0"/>
              <a:t>Should be as informative as you can make it</a:t>
            </a:r>
          </a:p>
          <a:p>
            <a:pPr algn="just">
              <a:lnSpc>
                <a:spcPct val="90000"/>
              </a:lnSpc>
              <a:buClr>
                <a:schemeClr val="tx1"/>
              </a:buClr>
            </a:pPr>
            <a:r>
              <a:rPr lang="nl-NL" sz="2300" smtClean="0"/>
              <a:t>Long titles no advantage,</a:t>
            </a:r>
          </a:p>
          <a:p>
            <a:pPr lvl="1" algn="just">
              <a:lnSpc>
                <a:spcPct val="90000"/>
              </a:lnSpc>
              <a:buClr>
                <a:schemeClr val="tx1"/>
              </a:buClr>
              <a:buFont typeface="Wingdings" pitchFamily="2" charset="2"/>
              <a:buChar char="ü"/>
            </a:pPr>
            <a:r>
              <a:rPr lang="nl-NL" sz="2300" smtClean="0"/>
              <a:t>Must not be like a book or “novel” title (If tommorrow comes!)</a:t>
            </a:r>
          </a:p>
          <a:p>
            <a:pPr lvl="1" algn="just">
              <a:lnSpc>
                <a:spcPct val="90000"/>
              </a:lnSpc>
              <a:buClr>
                <a:schemeClr val="tx1"/>
              </a:buClr>
              <a:buFont typeface="Wingdings" pitchFamily="2" charset="2"/>
              <a:buChar char="ü"/>
            </a:pPr>
            <a:r>
              <a:rPr lang="nl-NL" sz="2300" smtClean="0"/>
              <a:t>Must be true reflective of the objective</a:t>
            </a:r>
          </a:p>
          <a:p>
            <a:pPr lvl="1" algn="just">
              <a:lnSpc>
                <a:spcPct val="90000"/>
              </a:lnSpc>
              <a:buClr>
                <a:schemeClr val="tx1"/>
              </a:buClr>
              <a:buFont typeface="Wingdings" pitchFamily="2" charset="2"/>
              <a:buChar char="ü"/>
            </a:pPr>
            <a:r>
              <a:rPr lang="nl-NL" sz="2300" smtClean="0"/>
              <a:t>As close to </a:t>
            </a:r>
            <a:r>
              <a:rPr lang="nl-NL" sz="2300" b="1" i="1" smtClean="0">
                <a:solidFill>
                  <a:srgbClr val="FF0000"/>
                </a:solidFill>
              </a:rPr>
              <a:t>Ten</a:t>
            </a:r>
            <a:r>
              <a:rPr lang="nl-NL" sz="2300" smtClean="0"/>
              <a:t> words as is possible.</a:t>
            </a:r>
          </a:p>
          <a:p>
            <a:pPr lvl="1" algn="just">
              <a:lnSpc>
                <a:spcPct val="90000"/>
              </a:lnSpc>
              <a:buClr>
                <a:schemeClr val="tx1"/>
              </a:buClr>
              <a:buFont typeface="Wingdings" pitchFamily="2" charset="2"/>
              <a:buChar char="ü"/>
            </a:pPr>
            <a:r>
              <a:rPr lang="nl-NL" sz="2300" smtClean="0"/>
              <a:t>Avoid Abbreviations</a:t>
            </a:r>
          </a:p>
          <a:p>
            <a:pPr lvl="1" algn="just">
              <a:lnSpc>
                <a:spcPct val="90000"/>
              </a:lnSpc>
              <a:buClr>
                <a:schemeClr val="tx1"/>
              </a:buClr>
              <a:buFont typeface="Wingdings" pitchFamily="2" charset="2"/>
              <a:buChar char="ü"/>
            </a:pPr>
            <a:r>
              <a:rPr lang="nl-NL" sz="2300" smtClean="0"/>
              <a:t>Must not start with “To” or end at a question mark (?)</a:t>
            </a:r>
          </a:p>
        </p:txBody>
      </p:sp>
      <p:pic>
        <p:nvPicPr>
          <p:cNvPr id="73732" name="Picture 4" descr="title2"/>
          <p:cNvPicPr>
            <a:picLocks noChangeAspect="1" noChangeArrowheads="1"/>
          </p:cNvPicPr>
          <p:nvPr/>
        </p:nvPicPr>
        <p:blipFill>
          <a:blip r:embed="rId2"/>
          <a:srcRect/>
          <a:stretch>
            <a:fillRect/>
          </a:stretch>
        </p:blipFill>
        <p:spPr bwMode="auto">
          <a:xfrm>
            <a:off x="5662613" y="1371600"/>
            <a:ext cx="3036887" cy="47482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914400" y="1371600"/>
            <a:ext cx="7315200" cy="1600200"/>
          </a:xfrm>
        </p:spPr>
        <p:txBody>
          <a:bodyPr/>
          <a:lstStyle/>
          <a:p>
            <a:pPr eaLnBrk="1" hangingPunct="1"/>
            <a:r>
              <a:rPr lang="en-US" sz="6000" b="1" smtClean="0">
                <a:solidFill>
                  <a:srgbClr val="CC3300"/>
                </a:solidFill>
              </a:rPr>
              <a:t>Research Objectives</a:t>
            </a: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77813"/>
            <a:ext cx="8229600" cy="1017587"/>
          </a:xfrm>
        </p:spPr>
        <p:txBody>
          <a:bodyPr>
            <a:normAutofit fontScale="90000"/>
          </a:bodyPr>
          <a:lstStyle/>
          <a:p>
            <a:pPr>
              <a:defRPr/>
            </a:pPr>
            <a:r>
              <a:rPr lang="en-US" sz="4000" b="1" dirty="0">
                <a:solidFill>
                  <a:srgbClr val="FF0000"/>
                </a:solidFill>
              </a:rPr>
              <a:t>A Good Objective should be SMART…...</a:t>
            </a:r>
          </a:p>
        </p:txBody>
      </p:sp>
      <p:sp>
        <p:nvSpPr>
          <p:cNvPr id="1028" name="Rectangle 3"/>
          <p:cNvSpPr>
            <a:spLocks noGrp="1" noChangeArrowheads="1"/>
          </p:cNvSpPr>
          <p:nvPr>
            <p:ph type="body" sz="half" idx="1"/>
          </p:nvPr>
        </p:nvSpPr>
        <p:spPr>
          <a:xfrm>
            <a:off x="990600" y="1981200"/>
            <a:ext cx="4648200" cy="4343400"/>
          </a:xfrm>
        </p:spPr>
        <p:txBody>
          <a:bodyPr/>
          <a:lstStyle/>
          <a:p>
            <a:pPr>
              <a:buFont typeface="Wingdings" pitchFamily="2" charset="2"/>
              <a:buNone/>
              <a:tabLst>
                <a:tab pos="0" algn="l"/>
              </a:tabLst>
            </a:pPr>
            <a:r>
              <a:rPr lang="en-US" sz="4000" smtClean="0"/>
              <a:t>S</a:t>
            </a:r>
            <a:r>
              <a:rPr lang="en-US" sz="2400" smtClean="0"/>
              <a:t>    PECIFIC</a:t>
            </a:r>
          </a:p>
          <a:p>
            <a:pPr>
              <a:buFont typeface="Wingdings" pitchFamily="2" charset="2"/>
              <a:buNone/>
              <a:tabLst>
                <a:tab pos="0" algn="l"/>
              </a:tabLst>
            </a:pPr>
            <a:r>
              <a:rPr lang="en-US" sz="4000" smtClean="0"/>
              <a:t>M </a:t>
            </a:r>
            <a:r>
              <a:rPr lang="en-US" sz="2400" smtClean="0"/>
              <a:t>EASURABLE</a:t>
            </a:r>
          </a:p>
          <a:p>
            <a:pPr>
              <a:buFont typeface="Wingdings" pitchFamily="2" charset="2"/>
              <a:buNone/>
              <a:tabLst>
                <a:tab pos="0" algn="l"/>
              </a:tabLst>
            </a:pPr>
            <a:r>
              <a:rPr lang="en-US" sz="4000" smtClean="0"/>
              <a:t>A  </a:t>
            </a:r>
            <a:r>
              <a:rPr lang="en-US" sz="2400" smtClean="0"/>
              <a:t>CHIEVABLE</a:t>
            </a:r>
          </a:p>
          <a:p>
            <a:pPr>
              <a:buFont typeface="Wingdings" pitchFamily="2" charset="2"/>
              <a:buNone/>
              <a:tabLst>
                <a:tab pos="0" algn="l"/>
              </a:tabLst>
            </a:pPr>
            <a:r>
              <a:rPr lang="en-US" sz="4000" smtClean="0"/>
              <a:t>R  </a:t>
            </a:r>
            <a:r>
              <a:rPr lang="en-US" sz="2400" smtClean="0"/>
              <a:t>ELEVANT</a:t>
            </a:r>
          </a:p>
          <a:p>
            <a:pPr>
              <a:buFont typeface="Wingdings" pitchFamily="2" charset="2"/>
              <a:buNone/>
              <a:tabLst>
                <a:tab pos="0" algn="l"/>
              </a:tabLst>
            </a:pPr>
            <a:r>
              <a:rPr lang="en-US" sz="4000" smtClean="0"/>
              <a:t>T  </a:t>
            </a:r>
            <a:r>
              <a:rPr lang="en-US" sz="2400" smtClean="0"/>
              <a:t>IME-BOUND</a:t>
            </a:r>
            <a:endParaRPr lang="en-US" sz="2800" smtClean="0"/>
          </a:p>
        </p:txBody>
      </p:sp>
      <p:graphicFrame>
        <p:nvGraphicFramePr>
          <p:cNvPr id="1026" name="Object 2"/>
          <p:cNvGraphicFramePr>
            <a:graphicFrameLocks noGrp="1" noChangeAspect="1"/>
          </p:cNvGraphicFramePr>
          <p:nvPr>
            <p:ph type="clipArt" sz="half" idx="2"/>
          </p:nvPr>
        </p:nvGraphicFramePr>
        <p:xfrm>
          <a:off x="5638800" y="1981200"/>
          <a:ext cx="2971800" cy="4114800"/>
        </p:xfrm>
        <a:graphic>
          <a:graphicData uri="http://schemas.openxmlformats.org/presentationml/2006/ole">
            <mc:AlternateContent xmlns:mc="http://schemas.openxmlformats.org/markup-compatibility/2006">
              <mc:Choice xmlns:v="urn:schemas-microsoft-com:vml" Requires="v">
                <p:oleObj spid="_x0000_s1028" name="Clip" r:id="rId3" imgW="2425680" imgH="3463920" progId="">
                  <p:embed/>
                </p:oleObj>
              </mc:Choice>
              <mc:Fallback>
                <p:oleObj name="Clip" r:id="rId3" imgW="2425680" imgH="346392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38800" y="1981200"/>
                        <a:ext cx="2971800" cy="4114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7"/>
          <p:cNvSpPr>
            <a:spLocks noGrp="1"/>
          </p:cNvSpPr>
          <p:nvPr>
            <p:ph type="title"/>
          </p:nvPr>
        </p:nvSpPr>
        <p:spPr>
          <a:xfrm>
            <a:off x="457200" y="274638"/>
            <a:ext cx="8229600" cy="944562"/>
          </a:xfrm>
        </p:spPr>
        <p:txBody>
          <a:bodyPr/>
          <a:lstStyle/>
          <a:p>
            <a:pPr eaLnBrk="1" hangingPunct="1"/>
            <a:r>
              <a:rPr lang="en-US" sz="4000" b="1" dirty="0" smtClean="0">
                <a:solidFill>
                  <a:srgbClr val="C00000"/>
                </a:solidFill>
              </a:rPr>
              <a:t>Research - Types</a:t>
            </a:r>
          </a:p>
        </p:txBody>
      </p:sp>
      <p:graphicFrame>
        <p:nvGraphicFramePr>
          <p:cNvPr id="10" name="Content Placeholder 9"/>
          <p:cNvGraphicFramePr>
            <a:graphicFrameLocks noGrp="1"/>
          </p:cNvGraphicFramePr>
          <p:nvPr>
            <p:ph idx="1"/>
          </p:nvPr>
        </p:nvGraphicFramePr>
        <p:xfrm>
          <a:off x="381000" y="1295400"/>
          <a:ext cx="8382000" cy="475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ate Placeholder 4"/>
          <p:cNvSpPr>
            <a:spLocks noGrp="1"/>
          </p:cNvSpPr>
          <p:nvPr>
            <p:ph type="dt" sz="quarter" idx="10"/>
          </p:nvPr>
        </p:nvSpPr>
        <p:spPr/>
        <p:txBody>
          <a:bodyPr/>
          <a:lstStyle/>
          <a:p>
            <a:pPr>
              <a:defRPr/>
            </a:pPr>
            <a:fld id="{2F8EBDF9-1029-46FD-9C8E-23DE6B857119}" type="datetime1">
              <a:rPr lang="en-US"/>
              <a:pPr>
                <a:defRPr/>
              </a:pPr>
              <a:t>7/23/2012</a:t>
            </a:fld>
            <a:endParaRPr lang="en-US"/>
          </a:p>
        </p:txBody>
      </p:sp>
      <p:sp>
        <p:nvSpPr>
          <p:cNvPr id="7" name="Slide Number Placeholder 6"/>
          <p:cNvSpPr>
            <a:spLocks noGrp="1"/>
          </p:cNvSpPr>
          <p:nvPr>
            <p:ph type="sldNum" sz="quarter" idx="12"/>
          </p:nvPr>
        </p:nvSpPr>
        <p:spPr/>
        <p:txBody>
          <a:bodyPr/>
          <a:lstStyle/>
          <a:p>
            <a:pPr>
              <a:defRPr/>
            </a:pPr>
            <a:fld id="{099DC51A-1BC4-479C-A900-6B43DA015660}" type="slidenum">
              <a:rPr lang="en-US"/>
              <a:pPr>
                <a:defRPr/>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277813"/>
            <a:ext cx="8229600" cy="712787"/>
          </a:xfrm>
        </p:spPr>
        <p:txBody>
          <a:bodyPr/>
          <a:lstStyle/>
          <a:p>
            <a:r>
              <a:rPr lang="en-US" sz="3600" b="1" smtClean="0">
                <a:solidFill>
                  <a:srgbClr val="FF0000"/>
                </a:solidFill>
              </a:rPr>
              <a:t>Objectives</a:t>
            </a:r>
          </a:p>
        </p:txBody>
      </p:sp>
      <p:sp>
        <p:nvSpPr>
          <p:cNvPr id="76803" name="Rectangle 3"/>
          <p:cNvSpPr>
            <a:spLocks noGrp="1" noChangeArrowheads="1"/>
          </p:cNvSpPr>
          <p:nvPr>
            <p:ph type="body" idx="1"/>
          </p:nvPr>
        </p:nvSpPr>
        <p:spPr>
          <a:xfrm>
            <a:off x="457200" y="1219200"/>
            <a:ext cx="8229600" cy="4800600"/>
          </a:xfrm>
        </p:spPr>
        <p:txBody>
          <a:bodyPr/>
          <a:lstStyle/>
          <a:p>
            <a:pPr marL="609600" indent="-609600" algn="just"/>
            <a:r>
              <a:rPr lang="en-US" sz="2800" smtClean="0"/>
              <a:t>To draw comparison between young and old women on their experiences with diagnosis and treatment issues which presented special challenges for them (measurable)</a:t>
            </a:r>
          </a:p>
          <a:p>
            <a:pPr marL="609600" indent="-609600" algn="just"/>
            <a:r>
              <a:rPr lang="en-US" sz="2800" smtClean="0"/>
              <a:t>To explore issues identified by women with breast cancer (specific)</a:t>
            </a:r>
          </a:p>
          <a:p>
            <a:pPr marL="609600" indent="-609600" algn="just"/>
            <a:r>
              <a:rPr lang="en-US" sz="2800" smtClean="0"/>
              <a:t>To determine if the experience of women over 60 years of age is different from younger women (specific and measurable) </a:t>
            </a: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685800" y="190500"/>
            <a:ext cx="7772400" cy="1714500"/>
          </a:xfrm>
        </p:spPr>
        <p:txBody>
          <a:bodyPr/>
          <a:lstStyle/>
          <a:p>
            <a:pPr eaLnBrk="1" hangingPunct="1"/>
            <a:r>
              <a:rPr lang="en-US" sz="3600" b="1" smtClean="0">
                <a:solidFill>
                  <a:srgbClr val="FF0000"/>
                </a:solidFill>
              </a:rPr>
              <a:t>Importance of Research Objectives </a:t>
            </a:r>
          </a:p>
        </p:txBody>
      </p:sp>
      <p:sp>
        <p:nvSpPr>
          <p:cNvPr id="77827" name="Rectangle 3"/>
          <p:cNvSpPr>
            <a:spLocks noGrp="1" noChangeArrowheads="1"/>
          </p:cNvSpPr>
          <p:nvPr>
            <p:ph idx="1"/>
          </p:nvPr>
        </p:nvSpPr>
        <p:spPr>
          <a:xfrm>
            <a:off x="1066800" y="1981200"/>
            <a:ext cx="7162800" cy="4114800"/>
          </a:xfrm>
        </p:spPr>
        <p:txBody>
          <a:bodyPr/>
          <a:lstStyle/>
          <a:p>
            <a:pPr marL="571500" indent="-571500" eaLnBrk="1" hangingPunct="1"/>
            <a:r>
              <a:rPr lang="en-US" sz="2800" smtClean="0"/>
              <a:t>Brings focus to the study</a:t>
            </a:r>
          </a:p>
          <a:p>
            <a:pPr marL="571500" indent="-571500" eaLnBrk="1" hangingPunct="1"/>
            <a:r>
              <a:rPr lang="en-US" sz="2800" smtClean="0"/>
              <a:t>Avoids collection of unnecessary data</a:t>
            </a:r>
          </a:p>
          <a:p>
            <a:pPr marL="571500" indent="-571500" eaLnBrk="1" hangingPunct="1"/>
            <a:r>
              <a:rPr lang="en-US" sz="2800" smtClean="0"/>
              <a:t>Determines an appropriate study design</a:t>
            </a:r>
          </a:p>
          <a:p>
            <a:pPr marL="571500" indent="-571500" eaLnBrk="1" hangingPunct="1"/>
            <a:r>
              <a:rPr lang="en-US" sz="2800" smtClean="0"/>
              <a:t>Helps determine analysis plan</a:t>
            </a:r>
          </a:p>
        </p:txBody>
      </p:sp>
      <p:sp>
        <p:nvSpPr>
          <p:cNvPr id="5" name="Date Placeholder 4"/>
          <p:cNvSpPr>
            <a:spLocks noGrp="1"/>
          </p:cNvSpPr>
          <p:nvPr>
            <p:ph type="dt" sz="quarter" idx="10"/>
          </p:nvPr>
        </p:nvSpPr>
        <p:spPr/>
        <p:txBody>
          <a:bodyPr/>
          <a:lstStyle/>
          <a:p>
            <a:pPr>
              <a:defRPr/>
            </a:pPr>
            <a:fld id="{FEB55E96-6FFA-4CBD-8459-CA35B407798B}" type="datetime1">
              <a:rPr lang="en-US"/>
              <a:pPr>
                <a:defRPr/>
              </a:pPr>
              <a:t>7/23/2012</a:t>
            </a:fld>
            <a:endParaRPr lang="en-US"/>
          </a:p>
        </p:txBody>
      </p:sp>
      <p:sp>
        <p:nvSpPr>
          <p:cNvPr id="4" name="Slide Number Placeholder 5"/>
          <p:cNvSpPr>
            <a:spLocks noGrp="1"/>
          </p:cNvSpPr>
          <p:nvPr>
            <p:ph type="sldNum" sz="quarter" idx="12"/>
          </p:nvPr>
        </p:nvSpPr>
        <p:spPr/>
        <p:txBody>
          <a:bodyPr/>
          <a:lstStyle/>
          <a:p>
            <a:pPr>
              <a:defRPr/>
            </a:pPr>
            <a:fld id="{0A60AB27-1294-4908-A553-156183EF9E87}" type="slidenum">
              <a:rPr lang="en-US"/>
              <a:pPr>
                <a:defRPr/>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ctrTitle"/>
          </p:nvPr>
        </p:nvSpPr>
        <p:spPr>
          <a:xfrm>
            <a:off x="496888" y="1"/>
            <a:ext cx="8150225" cy="1219200"/>
          </a:xfrm>
        </p:spPr>
        <p:txBody>
          <a:bodyPr lIns="0" tIns="0" rIns="0" bIns="0" rtlCol="0">
            <a:normAutofit/>
          </a:bodyPr>
          <a:lstStyle/>
          <a:p>
            <a:pPr eaLnBrk="1" fontAlgn="auto" hangingPunct="1">
              <a:lnSpc>
                <a:spcPct val="95000"/>
              </a:lnSpc>
              <a:spcAft>
                <a:spcPts val="0"/>
              </a:spcAft>
              <a:defRPr/>
            </a:pPr>
            <a:r>
              <a:rPr lang="en-US" sz="4000" b="1" dirty="0" smtClean="0">
                <a:solidFill>
                  <a:srgbClr val="FF0000"/>
                </a:solidFill>
                <a:latin typeface="+mn-lt"/>
              </a:rPr>
              <a:t>Objectives - Examples </a:t>
            </a:r>
            <a:endParaRPr lang="en-US" sz="4000" b="1" dirty="0">
              <a:solidFill>
                <a:srgbClr val="FF0000"/>
              </a:solidFill>
              <a:latin typeface="+mn-lt"/>
            </a:endParaRPr>
          </a:p>
        </p:txBody>
      </p:sp>
      <p:sp>
        <p:nvSpPr>
          <p:cNvPr id="79875" name="Text Box 4"/>
          <p:cNvSpPr txBox="1">
            <a:spLocks noChangeArrowheads="1"/>
          </p:cNvSpPr>
          <p:nvPr/>
        </p:nvSpPr>
        <p:spPr bwMode="auto">
          <a:xfrm>
            <a:off x="381000" y="1524000"/>
            <a:ext cx="8153400" cy="5181469"/>
          </a:xfrm>
          <a:prstGeom prst="rect">
            <a:avLst/>
          </a:prstGeom>
          <a:noFill/>
          <a:ln w="9525">
            <a:noFill/>
            <a:miter lim="800000"/>
            <a:headEnd/>
            <a:tailEnd/>
          </a:ln>
        </p:spPr>
        <p:txBody>
          <a:bodyPr wrap="square" lIns="0" tIns="0" rIns="0" bIns="0">
            <a:spAutoFit/>
          </a:bodyPr>
          <a:lstStyle/>
          <a:p>
            <a:pPr lvl="1" indent="-307975" algn="just">
              <a:lnSpc>
                <a:spcPct val="95000"/>
              </a:lnSpc>
              <a:buClr>
                <a:srgbClr val="000000"/>
              </a:buClr>
              <a:buSzPct val="100000"/>
              <a:buFontTx/>
              <a:buChar char="•"/>
            </a:pPr>
            <a:r>
              <a:rPr lang="en-US" sz="3200" dirty="0">
                <a:solidFill>
                  <a:srgbClr val="000000"/>
                </a:solidFill>
                <a:latin typeface="Calibri" pitchFamily="34" charset="0"/>
              </a:rPr>
              <a:t>To determine the frequency of anemia in pregnant women visiting tertiary care facilities of </a:t>
            </a:r>
            <a:r>
              <a:rPr lang="en-US" sz="3200" dirty="0" err="1">
                <a:solidFill>
                  <a:srgbClr val="000000"/>
                </a:solidFill>
                <a:latin typeface="Calibri" pitchFamily="34" charset="0"/>
              </a:rPr>
              <a:t>Sindh</a:t>
            </a:r>
            <a:r>
              <a:rPr lang="en-US" sz="3200" dirty="0">
                <a:solidFill>
                  <a:srgbClr val="000000"/>
                </a:solidFill>
                <a:latin typeface="Calibri" pitchFamily="34" charset="0"/>
              </a:rPr>
              <a:t>. </a:t>
            </a:r>
            <a:endParaRPr lang="en-US" sz="2400" dirty="0">
              <a:latin typeface="Calibri" pitchFamily="34" charset="0"/>
            </a:endParaRPr>
          </a:p>
          <a:p>
            <a:pPr lvl="1" indent="-307975" algn="just">
              <a:lnSpc>
                <a:spcPct val="95000"/>
              </a:lnSpc>
              <a:buClr>
                <a:srgbClr val="000000"/>
              </a:buClr>
              <a:buSzPct val="100000"/>
              <a:buFontTx/>
              <a:buChar char="•"/>
            </a:pPr>
            <a:r>
              <a:rPr lang="en-US" sz="3200" dirty="0">
                <a:solidFill>
                  <a:srgbClr val="000000"/>
                </a:solidFill>
                <a:latin typeface="Calibri" pitchFamily="34" charset="0"/>
              </a:rPr>
              <a:t>To determine association between maternal smoking and Low Birth Weight</a:t>
            </a:r>
            <a:endParaRPr lang="en-US" sz="2400" dirty="0">
              <a:latin typeface="Calibri" pitchFamily="34" charset="0"/>
            </a:endParaRPr>
          </a:p>
          <a:p>
            <a:pPr lvl="1" indent="-307975" algn="just">
              <a:lnSpc>
                <a:spcPct val="95000"/>
              </a:lnSpc>
              <a:buClr>
                <a:srgbClr val="000000"/>
              </a:buClr>
              <a:buSzPct val="100000"/>
              <a:buFontTx/>
              <a:buChar char="•"/>
            </a:pPr>
            <a:r>
              <a:rPr lang="en-US" sz="3200" dirty="0">
                <a:solidFill>
                  <a:srgbClr val="000000"/>
                </a:solidFill>
                <a:latin typeface="Calibri" pitchFamily="34" charset="0"/>
              </a:rPr>
              <a:t>To compare the effectiveness of dressing ‘A’ </a:t>
            </a:r>
            <a:r>
              <a:rPr lang="en-US" sz="3200" dirty="0" err="1">
                <a:solidFill>
                  <a:srgbClr val="000000"/>
                </a:solidFill>
                <a:latin typeface="Calibri" pitchFamily="34" charset="0"/>
              </a:rPr>
              <a:t>vs</a:t>
            </a:r>
            <a:r>
              <a:rPr lang="en-US" sz="3200" dirty="0">
                <a:solidFill>
                  <a:srgbClr val="000000"/>
                </a:solidFill>
                <a:latin typeface="Calibri" pitchFamily="34" charset="0"/>
              </a:rPr>
              <a:t> dressing ‘B’ in patients presenting with infected wounds of the foot.</a:t>
            </a:r>
          </a:p>
          <a:p>
            <a:pPr lvl="1" indent="-307975" algn="just">
              <a:lnSpc>
                <a:spcPct val="95000"/>
              </a:lnSpc>
              <a:buClr>
                <a:srgbClr val="000000"/>
              </a:buClr>
              <a:buSzPct val="100000"/>
              <a:buFontTx/>
              <a:buChar char="•"/>
            </a:pPr>
            <a:endParaRPr lang="en-US" sz="3200" dirty="0">
              <a:solidFill>
                <a:srgbClr val="000000"/>
              </a:solidFill>
              <a:latin typeface="Calibri" pitchFamily="34" charset="0"/>
            </a:endParaRPr>
          </a:p>
          <a:p>
            <a:pPr lvl="1" indent="-307975" algn="just">
              <a:lnSpc>
                <a:spcPct val="95000"/>
              </a:lnSpc>
              <a:buClr>
                <a:srgbClr val="000000"/>
              </a:buClr>
              <a:buSzPct val="100000"/>
            </a:pPr>
            <a:endParaRPr lang="en-US" sz="2400" dirty="0">
              <a:latin typeface="Calibri" pitchFamily="34" charset="0"/>
            </a:endParaRPr>
          </a:p>
          <a:p>
            <a:pPr algn="just">
              <a:lnSpc>
                <a:spcPct val="95000"/>
              </a:lnSpc>
              <a:buClr>
                <a:srgbClr val="000000"/>
              </a:buClr>
              <a:buSzPct val="100000"/>
            </a:pPr>
            <a:endParaRPr lang="en-US" sz="3200" dirty="0">
              <a:solidFill>
                <a:srgbClr val="000000"/>
              </a:solidFill>
              <a:latin typeface="Calibri" pitchFamily="34" charset="0"/>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a:xfrm>
            <a:off x="533400" y="0"/>
            <a:ext cx="8229600" cy="1219200"/>
          </a:xfrm>
        </p:spPr>
        <p:txBody>
          <a:bodyPr/>
          <a:lstStyle/>
          <a:p>
            <a:r>
              <a:rPr lang="en-US" sz="3600" b="1" dirty="0" smtClean="0">
                <a:solidFill>
                  <a:srgbClr val="FF0000"/>
                </a:solidFill>
              </a:rPr>
              <a:t>Examples of Research Topics </a:t>
            </a:r>
          </a:p>
        </p:txBody>
      </p:sp>
      <p:sp>
        <p:nvSpPr>
          <p:cNvPr id="80899" name="Content Placeholder 2"/>
          <p:cNvSpPr>
            <a:spLocks noGrp="1"/>
          </p:cNvSpPr>
          <p:nvPr>
            <p:ph idx="1"/>
          </p:nvPr>
        </p:nvSpPr>
        <p:spPr>
          <a:xfrm>
            <a:off x="457200" y="1524000"/>
            <a:ext cx="8229600" cy="4602163"/>
          </a:xfrm>
        </p:spPr>
        <p:txBody>
          <a:bodyPr/>
          <a:lstStyle/>
          <a:p>
            <a:pPr algn="just"/>
            <a:r>
              <a:rPr lang="en-US" smtClean="0"/>
              <a:t>Knowledge, Attitude and Practice of Health Care Ethics amongst medical students and house officers.</a:t>
            </a:r>
          </a:p>
          <a:p>
            <a:pPr algn="just"/>
            <a:r>
              <a:rPr lang="en-US" smtClean="0"/>
              <a:t>Determinants of smoking behaviour among medical students.</a:t>
            </a:r>
          </a:p>
          <a:p>
            <a:pPr algn="just"/>
            <a:r>
              <a:rPr lang="en-US" smtClean="0"/>
              <a:t>Leisure time activities of medical students. </a:t>
            </a:r>
          </a:p>
          <a:p>
            <a:pPr algn="just"/>
            <a:r>
              <a:rPr lang="en-US" smtClean="0"/>
              <a:t>Hazards of Excess Cell Phone usage in adolescents.</a:t>
            </a:r>
          </a:p>
          <a:p>
            <a:pPr algn="just"/>
            <a:endParaRPr lang="en-US" smtClean="0"/>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Content Placeholder 2"/>
          <p:cNvSpPr>
            <a:spLocks noGrp="1"/>
          </p:cNvSpPr>
          <p:nvPr>
            <p:ph idx="1"/>
          </p:nvPr>
        </p:nvSpPr>
        <p:spPr>
          <a:xfrm>
            <a:off x="457200" y="1447800"/>
            <a:ext cx="8382000" cy="3763963"/>
          </a:xfrm>
        </p:spPr>
        <p:txBody>
          <a:bodyPr/>
          <a:lstStyle/>
          <a:p>
            <a:r>
              <a:rPr lang="en-US" smtClean="0"/>
              <a:t>Awareness about oral health and Prevalence of Dental Caries.</a:t>
            </a:r>
          </a:p>
          <a:p>
            <a:r>
              <a:rPr lang="en-US" smtClean="0"/>
              <a:t>Awareness about risk factors of Hypertension.</a:t>
            </a:r>
          </a:p>
          <a:p>
            <a:r>
              <a:rPr lang="en-US" smtClean="0"/>
              <a:t>Misconceptions about Family Planning. </a:t>
            </a:r>
          </a:p>
          <a:p>
            <a:r>
              <a:rPr lang="en-US" smtClean="0"/>
              <a:t>Stress in medical students.</a:t>
            </a:r>
          </a:p>
          <a:p>
            <a:r>
              <a:rPr lang="en-US" smtClean="0"/>
              <a:t>Women’s perception of iron-deficiency anemia.</a:t>
            </a:r>
          </a:p>
          <a:p>
            <a:r>
              <a:rPr lang="en-US" smtClean="0"/>
              <a:t>Personality type and individual performance.</a:t>
            </a:r>
          </a:p>
          <a:p>
            <a:pPr>
              <a:buFont typeface="Arial" pitchFamily="34" charset="0"/>
              <a:buNone/>
            </a:pPr>
            <a:endParaRPr lang="en-US" smtClean="0"/>
          </a:p>
        </p:txBody>
      </p:sp>
      <p:sp>
        <p:nvSpPr>
          <p:cNvPr id="81923" name="Title 1"/>
          <p:cNvSpPr>
            <a:spLocks noGrp="1"/>
          </p:cNvSpPr>
          <p:nvPr>
            <p:ph type="title"/>
          </p:nvPr>
        </p:nvSpPr>
        <p:spPr>
          <a:xfrm>
            <a:off x="457200" y="274638"/>
            <a:ext cx="8229600" cy="1020762"/>
          </a:xfrm>
        </p:spPr>
        <p:txBody>
          <a:bodyPr/>
          <a:lstStyle/>
          <a:p>
            <a:r>
              <a:rPr lang="en-US" sz="3600" b="1" smtClean="0">
                <a:solidFill>
                  <a:srgbClr val="FF0000"/>
                </a:solidFill>
              </a:rPr>
              <a:t>Examples of Research Topics </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274638"/>
            <a:ext cx="8229600" cy="1096962"/>
          </a:xfrm>
        </p:spPr>
        <p:txBody>
          <a:bodyPr/>
          <a:lstStyle/>
          <a:p>
            <a:pPr eaLnBrk="1" hangingPunct="1"/>
            <a:r>
              <a:rPr lang="en-US" sz="3600" b="1" dirty="0" smtClean="0">
                <a:solidFill>
                  <a:srgbClr val="C00000"/>
                </a:solidFill>
              </a:rPr>
              <a:t>This Really is Not That Difficult</a:t>
            </a:r>
          </a:p>
        </p:txBody>
      </p:sp>
      <p:sp>
        <p:nvSpPr>
          <p:cNvPr id="19459" name="Rectangle 3"/>
          <p:cNvSpPr>
            <a:spLocks noGrp="1" noChangeArrowheads="1"/>
          </p:cNvSpPr>
          <p:nvPr>
            <p:ph type="body" idx="1"/>
          </p:nvPr>
        </p:nvSpPr>
        <p:spPr>
          <a:xfrm>
            <a:off x="685800" y="1905000"/>
            <a:ext cx="7772400" cy="4191000"/>
          </a:xfrm>
        </p:spPr>
        <p:txBody>
          <a:bodyPr/>
          <a:lstStyle/>
          <a:p>
            <a:pPr eaLnBrk="1" hangingPunct="1">
              <a:lnSpc>
                <a:spcPct val="90000"/>
              </a:lnSpc>
            </a:pPr>
            <a:r>
              <a:rPr lang="en-GB" smtClean="0"/>
              <a:t>Begin--that’s the hardest part</a:t>
            </a:r>
          </a:p>
          <a:p>
            <a:pPr eaLnBrk="1" hangingPunct="1">
              <a:lnSpc>
                <a:spcPct val="90000"/>
              </a:lnSpc>
            </a:pPr>
            <a:r>
              <a:rPr lang="en-GB" smtClean="0"/>
              <a:t>Keep focussed</a:t>
            </a:r>
          </a:p>
          <a:p>
            <a:pPr eaLnBrk="1" hangingPunct="1">
              <a:lnSpc>
                <a:spcPct val="90000"/>
              </a:lnSpc>
            </a:pPr>
            <a:r>
              <a:rPr lang="en-GB" smtClean="0"/>
              <a:t>Impose your will on the subject</a:t>
            </a:r>
          </a:p>
          <a:p>
            <a:pPr eaLnBrk="1" hangingPunct="1">
              <a:lnSpc>
                <a:spcPct val="90000"/>
              </a:lnSpc>
            </a:pPr>
            <a:r>
              <a:rPr lang="en-GB" smtClean="0"/>
              <a:t>Persevere</a:t>
            </a:r>
          </a:p>
          <a:p>
            <a:pPr eaLnBrk="1" hangingPunct="1">
              <a:lnSpc>
                <a:spcPct val="90000"/>
              </a:lnSpc>
            </a:pPr>
            <a:r>
              <a:rPr lang="en-GB" smtClean="0"/>
              <a:t>Get reinforcement from time to time</a:t>
            </a:r>
          </a:p>
          <a:p>
            <a:pPr eaLnBrk="1" hangingPunct="1">
              <a:lnSpc>
                <a:spcPct val="90000"/>
              </a:lnSpc>
            </a:pPr>
            <a:r>
              <a:rPr lang="en-GB" smtClean="0"/>
              <a:t>Stay in touch with your supervisor—weekly</a:t>
            </a:r>
          </a:p>
          <a:p>
            <a:pPr eaLnBrk="1" hangingPunct="1">
              <a:lnSpc>
                <a:spcPct val="90000"/>
              </a:lnSpc>
            </a:pPr>
            <a:r>
              <a:rPr lang="en-GB" smtClean="0"/>
              <a:t>WRITE!!!</a:t>
            </a:r>
          </a:p>
          <a:p>
            <a:pPr eaLnBrk="1" hangingPunct="1">
              <a:lnSpc>
                <a:spcPct val="90000"/>
              </a:lnSpc>
            </a:pPr>
            <a:endParaRPr lang="en-US" smtClean="0"/>
          </a:p>
          <a:p>
            <a:pPr eaLnBrk="1" hangingPunct="1">
              <a:lnSpc>
                <a:spcPct val="90000"/>
              </a:lnSpc>
            </a:pP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94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94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945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build="p"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Question</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What is meant by SMART objectives?</a:t>
            </a:r>
          </a:p>
          <a:p>
            <a:pPr lvl="1"/>
            <a:r>
              <a:rPr lang="en-US" dirty="0" smtClean="0"/>
              <a:t>S___________</a:t>
            </a:r>
          </a:p>
          <a:p>
            <a:pPr lvl="1"/>
            <a:r>
              <a:rPr lang="en-US" dirty="0" smtClean="0"/>
              <a:t>M__________</a:t>
            </a:r>
          </a:p>
          <a:p>
            <a:pPr lvl="1"/>
            <a:r>
              <a:rPr lang="en-US" dirty="0" smtClean="0"/>
              <a:t>A__________</a:t>
            </a:r>
          </a:p>
          <a:p>
            <a:pPr lvl="1"/>
            <a:r>
              <a:rPr lang="en-US" dirty="0" smtClean="0"/>
              <a:t>R__________</a:t>
            </a:r>
          </a:p>
          <a:p>
            <a:pPr lvl="1"/>
            <a:r>
              <a:rPr lang="en-US" dirty="0" smtClean="0"/>
              <a:t>T__________</a:t>
            </a:r>
            <a:endParaRPr lang="en-US" dirty="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5"/>
          <p:cNvSpPr>
            <a:spLocks noGrp="1" noChangeArrowheads="1"/>
          </p:cNvSpPr>
          <p:nvPr>
            <p:ph type="title"/>
          </p:nvPr>
        </p:nvSpPr>
        <p:spPr/>
        <p:txBody>
          <a:bodyPr/>
          <a:lstStyle/>
          <a:p>
            <a:endParaRPr lang="en-US" smtClean="0"/>
          </a:p>
        </p:txBody>
      </p:sp>
      <p:pic>
        <p:nvPicPr>
          <p:cNvPr id="86019" name="Picture 4" descr="jh_pic_090325_ThankYouBodies"/>
          <p:cNvPicPr>
            <a:picLocks noGrp="1" noChangeAspect="1" noChangeArrowheads="1"/>
          </p:cNvPicPr>
          <p:nvPr>
            <p:ph idx="1"/>
          </p:nvPr>
        </p:nvPicPr>
        <p:blipFill>
          <a:blip r:embed="rId2"/>
          <a:srcRect/>
          <a:stretch>
            <a:fillRect/>
          </a:stretch>
        </p:blipFill>
        <p:spPr>
          <a:xfrm>
            <a:off x="0" y="0"/>
            <a:ext cx="9144000" cy="6834188"/>
          </a:xfrm>
        </p:spPr>
      </p:pic>
      <p:sp>
        <p:nvSpPr>
          <p:cNvPr id="4" name="Date Placeholder 3"/>
          <p:cNvSpPr>
            <a:spLocks noGrp="1"/>
          </p:cNvSpPr>
          <p:nvPr>
            <p:ph type="dt" sz="quarter" idx="10"/>
          </p:nvPr>
        </p:nvSpPr>
        <p:spPr/>
        <p:txBody>
          <a:bodyPr/>
          <a:lstStyle/>
          <a:p>
            <a:pPr>
              <a:defRPr/>
            </a:pPr>
            <a:fld id="{0193A0E0-37FD-417F-A9F5-BD4ED129FE65}" type="datetime1">
              <a:rPr lang="en-US" smtClean="0"/>
              <a:pPr>
                <a:defRPr/>
              </a:pPr>
              <a:t>7/23/2012</a:t>
            </a:fld>
            <a:endParaRPr lang="en-US"/>
          </a:p>
        </p:txBody>
      </p:sp>
      <p:sp>
        <p:nvSpPr>
          <p:cNvPr id="5" name="Slide Number Placeholder 4"/>
          <p:cNvSpPr>
            <a:spLocks noGrp="1"/>
          </p:cNvSpPr>
          <p:nvPr>
            <p:ph type="sldNum" sz="quarter" idx="12"/>
          </p:nvPr>
        </p:nvSpPr>
        <p:spPr/>
        <p:txBody>
          <a:bodyPr/>
          <a:lstStyle/>
          <a:p>
            <a:pPr>
              <a:defRPr/>
            </a:pPr>
            <a:fld id="{939A7AA8-A8FA-4E53-975B-56201D7C6B49}" type="slidenum">
              <a:rPr lang="en-US" smtClean="0"/>
              <a:pPr>
                <a:defRPr/>
              </a:pPr>
              <a:t>57</a:t>
            </a:fld>
            <a:endParaRPr lang="en-US"/>
          </a:p>
        </p:txBody>
      </p:sp>
      <p:sp>
        <p:nvSpPr>
          <p:cNvPr id="6" name="Footer Placeholder 5"/>
          <p:cNvSpPr>
            <a:spLocks noGrp="1"/>
          </p:cNvSpPr>
          <p:nvPr>
            <p:ph type="ftr" sz="quarter" idx="11"/>
          </p:nvPr>
        </p:nvSpPr>
        <p:spPr/>
        <p:txBody>
          <a:bodyPr/>
          <a:lstStyle/>
          <a:p>
            <a:pPr>
              <a:defRPr/>
            </a:pP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ext Placeholder 2"/>
          <p:cNvSpPr>
            <a:spLocks noGrp="1"/>
          </p:cNvSpPr>
          <p:nvPr>
            <p:ph type="body" sz="half" idx="1"/>
          </p:nvPr>
        </p:nvSpPr>
        <p:spPr>
          <a:xfrm>
            <a:off x="457200" y="1295400"/>
            <a:ext cx="3886200" cy="4267200"/>
          </a:xfrm>
        </p:spPr>
        <p:txBody>
          <a:bodyPr rtlCol="0">
            <a:normAutofit fontScale="92500" lnSpcReduction="10000"/>
          </a:bodyPr>
          <a:lstStyle/>
          <a:p>
            <a:pPr marL="342900" lvl="1" indent="-342900" eaLnBrk="1" fontAlgn="auto" hangingPunct="1">
              <a:spcAft>
                <a:spcPts val="0"/>
              </a:spcAft>
              <a:buFont typeface="Arial" pitchFamily="34" charset="0"/>
              <a:buChar char="•"/>
              <a:defRPr/>
            </a:pPr>
            <a:r>
              <a:rPr lang="en-US" sz="3200" b="1" i="1" dirty="0" smtClean="0">
                <a:solidFill>
                  <a:srgbClr val="800000"/>
                </a:solidFill>
              </a:rPr>
              <a:t>Basic research</a:t>
            </a:r>
            <a:r>
              <a:rPr lang="en-US" sz="3200" dirty="0" smtClean="0">
                <a:solidFill>
                  <a:srgbClr val="800000"/>
                </a:solidFill>
              </a:rPr>
              <a:t>: </a:t>
            </a:r>
            <a:r>
              <a:rPr lang="en-US" sz="3200" dirty="0" smtClean="0">
                <a:solidFill>
                  <a:srgbClr val="FF0000"/>
                </a:solidFill>
              </a:rPr>
              <a:t>Finding something new not known before</a:t>
            </a:r>
            <a:r>
              <a:rPr lang="en-US" sz="3200" dirty="0" smtClean="0"/>
              <a:t> </a:t>
            </a:r>
            <a:r>
              <a:rPr lang="en-US" dirty="0" smtClean="0"/>
              <a:t>necessary to generate new knowledge and technologies, e.g.,</a:t>
            </a:r>
          </a:p>
          <a:p>
            <a:pPr marL="342900" lvl="1" indent="-342900" eaLnBrk="1" fontAlgn="auto" hangingPunct="1">
              <a:spcAft>
                <a:spcPts val="0"/>
              </a:spcAft>
              <a:buFont typeface="Arial" pitchFamily="34" charset="0"/>
              <a:buChar char="•"/>
              <a:defRPr/>
            </a:pPr>
            <a:r>
              <a:rPr lang="en-US" dirty="0" smtClean="0"/>
              <a:t>How did the universe begin?</a:t>
            </a:r>
          </a:p>
          <a:p>
            <a:pPr marL="342900" lvl="1" indent="-342900" eaLnBrk="1" fontAlgn="auto" hangingPunct="1">
              <a:spcAft>
                <a:spcPts val="0"/>
              </a:spcAft>
              <a:buFont typeface="Arial" pitchFamily="34" charset="0"/>
              <a:buChar char="•"/>
              <a:defRPr/>
            </a:pPr>
            <a:r>
              <a:rPr lang="en-US" dirty="0" smtClean="0"/>
              <a:t>How does a crystal melt?</a:t>
            </a:r>
          </a:p>
          <a:p>
            <a:pPr eaLnBrk="1" fontAlgn="auto" hangingPunct="1">
              <a:spcAft>
                <a:spcPts val="0"/>
              </a:spcAft>
              <a:defRPr/>
            </a:pPr>
            <a:endParaRPr lang="en-US" sz="3600" dirty="0" smtClean="0"/>
          </a:p>
        </p:txBody>
      </p:sp>
      <p:sp>
        <p:nvSpPr>
          <p:cNvPr id="14339" name="Content Placeholder 3"/>
          <p:cNvSpPr>
            <a:spLocks noGrp="1"/>
          </p:cNvSpPr>
          <p:nvPr>
            <p:ph sz="half" idx="2"/>
          </p:nvPr>
        </p:nvSpPr>
        <p:spPr>
          <a:xfrm>
            <a:off x="4648200" y="1143000"/>
            <a:ext cx="4267200" cy="4876800"/>
          </a:xfrm>
        </p:spPr>
        <p:txBody>
          <a:bodyPr/>
          <a:lstStyle/>
          <a:p>
            <a:pPr marL="342900" lvl="1" indent="-342900" eaLnBrk="1" hangingPunct="1">
              <a:buFont typeface="Arial" pitchFamily="34" charset="0"/>
              <a:buChar char="•"/>
            </a:pPr>
            <a:r>
              <a:rPr lang="en-US" sz="3200" b="1" i="1" smtClean="0">
                <a:solidFill>
                  <a:srgbClr val="800000"/>
                </a:solidFill>
              </a:rPr>
              <a:t>Applied research</a:t>
            </a:r>
            <a:r>
              <a:rPr lang="en-US" sz="3200" smtClean="0">
                <a:solidFill>
                  <a:srgbClr val="800000"/>
                </a:solidFill>
              </a:rPr>
              <a:t>:</a:t>
            </a:r>
            <a:r>
              <a:rPr lang="en-US" sz="3200" smtClean="0"/>
              <a:t> </a:t>
            </a:r>
            <a:r>
              <a:rPr lang="en-US" smtClean="0"/>
              <a:t>necessary to identify priority problems and to design and evaluate policies and programs for optimal health care and delivery, </a:t>
            </a:r>
            <a:r>
              <a:rPr lang="en-US" smtClean="0">
                <a:solidFill>
                  <a:srgbClr val="FF0000"/>
                </a:solidFill>
              </a:rPr>
              <a:t>applying the findings of others </a:t>
            </a:r>
            <a:r>
              <a:rPr lang="en-US" smtClean="0"/>
              <a:t>e.g.,</a:t>
            </a:r>
          </a:p>
          <a:p>
            <a:pPr marL="342900" lvl="1" indent="-342900" eaLnBrk="1" hangingPunct="1">
              <a:buFont typeface="Arial" pitchFamily="34" charset="0"/>
              <a:buChar char="•"/>
            </a:pPr>
            <a:r>
              <a:rPr lang="en-US" smtClean="0"/>
              <a:t>What is the most efficient and effective vaccine against Influenza?</a:t>
            </a:r>
          </a:p>
          <a:p>
            <a:pPr marL="342900" lvl="1" indent="-342900" eaLnBrk="1" hangingPunct="1">
              <a:buFont typeface="Arial" pitchFamily="34" charset="0"/>
              <a:buChar char="•"/>
            </a:pPr>
            <a:endParaRPr lang="en-US" smtClean="0"/>
          </a:p>
          <a:p>
            <a:pPr eaLnBrk="1" hangingPunct="1"/>
            <a:endParaRPr lang="en-US" sz="3600" smtClean="0"/>
          </a:p>
        </p:txBody>
      </p:sp>
      <p:sp>
        <p:nvSpPr>
          <p:cNvPr id="5" name="Date Placeholder 4"/>
          <p:cNvSpPr>
            <a:spLocks noGrp="1"/>
          </p:cNvSpPr>
          <p:nvPr>
            <p:ph type="dt" sz="quarter" idx="10"/>
          </p:nvPr>
        </p:nvSpPr>
        <p:spPr>
          <a:xfrm>
            <a:off x="76200" y="6248400"/>
            <a:ext cx="1981200" cy="457200"/>
          </a:xfrm>
        </p:spPr>
        <p:txBody>
          <a:bodyPr/>
          <a:lstStyle/>
          <a:p>
            <a:pPr>
              <a:defRPr/>
            </a:pPr>
            <a:fld id="{0075D949-255A-458B-8164-9AA499A47C4A}" type="datetime1">
              <a:rPr lang="en-US" smtClean="0"/>
              <a:pPr>
                <a:defRPr/>
              </a:pPr>
              <a:t>7/23/2012</a:t>
            </a:fld>
            <a:endParaRPr lang="en-US" dirty="0"/>
          </a:p>
        </p:txBody>
      </p:sp>
      <p:sp>
        <p:nvSpPr>
          <p:cNvPr id="7" name="Slide Number Placeholder 6"/>
          <p:cNvSpPr>
            <a:spLocks noGrp="1"/>
          </p:cNvSpPr>
          <p:nvPr>
            <p:ph type="sldNum" sz="quarter" idx="12"/>
          </p:nvPr>
        </p:nvSpPr>
        <p:spPr>
          <a:xfrm>
            <a:off x="7543800" y="6248400"/>
            <a:ext cx="1447800" cy="457200"/>
          </a:xfrm>
        </p:spPr>
        <p:txBody>
          <a:bodyPr/>
          <a:lstStyle/>
          <a:p>
            <a:pPr>
              <a:defRPr/>
            </a:pPr>
            <a:fld id="{706F813A-B7A4-4C81-8540-71BF31F880A1}" type="slidenum">
              <a:rPr lang="en-US" smtClean="0"/>
              <a:pPr>
                <a:defRPr/>
              </a:pPr>
              <a:t>6</a:t>
            </a:fld>
            <a:endParaRPr lang="en-US" dirty="0"/>
          </a:p>
        </p:txBody>
      </p:sp>
      <p:sp>
        <p:nvSpPr>
          <p:cNvPr id="14342" name="Title 7"/>
          <p:cNvSpPr>
            <a:spLocks noGrp="1"/>
          </p:cNvSpPr>
          <p:nvPr>
            <p:ph type="title"/>
          </p:nvPr>
        </p:nvSpPr>
        <p:spPr>
          <a:xfrm>
            <a:off x="685800" y="-76200"/>
            <a:ext cx="7848600" cy="1219200"/>
          </a:xfrm>
        </p:spPr>
        <p:txBody>
          <a:bodyPr/>
          <a:lstStyle/>
          <a:p>
            <a:pPr eaLnBrk="1" hangingPunct="1"/>
            <a:r>
              <a:rPr lang="en-US" sz="4000" b="1" dirty="0" smtClean="0">
                <a:solidFill>
                  <a:srgbClr val="FF0000"/>
                </a:solidFill>
              </a:rPr>
              <a:t>Research Types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p:cNvSpPr>
          <p:nvPr/>
        </p:nvSpPr>
        <p:spPr bwMode="auto">
          <a:xfrm>
            <a:off x="381000" y="990600"/>
            <a:ext cx="8229600" cy="7042825"/>
          </a:xfrm>
          <a:prstGeom prst="rect">
            <a:avLst/>
          </a:prstGeom>
          <a:noFill/>
          <a:ln w="9525">
            <a:noFill/>
            <a:miter lim="800000"/>
            <a:headEnd/>
            <a:tailEnd/>
          </a:ln>
          <a:effectLst/>
        </p:spPr>
        <p:txBody>
          <a:bodyPr wrap="square" anchor="ctr">
            <a:spAutoFit/>
          </a:bodyPr>
          <a:lstStyle/>
          <a:p>
            <a:pPr eaLnBrk="0" fontAlgn="auto" hangingPunct="0">
              <a:lnSpc>
                <a:spcPct val="150000"/>
              </a:lnSpc>
              <a:spcBef>
                <a:spcPts val="0"/>
              </a:spcBef>
              <a:spcAft>
                <a:spcPts val="0"/>
              </a:spcAft>
              <a:buFont typeface="Arial" pitchFamily="34" charset="0"/>
              <a:buChar char="•"/>
              <a:defRPr/>
            </a:pPr>
            <a:r>
              <a:rPr lang="en-US" sz="2800" dirty="0">
                <a:latin typeface="+mn-lt"/>
                <a:cs typeface="+mn-cs"/>
              </a:rPr>
              <a:t> You prove your worth as a researcher</a:t>
            </a:r>
          </a:p>
          <a:p>
            <a:pPr eaLnBrk="0" fontAlgn="auto" hangingPunct="0">
              <a:lnSpc>
                <a:spcPct val="150000"/>
              </a:lnSpc>
              <a:spcBef>
                <a:spcPts val="0"/>
              </a:spcBef>
              <a:spcAft>
                <a:spcPts val="0"/>
              </a:spcAft>
              <a:buFontTx/>
              <a:buChar char="•"/>
              <a:defRPr/>
            </a:pPr>
            <a:r>
              <a:rPr lang="en-US" sz="2800" dirty="0">
                <a:latin typeface="+mn-lt"/>
                <a:cs typeface="+mn-cs"/>
              </a:rPr>
              <a:t> </a:t>
            </a:r>
            <a:r>
              <a:rPr lang="en-US" sz="2800" dirty="0">
                <a:solidFill>
                  <a:srgbClr val="000000"/>
                </a:solidFill>
                <a:latin typeface="+mn-lt"/>
              </a:rPr>
              <a:t>Academia runs on </a:t>
            </a:r>
            <a:r>
              <a:rPr lang="en-US" sz="2800" dirty="0" smtClean="0">
                <a:latin typeface="+mn-lt"/>
                <a:cs typeface="+mn-cs"/>
              </a:rPr>
              <a:t>Publish-or-perish</a:t>
            </a:r>
            <a:endParaRPr lang="en-US" sz="2800" dirty="0">
              <a:latin typeface="+mn-lt"/>
              <a:cs typeface="+mn-cs"/>
            </a:endParaRPr>
          </a:p>
          <a:p>
            <a:pPr fontAlgn="auto">
              <a:lnSpc>
                <a:spcPct val="150000"/>
              </a:lnSpc>
              <a:spcBef>
                <a:spcPts val="0"/>
              </a:spcBef>
              <a:spcAft>
                <a:spcPts val="0"/>
              </a:spcAft>
              <a:buFont typeface="Arial" pitchFamily="34" charset="0"/>
              <a:buChar char="•"/>
              <a:defRPr/>
            </a:pPr>
            <a:r>
              <a:rPr lang="en-US" sz="2800" dirty="0">
                <a:latin typeface="+mn-lt"/>
                <a:cs typeface="+mn-cs"/>
              </a:rPr>
              <a:t> Problem solving</a:t>
            </a:r>
          </a:p>
          <a:p>
            <a:pPr lvl="1" fontAlgn="auto">
              <a:lnSpc>
                <a:spcPct val="150000"/>
              </a:lnSpc>
              <a:spcBef>
                <a:spcPts val="0"/>
              </a:spcBef>
              <a:spcAft>
                <a:spcPts val="0"/>
              </a:spcAft>
              <a:defRPr/>
            </a:pPr>
            <a:r>
              <a:rPr lang="en-US" sz="2600" dirty="0">
                <a:solidFill>
                  <a:srgbClr val="FF0000"/>
                </a:solidFill>
                <a:latin typeface="+mn-lt"/>
                <a:cs typeface="+mn-cs"/>
              </a:rPr>
              <a:t>Poverty, hunger, social and racial tension, natural disasters, health related issues, outbreaks </a:t>
            </a:r>
          </a:p>
          <a:p>
            <a:pPr fontAlgn="auto">
              <a:lnSpc>
                <a:spcPct val="150000"/>
              </a:lnSpc>
              <a:spcBef>
                <a:spcPts val="0"/>
              </a:spcBef>
              <a:spcAft>
                <a:spcPts val="0"/>
              </a:spcAft>
              <a:buFont typeface="Arial" pitchFamily="34" charset="0"/>
              <a:buChar char="•"/>
              <a:defRPr/>
            </a:pPr>
            <a:r>
              <a:rPr lang="en-US" sz="2800" dirty="0" smtClean="0">
                <a:latin typeface="+mn-lt"/>
                <a:cs typeface="+mn-cs"/>
              </a:rPr>
              <a:t> Different </a:t>
            </a:r>
            <a:r>
              <a:rPr lang="en-US" sz="2800" dirty="0">
                <a:latin typeface="+mn-lt"/>
                <a:cs typeface="+mn-cs"/>
              </a:rPr>
              <a:t>communities may have unique problems</a:t>
            </a:r>
          </a:p>
          <a:p>
            <a:pPr fontAlgn="auto">
              <a:lnSpc>
                <a:spcPct val="150000"/>
              </a:lnSpc>
              <a:spcBef>
                <a:spcPts val="0"/>
              </a:spcBef>
              <a:spcAft>
                <a:spcPts val="0"/>
              </a:spcAft>
              <a:buFont typeface="Arial" pitchFamily="34" charset="0"/>
              <a:buChar char="•"/>
              <a:defRPr/>
            </a:pPr>
            <a:r>
              <a:rPr lang="en-US" sz="2800" dirty="0" smtClean="0">
                <a:latin typeface="+mn-lt"/>
                <a:cs typeface="+mn-cs"/>
              </a:rPr>
              <a:t> Looking </a:t>
            </a:r>
            <a:r>
              <a:rPr lang="en-US" sz="2800" dirty="0">
                <a:latin typeface="+mn-lt"/>
                <a:cs typeface="+mn-cs"/>
              </a:rPr>
              <a:t>for fresh solutions</a:t>
            </a:r>
          </a:p>
          <a:p>
            <a:pPr marL="0" lvl="1" eaLnBrk="0" fontAlgn="auto" hangingPunct="0">
              <a:lnSpc>
                <a:spcPct val="150000"/>
              </a:lnSpc>
              <a:spcBef>
                <a:spcPts val="0"/>
              </a:spcBef>
              <a:spcAft>
                <a:spcPts val="0"/>
              </a:spcAft>
              <a:buFontTx/>
              <a:buChar char="•"/>
              <a:defRPr/>
            </a:pPr>
            <a:r>
              <a:rPr lang="en-US" sz="2800" dirty="0">
                <a:latin typeface="+mn-lt"/>
                <a:cs typeface="+mn-cs"/>
              </a:rPr>
              <a:t> </a:t>
            </a:r>
            <a:r>
              <a:rPr lang="en-US" sz="2800" dirty="0" smtClean="0">
                <a:latin typeface="+mn-lt"/>
                <a:cs typeface="+mn-cs"/>
              </a:rPr>
              <a:t>An opportunity </a:t>
            </a:r>
            <a:r>
              <a:rPr lang="en-US" sz="2800" dirty="0">
                <a:latin typeface="+mn-lt"/>
                <a:cs typeface="+mn-cs"/>
              </a:rPr>
              <a:t>to connect with others</a:t>
            </a:r>
            <a:endParaRPr lang="en-US" sz="2800" dirty="0">
              <a:latin typeface="+mn-lt"/>
              <a:cs typeface="Times New Roman" pitchFamily="18" charset="0"/>
            </a:endParaRPr>
          </a:p>
          <a:p>
            <a:pPr eaLnBrk="0" fontAlgn="auto" hangingPunct="0">
              <a:lnSpc>
                <a:spcPct val="150000"/>
              </a:lnSpc>
              <a:spcBef>
                <a:spcPts val="0"/>
              </a:spcBef>
              <a:spcAft>
                <a:spcPts val="0"/>
              </a:spcAft>
              <a:buFontTx/>
              <a:buChar char="•"/>
              <a:defRPr/>
            </a:pPr>
            <a:endParaRPr lang="en-US" sz="2800" dirty="0">
              <a:latin typeface="+mn-lt"/>
              <a:cs typeface="Times New Roman" pitchFamily="18" charset="0"/>
            </a:endParaRPr>
          </a:p>
          <a:p>
            <a:pPr eaLnBrk="0" fontAlgn="auto" hangingPunct="0">
              <a:lnSpc>
                <a:spcPct val="150000"/>
              </a:lnSpc>
              <a:spcBef>
                <a:spcPts val="0"/>
              </a:spcBef>
              <a:spcAft>
                <a:spcPts val="0"/>
              </a:spcAft>
              <a:defRPr/>
            </a:pPr>
            <a:endParaRPr lang="en-US" sz="2800" dirty="0">
              <a:latin typeface="+mn-lt"/>
              <a:cs typeface="Times New Roman" pitchFamily="18" charset="0"/>
            </a:endParaRPr>
          </a:p>
          <a:p>
            <a:pPr eaLnBrk="0" fontAlgn="auto" hangingPunct="0">
              <a:lnSpc>
                <a:spcPct val="150000"/>
              </a:lnSpc>
              <a:spcBef>
                <a:spcPts val="0"/>
              </a:spcBef>
              <a:spcAft>
                <a:spcPts val="0"/>
              </a:spcAft>
              <a:defRPr/>
            </a:pPr>
            <a:endParaRPr lang="en-US" sz="2800" dirty="0">
              <a:latin typeface="+mn-lt"/>
              <a:cs typeface="+mn-cs"/>
            </a:endParaRPr>
          </a:p>
        </p:txBody>
      </p:sp>
      <p:sp>
        <p:nvSpPr>
          <p:cNvPr id="15363" name="AutoShape 11" descr="[Image]"/>
          <p:cNvSpPr>
            <a:spLocks noChangeAspect="1" noChangeArrowheads="1"/>
          </p:cNvSpPr>
          <p:nvPr/>
        </p:nvSpPr>
        <p:spPr bwMode="auto">
          <a:xfrm>
            <a:off x="166688" y="1531938"/>
            <a:ext cx="1714500" cy="1095375"/>
          </a:xfrm>
          <a:prstGeom prst="rect">
            <a:avLst/>
          </a:prstGeom>
          <a:noFill/>
          <a:ln w="9525">
            <a:noFill/>
            <a:miter lim="800000"/>
            <a:headEnd/>
            <a:tailEnd/>
          </a:ln>
        </p:spPr>
        <p:txBody>
          <a:bodyPr/>
          <a:lstStyle/>
          <a:p>
            <a:endParaRPr lang="en-US">
              <a:latin typeface="Calibri" pitchFamily="34" charset="0"/>
            </a:endParaRPr>
          </a:p>
        </p:txBody>
      </p:sp>
      <p:sp>
        <p:nvSpPr>
          <p:cNvPr id="15364" name="Rectangle 4"/>
          <p:cNvSpPr>
            <a:spLocks noChangeArrowheads="1"/>
          </p:cNvSpPr>
          <p:nvPr/>
        </p:nvSpPr>
        <p:spPr bwMode="auto">
          <a:xfrm>
            <a:off x="609600" y="152400"/>
            <a:ext cx="7924800" cy="707886"/>
          </a:xfrm>
          <a:prstGeom prst="rect">
            <a:avLst/>
          </a:prstGeom>
          <a:noFill/>
          <a:ln w="9525">
            <a:noFill/>
            <a:miter lim="800000"/>
            <a:headEnd/>
            <a:tailEnd/>
          </a:ln>
        </p:spPr>
        <p:txBody>
          <a:bodyPr wrap="square">
            <a:spAutoFit/>
          </a:bodyPr>
          <a:lstStyle/>
          <a:p>
            <a:pPr algn="ctr"/>
            <a:r>
              <a:rPr lang="en-US" sz="4000" b="1" dirty="0">
                <a:solidFill>
                  <a:srgbClr val="FF0000"/>
                </a:solidFill>
                <a:latin typeface="Calibri" pitchFamily="34" charset="0"/>
              </a:rPr>
              <a:t>Why do research?</a:t>
            </a:r>
            <a:endParaRPr lang="en-US" sz="3600" u="sng" dirty="0">
              <a:solidFill>
                <a:srgbClr val="FF0000"/>
              </a:solidFill>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quarter" idx="10"/>
          </p:nvPr>
        </p:nvSpPr>
        <p:spPr/>
        <p:txBody>
          <a:bodyPr/>
          <a:lstStyle/>
          <a:p>
            <a:pPr>
              <a:defRPr/>
            </a:pPr>
            <a:fld id="{265FDFA3-8651-4704-AF92-101A5C005459}" type="datetime1">
              <a:rPr lang="en-US"/>
              <a:pPr>
                <a:defRPr/>
              </a:pPr>
              <a:t>7/23/2012</a:t>
            </a:fld>
            <a:endParaRPr lang="en-US"/>
          </a:p>
        </p:txBody>
      </p:sp>
      <p:sp>
        <p:nvSpPr>
          <p:cNvPr id="6" name="Slide Number Placeholder 5"/>
          <p:cNvSpPr>
            <a:spLocks noGrp="1"/>
          </p:cNvSpPr>
          <p:nvPr>
            <p:ph type="sldNum" sz="quarter" idx="12"/>
          </p:nvPr>
        </p:nvSpPr>
        <p:spPr/>
        <p:txBody>
          <a:bodyPr/>
          <a:lstStyle/>
          <a:p>
            <a:pPr>
              <a:defRPr/>
            </a:pPr>
            <a:fld id="{B884B95D-D95B-4F23-A6AC-12DB53322FD6}" type="slidenum">
              <a:rPr lang="en-US"/>
              <a:pPr>
                <a:defRPr/>
              </a:pPr>
              <a:t>8</a:t>
            </a:fld>
            <a:endParaRPr lang="en-US"/>
          </a:p>
        </p:txBody>
      </p:sp>
      <p:sp>
        <p:nvSpPr>
          <p:cNvPr id="9" name="Rectangle 2"/>
          <p:cNvSpPr>
            <a:spLocks noGrp="1" noChangeArrowheads="1"/>
          </p:cNvSpPr>
          <p:nvPr>
            <p:ph type="ctrTitle"/>
          </p:nvPr>
        </p:nvSpPr>
        <p:spPr>
          <a:xfrm>
            <a:off x="685800" y="2130425"/>
            <a:ext cx="7772400" cy="1527175"/>
          </a:xfrm>
        </p:spPr>
        <p:txBody>
          <a:bodyPr rtlCol="0">
            <a:noAutofit/>
          </a:bodyPr>
          <a:lstStyle/>
          <a:p>
            <a:pPr eaLnBrk="1" fontAlgn="auto" hangingPunct="1">
              <a:spcAft>
                <a:spcPts val="0"/>
              </a:spcAft>
              <a:defRPr/>
            </a:pPr>
            <a:r>
              <a:rPr lang="en-GB" sz="8000" b="1" dirty="0" smtClean="0">
                <a:solidFill>
                  <a:srgbClr val="CC3300"/>
                </a:solidFill>
                <a:effectLst>
                  <a:outerShdw blurRad="38100" dist="38100" dir="2700000" algn="tl">
                    <a:srgbClr val="C0C0C0"/>
                  </a:outerShdw>
                </a:effectLst>
              </a:rPr>
              <a:t>Steps of Research</a:t>
            </a:r>
            <a:r>
              <a:rPr lang="en-GB" sz="8000" b="1" dirty="0">
                <a:solidFill>
                  <a:srgbClr val="CC3300"/>
                </a:solidFill>
                <a:effectLst>
                  <a:outerShdw blurRad="38100" dist="38100" dir="2700000" algn="tl">
                    <a:srgbClr val="C0C0C0"/>
                  </a:outerShdw>
                </a:effectLst>
              </a:rPr>
              <a:t/>
            </a:r>
            <a:br>
              <a:rPr lang="en-GB" sz="8000" b="1" dirty="0">
                <a:solidFill>
                  <a:srgbClr val="CC3300"/>
                </a:solidFill>
                <a:effectLst>
                  <a:outerShdw blurRad="38100" dist="38100" dir="2700000" algn="tl">
                    <a:srgbClr val="C0C0C0"/>
                  </a:outerShdw>
                </a:effectLst>
              </a:rPr>
            </a:br>
            <a:endParaRPr lang="en-US" sz="8000" b="1" dirty="0">
              <a:solidFill>
                <a:srgbClr val="CC3300"/>
              </a:solidFill>
              <a:effectLst>
                <a:outerShdw blurRad="38100" dist="38100" dir="2700000" algn="tl">
                  <a:srgbClr val="C0C0C0"/>
                </a:outerShdw>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
          <p:cNvSpPr>
            <a:spLocks noGrp="1" noChangeArrowheads="1"/>
          </p:cNvSpPr>
          <p:nvPr>
            <p:ph type="ctrTitle"/>
          </p:nvPr>
        </p:nvSpPr>
        <p:spPr>
          <a:xfrm>
            <a:off x="115888" y="-152400"/>
            <a:ext cx="9637712" cy="990600"/>
          </a:xfrm>
        </p:spPr>
        <p:txBody>
          <a:bodyPr lIns="0" tIns="0" rIns="0" bIns="0"/>
          <a:lstStyle/>
          <a:p>
            <a:pPr algn="l" eaLnBrk="1" hangingPunct="1">
              <a:lnSpc>
                <a:spcPct val="95000"/>
              </a:lnSpc>
            </a:pPr>
            <a:r>
              <a:rPr lang="en-US" sz="3400" b="1" dirty="0" smtClean="0">
                <a:solidFill>
                  <a:srgbClr val="C00000"/>
                </a:solidFill>
                <a:latin typeface="Arial" pitchFamily="34" charset="0"/>
              </a:rPr>
              <a:t>Steps in Designing &amp; Conducting Research</a:t>
            </a:r>
          </a:p>
        </p:txBody>
      </p:sp>
      <p:sp>
        <p:nvSpPr>
          <p:cNvPr id="5" name="Date Placeholder 4"/>
          <p:cNvSpPr>
            <a:spLocks noGrp="1"/>
          </p:cNvSpPr>
          <p:nvPr>
            <p:ph type="dt" sz="quarter" idx="10"/>
          </p:nvPr>
        </p:nvSpPr>
        <p:spPr/>
        <p:txBody>
          <a:bodyPr/>
          <a:lstStyle/>
          <a:p>
            <a:pPr>
              <a:defRPr/>
            </a:pPr>
            <a:fld id="{AB3A9F37-6FE7-4FBB-BE37-9B86129C36E6}" type="datetime1">
              <a:rPr lang="en-US"/>
              <a:pPr>
                <a:defRPr/>
              </a:pPr>
              <a:t>7/23/2012</a:t>
            </a:fld>
            <a:endParaRPr lang="en-US"/>
          </a:p>
        </p:txBody>
      </p:sp>
      <p:sp>
        <p:nvSpPr>
          <p:cNvPr id="6" name="Slide Number Placeholder 5"/>
          <p:cNvSpPr>
            <a:spLocks noGrp="1"/>
          </p:cNvSpPr>
          <p:nvPr>
            <p:ph type="sldNum" sz="quarter" idx="12"/>
          </p:nvPr>
        </p:nvSpPr>
        <p:spPr/>
        <p:txBody>
          <a:bodyPr/>
          <a:lstStyle/>
          <a:p>
            <a:pPr>
              <a:defRPr/>
            </a:pPr>
            <a:fld id="{A125BCDF-D514-40A3-B427-216B44A989A9}" type="slidenum">
              <a:rPr lang="en-US"/>
              <a:pPr>
                <a:defRPr/>
              </a:pPr>
              <a:t>9</a:t>
            </a:fld>
            <a:endParaRPr lang="en-US"/>
          </a:p>
        </p:txBody>
      </p:sp>
      <p:pic>
        <p:nvPicPr>
          <p:cNvPr id="18437" name="Picture 4"/>
          <p:cNvPicPr>
            <a:picLocks noChangeAspect="1" noChangeArrowheads="1"/>
          </p:cNvPicPr>
          <p:nvPr/>
        </p:nvPicPr>
        <p:blipFill>
          <a:blip r:embed="rId2"/>
          <a:srcRect/>
          <a:stretch>
            <a:fillRect/>
          </a:stretch>
        </p:blipFill>
        <p:spPr bwMode="auto">
          <a:xfrm>
            <a:off x="-152400" y="762001"/>
            <a:ext cx="9296400" cy="56594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0000"/>
  <p:tag name="ISPRING_RESOURCE_PATHS_HASH_2" val="ec54296f47a9a2849e675a3250732d0ae2564a"/>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334</TotalTime>
  <Words>2112</Words>
  <Application>Microsoft Office PowerPoint</Application>
  <PresentationFormat>On-screen Show (4:3)</PresentationFormat>
  <Paragraphs>385</Paragraphs>
  <Slides>57</Slides>
  <Notes>4</Notes>
  <HiddenSlides>2</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57</vt:i4>
      </vt:variant>
    </vt:vector>
  </HeadingPairs>
  <TitlesOfParts>
    <vt:vector size="59" baseType="lpstr">
      <vt:lpstr>Office Theme</vt:lpstr>
      <vt:lpstr>Clip</vt:lpstr>
      <vt:lpstr>Introduction to Research </vt:lpstr>
      <vt:lpstr>Origin of the Word “Research”</vt:lpstr>
      <vt:lpstr> Research Definitions</vt:lpstr>
      <vt:lpstr>PowerPoint Presentation</vt:lpstr>
      <vt:lpstr>Research - Types</vt:lpstr>
      <vt:lpstr>Research Types</vt:lpstr>
      <vt:lpstr>PowerPoint Presentation</vt:lpstr>
      <vt:lpstr>Steps of Research </vt:lpstr>
      <vt:lpstr>Steps in Designing &amp; Conducting Research</vt:lpstr>
      <vt:lpstr>Selecting a Research Topic</vt:lpstr>
      <vt:lpstr>How  to Choose a Research Topic  </vt:lpstr>
      <vt:lpstr>KEEP  A  RESEARCH  DIARY</vt:lpstr>
      <vt:lpstr>How  to Choose a Research Topic  </vt:lpstr>
      <vt:lpstr>Stealing from one source is plagiarism, while stealing from many is research: Jacob Kraicer, U Toronto</vt:lpstr>
      <vt:lpstr>Ask the Right Questions</vt:lpstr>
      <vt:lpstr>Example of a Bad Research Question </vt:lpstr>
      <vt:lpstr>Example of a Bad Research Question </vt:lpstr>
      <vt:lpstr>Example of a Good Research Question </vt:lpstr>
      <vt:lpstr>Example of a Good Research Question </vt:lpstr>
      <vt:lpstr>Literature Search Strategy on Internet</vt:lpstr>
      <vt:lpstr>Example of Pub Med Resource</vt:lpstr>
      <vt:lpstr>This is how the PubMed Window would look like!</vt:lpstr>
      <vt:lpstr>PowerPoint Presentation</vt:lpstr>
      <vt:lpstr>Free Medical Journals: websites </vt:lpstr>
      <vt:lpstr>Use of the Internet</vt:lpstr>
      <vt:lpstr>Use of the Internet</vt:lpstr>
      <vt:lpstr>Use of the Internet</vt:lpstr>
      <vt:lpstr>Structure of a printed scientific paper</vt:lpstr>
      <vt:lpstr>PowerPoint Presentation</vt:lpstr>
      <vt:lpstr>PowerPoint Presentation</vt:lpstr>
      <vt:lpstr>DEVELOPING A QUESTIONNAIRE </vt:lpstr>
      <vt:lpstr>Questionnaire</vt:lpstr>
      <vt:lpstr>Questionnaire Planning</vt:lpstr>
      <vt:lpstr>Questionnaire Planning</vt:lpstr>
      <vt:lpstr>Constructing the Questionnaire</vt:lpstr>
      <vt:lpstr>Question Formats: Open Ended Questions</vt:lpstr>
      <vt:lpstr>Question Formats: Closed Questions</vt:lpstr>
      <vt:lpstr>Question Formats: Closed Questions</vt:lpstr>
      <vt:lpstr>Question Formats: Closed Questions</vt:lpstr>
      <vt:lpstr>Important Considerations</vt:lpstr>
      <vt:lpstr>Tips in designing a questionnaire </vt:lpstr>
      <vt:lpstr>PowerPoint Presentation</vt:lpstr>
      <vt:lpstr>Tips in designing a questionnaire </vt:lpstr>
      <vt:lpstr>PowerPoint Presentation</vt:lpstr>
      <vt:lpstr>PowerPoint Presentation</vt:lpstr>
      <vt:lpstr>Title of The Study</vt:lpstr>
      <vt:lpstr>Title</vt:lpstr>
      <vt:lpstr>Research Objectives</vt:lpstr>
      <vt:lpstr>A Good Objective should be SMART…...</vt:lpstr>
      <vt:lpstr>Objectives</vt:lpstr>
      <vt:lpstr>Importance of Research Objectives </vt:lpstr>
      <vt:lpstr>Objectives - Examples </vt:lpstr>
      <vt:lpstr>Examples of Research Topics </vt:lpstr>
      <vt:lpstr>Examples of Research Topics </vt:lpstr>
      <vt:lpstr>This Really is Not That Difficult</vt:lpstr>
      <vt:lpstr>Question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research</dc:title>
  <dc:creator>ABC</dc:creator>
  <cp:lastModifiedBy>Ahmed Hassaan</cp:lastModifiedBy>
  <cp:revision>36</cp:revision>
  <dcterms:created xsi:type="dcterms:W3CDTF">2012-02-29T14:16:57Z</dcterms:created>
  <dcterms:modified xsi:type="dcterms:W3CDTF">2012-07-23T11:15:40Z</dcterms:modified>
</cp:coreProperties>
</file>