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6" r:id="rId2"/>
    <p:sldId id="258" r:id="rId3"/>
    <p:sldId id="281" r:id="rId4"/>
    <p:sldId id="282" r:id="rId5"/>
    <p:sldId id="259" r:id="rId6"/>
    <p:sldId id="260" r:id="rId7"/>
    <p:sldId id="261" r:id="rId8"/>
    <p:sldId id="265" r:id="rId9"/>
    <p:sldId id="266" r:id="rId10"/>
    <p:sldId id="264" r:id="rId11"/>
    <p:sldId id="262" r:id="rId12"/>
    <p:sldId id="263" r:id="rId13"/>
    <p:sldId id="257" r:id="rId14"/>
    <p:sldId id="268" r:id="rId15"/>
    <p:sldId id="267" r:id="rId16"/>
    <p:sldId id="269" r:id="rId17"/>
    <p:sldId id="270" r:id="rId18"/>
    <p:sldId id="271" r:id="rId19"/>
    <p:sldId id="272" r:id="rId20"/>
    <p:sldId id="283" r:id="rId21"/>
    <p:sldId id="273" r:id="rId22"/>
    <p:sldId id="274" r:id="rId23"/>
    <p:sldId id="275" r:id="rId24"/>
    <p:sldId id="279" r:id="rId25"/>
    <p:sldId id="276" r:id="rId26"/>
    <p:sldId id="277" r:id="rId27"/>
    <p:sldId id="278" r:id="rId28"/>
    <p:sldId id="280"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884" autoAdjust="0"/>
  </p:normalViewPr>
  <p:slideViewPr>
    <p:cSldViewPr>
      <p:cViewPr varScale="1">
        <p:scale>
          <a:sx n="35" d="100"/>
          <a:sy n="35" d="100"/>
        </p:scale>
        <p:origin x="-15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zh-CN" alt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zh-CN"/>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C98B147-E76D-446B-A919-F902721F7207}"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C9B85-8CA1-4F1F-AE66-6FDE576B3734}" type="slidenum">
              <a:rPr lang="zh-CN" altLang="en-US"/>
              <a:pPr/>
              <a:t>1</a:t>
            </a:fld>
            <a:endParaRPr lang="en-US" altLang="zh-CN"/>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zh-CN"/>
              <a:t>There are many physiologic changes in pregnancy. Some mimic the signs, symptoms, or laboratory finding of disease in the nonpregnant woman yet are normal in pregnancy. Therefore , knowledge of normal maternal physiologic changes helps avoid unnecessary diagnostic or therapeutic interventions.</a:t>
            </a:r>
          </a:p>
          <a:p>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944CD-1EBD-4910-9BC0-087D7E605361}" type="slidenum">
              <a:rPr lang="zh-CN" altLang="en-US"/>
              <a:pPr/>
              <a:t>12</a:t>
            </a:fld>
            <a:endParaRPr lang="en-US" altLang="zh-CN"/>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zh-CN"/>
              <a:t>Hypovolemia begins in the first trimester, increases rapidly in the second trimester and plateaus at about the 30</a:t>
            </a:r>
            <a:r>
              <a:rPr lang="en-US" altLang="zh-CN" baseline="30000"/>
              <a:t>th</a:t>
            </a:r>
            <a:r>
              <a:rPr lang="en-US" altLang="zh-CN"/>
              <a:t> week. </a:t>
            </a:r>
          </a:p>
          <a:p>
            <a:r>
              <a:rPr lang="en-US" altLang="zh-CN"/>
              <a:t>The total blood leukocyte count increases during normal pregnancy from a prepregnancy level of 43-4500/ul to 5000-12000/ul in the last trimester. The cause of the rise in the leukocyte count , which primarily involves the polymorphonuclear , has not been established, although it seems likely to be caused by increased demargination of white cells. the increase starts from 7-8 weeks of gestation and peaked at 30 weeks.</a:t>
            </a:r>
          </a:p>
          <a:p>
            <a:r>
              <a:rPr lang="en-US" altLang="zh-CN"/>
              <a:t>Some studies have reported an apparent increase in the production of platelets (thrombocytopoiesis) during pregnancy that is accompanied by progressive platelet consumption.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A00A04-D83E-44FB-8D58-18C08558A1E0}" type="slidenum">
              <a:rPr lang="zh-CN" altLang="en-US"/>
              <a:pPr/>
              <a:t>13</a:t>
            </a:fld>
            <a:endParaRPr lang="en-US" altLang="zh-CN"/>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zh-CN"/>
              <a:t>Pregnancy is considered a hypercoagulable state with an increased risk of venous thromboembolism both during pregnancy and the puerperium. The fibrinolytic activity is depressed. The risk of thromboembolism is approximately 2 times normal during pregnancy and increases to 5.5 times normal during the puerperium. Understanding these physiologic changes is necessary to manage two of the more serious problems of pregnancy, hemorrhage and thromoembolic disorder, both caused by disorders in the mechanism of hemostasis.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49084-0793-4FA6-8F98-17BE6B255C7B}" type="slidenum">
              <a:rPr lang="zh-CN" altLang="en-US"/>
              <a:pPr/>
              <a:t>15</a:t>
            </a:fld>
            <a:endParaRPr lang="en-US" altLang="zh-CN"/>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zh-CN"/>
              <a:t>Normal pregnant patients are relatively resistant to the hypertensive effects of the increased levels of renin-angiotensin-aldosterone, whereas patients with hypertensive disease of pregnancy are not. </a:t>
            </a:r>
          </a:p>
          <a:p>
            <a:endParaRPr lang="en-US" altLang="zh-CN"/>
          </a:p>
          <a:p>
            <a:r>
              <a:rPr lang="en-US" altLang="zh-CN"/>
              <a:t>Glucosuria during pregnancy is not necessarily abnormal. Glucose is excreted in the urine at some point during pregnancy in more than 50% of women. Glucosuria may be explained by the increase in GFR with impairment of tubular resorption capacity for filtered glucose. Glucosuria can also predispose pregnant women to urinary tract infection.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31F2A6-0230-4B24-B0AF-8618F379E65F}" type="slidenum">
              <a:rPr lang="zh-CN" altLang="en-US"/>
              <a:pPr/>
              <a:t>16</a:t>
            </a:fld>
            <a:endParaRPr lang="en-US" altLang="zh-CN"/>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zh-CN"/>
              <a:t>Increased residual volume and with the dilated collecting system, urinary stasis results, predispose to an increased incidence of pyelonephritis in patients with asymptomatic bacteriuria.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10CFC-6DAB-4D58-B4C7-2560B2353F47}" type="slidenum">
              <a:rPr lang="zh-CN" altLang="en-US"/>
              <a:pPr/>
              <a:t>17</a:t>
            </a:fld>
            <a:endParaRPr lang="en-US" altLang="zh-CN"/>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zh-CN"/>
              <a:t>Pregnancy related changes of the respiratory system are the result of both anatomic and functional changes.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E96F-19FD-4192-B746-8EDAAE861749}" type="slidenum">
              <a:rPr lang="zh-CN" altLang="en-US"/>
              <a:pPr/>
              <a:t>18</a:t>
            </a:fld>
            <a:endParaRPr lang="en-US" altLang="zh-CN"/>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ltLang="zh-CN"/>
              <a:t>The exact etiology of this nausea is unknown, the morning sickness appears related to elevated levels of pregesterone, human chorionic gonadotropin, and relaxation of the smooth muscle of the stomach. </a:t>
            </a:r>
          </a:p>
          <a:p>
            <a:endParaRPr lang="en-US" altLang="zh-CN"/>
          </a:p>
          <a:p>
            <a:r>
              <a:rPr lang="en-US" altLang="zh-CN"/>
              <a:t>In general, there is decreased gastrointestinal motility during pregnancy because of increasing levels of progesterone. As a result, gastric emptying time is prolonged and there is decreased eophageal tone and imcompetence of the esophageal tone and incompetence of the esophageal-stomach sphincter, leading to gastric reflux and heart burn, common complaints in pregnancy.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44C2C-EB0E-4189-8D3C-B60673ED3824}" type="slidenum">
              <a:rPr lang="zh-CN" altLang="en-US"/>
              <a:pPr/>
              <a:t>2</a:t>
            </a:fld>
            <a:endParaRPr lang="en-US" altLang="zh-CN"/>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zh-CN"/>
              <a:t>The uterus undegoes an enormous increase in weight from the 70g nonpregnant size to approximately 1100g at term, primarily through hypertrophy of existing myometrial cells. Also, the uterine cavity, which in the nongravid state has a volume of less than 10 ml, increases up to as much as 5 liters. Cardiac output to the uterus is less than 2% in the nongravid state, but increases to 15%-20% at term.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F65DB-B010-4200-B47F-28B861DCFA09}" type="slidenum">
              <a:rPr lang="zh-CN" altLang="en-US"/>
              <a:pPr/>
              <a:t>5</a:t>
            </a:fld>
            <a:endParaRPr lang="en-US" altLang="zh-CN"/>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zh-CN"/>
              <a:t>The increase of vaginal discharge consists of epithelial cells and cervical mucus due to hormonal stimulation. Cervical mucus that has been spread on a glass slide and allowed to dry no longer forms a fernlike pattern but has a granular appearance.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AA6E5-FC68-41D2-8EC7-65396903D50D}" type="slidenum">
              <a:rPr lang="zh-CN" altLang="en-US"/>
              <a:pPr/>
              <a:t>6</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zh-CN"/>
              <a:t>Circulatory increases result in breast engorgement and venous prominence. Similar tenderness may occur just before menses. </a:t>
            </a:r>
          </a:p>
          <a:p>
            <a:endParaRPr lang="en-US" altLang="zh-CN"/>
          </a:p>
          <a:p>
            <a:r>
              <a:rPr lang="en-US" altLang="zh-CN"/>
              <a:t>Montgomery’s tubercles: sometimes called montgomery’s follicles, the small elevations surrounding the areolae, enlarge and become more prominent. enlargement of these glands occurs at 6-8 weeks and is due to hormonal stimulation. </a:t>
            </a:r>
          </a:p>
          <a:p>
            <a:r>
              <a:rPr lang="en-US" altLang="zh-CN"/>
              <a:t>Colostrum: during the latter portion of pregnancy, a thick yellow fluid can be expressed from the nipples. Ultimately, lactation depends on synergistic actions of estrogen, progesterone, prolactin, hPL , cortisol and insulin.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CB809-7A47-47D7-8557-DB512CCCFEB6}" type="slidenum">
              <a:rPr lang="zh-CN" altLang="en-US"/>
              <a:pPr/>
              <a:t>7</a:t>
            </a:fld>
            <a:endParaRPr lang="en-US" altLang="zh-CN"/>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zh-CN"/>
              <a:t>As the uterus enlarges and the </a:t>
            </a:r>
            <a:r>
              <a:rPr lang="en-US" altLang="zh-CN" u="sng"/>
              <a:t>diaphragm </a:t>
            </a:r>
            <a:r>
              <a:rPr lang="en-US" altLang="zh-CN"/>
              <a:t>becomes elevated, the heart is displaced upward and somewhat to the left with rotation on its long axis, so that the apex beat is moved laterally to the left.</a:t>
            </a:r>
          </a:p>
          <a:p>
            <a:endParaRPr lang="en-US" altLang="zh-CN"/>
          </a:p>
          <a:p>
            <a:r>
              <a:rPr lang="en-US" altLang="zh-CN"/>
              <a:t>With the anatomical changes in the heart, there may also be alterations in heart rhythm and electrocardiographic finding, and non pathologic murmurs may occur. ECG changes are probably due to the change in position of the heart and may include a 15-20 degree shift to the left in the electrical axis. There may be reversible ST, T and Q waves changes.  </a:t>
            </a:r>
          </a:p>
          <a:p>
            <a:r>
              <a:rPr lang="en-US" altLang="zh-CN"/>
              <a:t>In order to detect pathologic changes in the ECG, one has to know about physiologic changes during pregnancy. Diaphragmatic elevation causes leftward deviation of the heart. The result is a 15 degree left axis deviation. Q wave may be present in leads III and AVF. Inverted T waves may be seen in lead III. Unspecific ST changes may occur. Caused by the leftward deviation, the heart may appear enlarged in the chest roentgenogram.</a:t>
            </a:r>
          </a:p>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2F2E44-D4F2-4645-8A5D-744142897B59}" type="slidenum">
              <a:rPr lang="zh-CN" altLang="en-US"/>
              <a:pPr/>
              <a:t>8</a:t>
            </a:fld>
            <a:endParaRPr lang="en-US" altLang="zh-CN"/>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zh-CN"/>
              <a:t>The first heart sound may be split, with increased loudness of both portions. As many as 90% gravid women may have a late systolic or ejection murmur attributable to the increase in the stroke volume and the decrease in blood viscosity. The murmur disappear soon after birth. </a:t>
            </a:r>
          </a:p>
          <a:p>
            <a:r>
              <a:rPr lang="en-US" altLang="zh-CN"/>
              <a:t>Caution is needed in interpreting murmurs during pregnancy, particularly systolic murmurs, because such physiologic alterations do not necessarily indicate heart disease and must be differentiated from pathologic changes. </a:t>
            </a:r>
          </a:p>
          <a:p>
            <a:r>
              <a:rPr lang="en-US" altLang="zh-CN"/>
              <a:t>During pregnancy, cardiac output is very sensitive to positional alterations. In the supine position, the inferior vena cava is compressed by the enlarged uterus, resulting in decreased cardiac output. Although most women do not become overtly hypotensive when lying supine, some may have symptoms that include dizziness, light-headedness, and syncope. This is termed the inferior vena cava syndrome. </a:t>
            </a:r>
          </a:p>
          <a:p>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AB1DB-2ED5-4C56-A863-F280A9B21C44}" type="slidenum">
              <a:rPr lang="zh-CN" altLang="en-US"/>
              <a:pPr/>
              <a:t>9</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zh-CN"/>
              <a:t>Increases in stoke volume and heart rate are responsible for the changes in cardiac output. Increased metabolic demands of mother and fetus are the cause for this rise in cardiac output. The resting oxygen consumption of the parturient increases approximately 20% compared to non-pregnant levels. Increased hormonal levels, estrogen and prostaglandins cause a </a:t>
            </a:r>
            <a:r>
              <a:rPr lang="en-US" altLang="zh-CN" u="sng"/>
              <a:t>vasodilatation</a:t>
            </a:r>
            <a:r>
              <a:rPr lang="en-US" altLang="zh-CN"/>
              <a:t> and therefore a decrease in systemic vascular resistance and pulmonary vascular resistance. Decreased peripheral resistance causes a small decrease in systolic blood pressure and a more marked decrease in diastolic blood pressure.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98E17-9DFA-4683-A58A-46C3E6C2D977}" type="slidenum">
              <a:rPr lang="zh-CN" altLang="en-US"/>
              <a:pPr/>
              <a:t>10</a:t>
            </a:fld>
            <a:endParaRPr lang="en-US" altLang="zh-CN"/>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ltLang="zh-CN"/>
              <a:t>Maternal blood volume increases during pregnancy, reaching a maximum of 30% at approximately 28-32 weeks of gestation. Plasma volume increases from 40-70 ml/kg which represents a rise of 40%. The different rate of increase in blood and plasma volume accounts for the relative anemia of pregnancy. The dilutional anemia of the parturient decreases the oxygen carrying capacity of the blood. Several mechanism compensate for this disadvantage: increased cardiac output, decreased blood viscosity, vasodilatation and right shift of the oxyhemoglobin dissociation curve provide increased flow and better oxygen extraction in the tissue. </a:t>
            </a:r>
          </a:p>
          <a:p>
            <a:r>
              <a:rPr lang="en-US" altLang="zh-CN"/>
              <a:t>Cardiac out put begins a progressive rise in the first trimester and peaks by 22-28 weeks of gestation. The rise represents the increased metabolic demands of the mother and fetus as pregnacy progresses.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FAC5C-9B1B-4251-9DA1-7394FCD75015}" type="slidenum">
              <a:rPr lang="zh-CN" altLang="en-US"/>
              <a:pPr/>
              <a:t>11</a:t>
            </a:fld>
            <a:endParaRPr lang="en-US" altLang="zh-CN"/>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zh-CN"/>
              <a:t>The compression of the inferior vena cava by the uterus and the pressure of the fetal presenting part on the common iliac veins can result in decreased blood return to the heart. This decreases cardiac output, leads to a fall in blood pressure, and causes edema in the lower extremities.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6350"/>
            <a:ext cx="9140825" cy="6851650"/>
            <a:chOff x="0" y="4"/>
            <a:chExt cx="5758" cy="4316"/>
          </a:xfrm>
        </p:grpSpPr>
        <p:grpSp>
          <p:nvGrpSpPr>
            <p:cNvPr id="8195" name="Group 3"/>
            <p:cNvGrpSpPr>
              <a:grpSpLocks/>
            </p:cNvGrpSpPr>
            <p:nvPr/>
          </p:nvGrpSpPr>
          <p:grpSpPr bwMode="auto">
            <a:xfrm>
              <a:off x="0" y="1161"/>
              <a:ext cx="5758" cy="3159"/>
              <a:chOff x="0" y="1161"/>
              <a:chExt cx="5758" cy="3159"/>
            </a:xfrm>
          </p:grpSpPr>
          <p:sp>
            <p:nvSpPr>
              <p:cNvPr id="819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819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819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819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820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8201" name="Group 9"/>
            <p:cNvGrpSpPr>
              <a:grpSpLocks/>
            </p:cNvGrpSpPr>
            <p:nvPr/>
          </p:nvGrpSpPr>
          <p:grpSpPr bwMode="auto">
            <a:xfrm>
              <a:off x="348" y="4"/>
              <a:ext cx="5410" cy="4316"/>
              <a:chOff x="348" y="4"/>
              <a:chExt cx="5410" cy="4316"/>
            </a:xfrm>
          </p:grpSpPr>
          <p:sp>
            <p:nvSpPr>
              <p:cNvPr id="820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820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820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820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820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820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ltLang="zh-CN"/>
              <a:t>Click to edit Master title style</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ltLang="zh-CN"/>
              <a:t>Click to edit Master subtitle style</a:t>
            </a:r>
          </a:p>
        </p:txBody>
      </p:sp>
      <p:sp>
        <p:nvSpPr>
          <p:cNvPr id="8210" name="Rectangle 18"/>
          <p:cNvSpPr>
            <a:spLocks noGrp="1" noChangeArrowheads="1"/>
          </p:cNvSpPr>
          <p:nvPr>
            <p:ph type="dt" sz="quarter" idx="2"/>
          </p:nvPr>
        </p:nvSpPr>
        <p:spPr/>
        <p:txBody>
          <a:bodyPr/>
          <a:lstStyle>
            <a:lvl1pPr>
              <a:defRPr/>
            </a:lvl1pPr>
          </a:lstStyle>
          <a:p>
            <a:endParaRPr lang="en-US" altLang="zh-CN"/>
          </a:p>
        </p:txBody>
      </p:sp>
      <p:sp>
        <p:nvSpPr>
          <p:cNvPr id="8211" name="Rectangle 19"/>
          <p:cNvSpPr>
            <a:spLocks noGrp="1" noChangeArrowheads="1"/>
          </p:cNvSpPr>
          <p:nvPr>
            <p:ph type="ftr" sz="quarter" idx="3"/>
          </p:nvPr>
        </p:nvSpPr>
        <p:spPr>
          <a:xfrm>
            <a:off x="3352800" y="6248400"/>
            <a:ext cx="2895600" cy="457200"/>
          </a:xfrm>
        </p:spPr>
        <p:txBody>
          <a:bodyPr/>
          <a:lstStyle>
            <a:lvl1pPr>
              <a:defRPr/>
            </a:lvl1pPr>
          </a:lstStyle>
          <a:p>
            <a:endParaRPr lang="en-US" altLang="zh-CN"/>
          </a:p>
        </p:txBody>
      </p:sp>
      <p:sp>
        <p:nvSpPr>
          <p:cNvPr id="8212" name="Rectangle 20"/>
          <p:cNvSpPr>
            <a:spLocks noGrp="1" noChangeArrowheads="1"/>
          </p:cNvSpPr>
          <p:nvPr>
            <p:ph type="sldNum" sz="quarter" idx="4"/>
          </p:nvPr>
        </p:nvSpPr>
        <p:spPr/>
        <p:txBody>
          <a:bodyPr/>
          <a:lstStyle>
            <a:lvl1pPr>
              <a:defRPr/>
            </a:lvl1pPr>
          </a:lstStyle>
          <a:p>
            <a:fld id="{E2CE2C44-2EE3-4131-9478-53E4A192404B}" type="slidenum">
              <a:rPr lang="zh-CN" altLang="en-US"/>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C32709B9-1324-4B3F-A817-E9D219D83FDB}"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95CDE821-B712-4FD2-92FC-9D09E3A55AB4}"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15BC0834-4E4C-4320-9CFE-16E95C879616}"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FB6B94F4-5261-4B29-B9C5-AE0EE0BC7A96}"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37129F14-3250-44A5-BE6B-6307FE2B4BFD}"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AEE00731-CDD6-469B-81D6-7358255C3C3F}"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1936315D-00FE-43D8-86AB-F7AF5100C2B1}"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2089F43C-44A6-4DA4-B6FD-9B001E8C288A}"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E9F374DC-C4F0-4C72-9DB1-5904B4558186}"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8308BC7-3BB3-4F42-BAF2-7441292A8554}"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7173"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ea typeface="宋体" pitchFamily="2" charset="-122"/>
              </a:defRPr>
            </a:lvl1pPr>
          </a:lstStyle>
          <a:p>
            <a:endParaRPr lang="en-US" altLang="zh-CN"/>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ea typeface="宋体" pitchFamily="2" charset="-122"/>
              </a:defRPr>
            </a:lvl1pPr>
          </a:lstStyle>
          <a:p>
            <a:endParaRPr lang="en-US" altLang="zh-CN"/>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ea typeface="宋体" pitchFamily="2" charset="-122"/>
              </a:defRPr>
            </a:lvl1pPr>
          </a:lstStyle>
          <a:p>
            <a:fld id="{4A2667DB-60AB-42FE-89DE-82EDE0E7D05D}"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11188" y="2133600"/>
            <a:ext cx="8077200" cy="1431925"/>
          </a:xfrm>
        </p:spPr>
        <p:txBody>
          <a:bodyPr/>
          <a:lstStyle/>
          <a:p>
            <a:pPr algn="ctr"/>
            <a:r>
              <a:rPr lang="en-US" altLang="zh-CN" sz="6000">
                <a:ea typeface="宋体" pitchFamily="2" charset="-122"/>
              </a:rPr>
              <a:t>Maternal physiology during pregnancy</a:t>
            </a:r>
          </a:p>
        </p:txBody>
      </p:sp>
      <p:sp>
        <p:nvSpPr>
          <p:cNvPr id="2053" name="Rectangle 5"/>
          <p:cNvSpPr>
            <a:spLocks noGrp="1" noChangeArrowheads="1"/>
          </p:cNvSpPr>
          <p:nvPr>
            <p:ph type="subTitle" idx="1"/>
          </p:nvPr>
        </p:nvSpPr>
        <p:spPr>
          <a:xfrm>
            <a:off x="1066800" y="4786322"/>
            <a:ext cx="6400800" cy="852478"/>
          </a:xfrm>
        </p:spPr>
        <p:txBody>
          <a:bodyPr/>
          <a:lstStyle/>
          <a:p>
            <a:r>
              <a:rPr lang="en-US" altLang="zh-CN" dirty="0" smtClean="0">
                <a:ea typeface="宋体" pitchFamily="2" charset="-122"/>
              </a:rPr>
              <a:t>Major Nabila </a:t>
            </a:r>
            <a:r>
              <a:rPr lang="en-US" altLang="zh-CN" dirty="0" err="1" smtClean="0">
                <a:ea typeface="宋体" pitchFamily="2" charset="-122"/>
              </a:rPr>
              <a:t>Amin</a:t>
            </a:r>
            <a:endParaRPr lang="en-US" altLang="zh-CN" dirty="0" smtClean="0">
              <a:ea typeface="宋体" pitchFamily="2" charset="-122"/>
            </a:endParaRPr>
          </a:p>
          <a:p>
            <a:r>
              <a:rPr lang="en-US" altLang="zh-CN" dirty="0" smtClean="0">
                <a:ea typeface="宋体" pitchFamily="2" charset="-122"/>
              </a:rPr>
              <a:t>Assistant Professor</a:t>
            </a:r>
          </a:p>
          <a:p>
            <a:r>
              <a:rPr lang="en-US" altLang="zh-CN" dirty="0" smtClean="0">
                <a:ea typeface="宋体" pitchFamily="2" charset="-122"/>
              </a:rPr>
              <a:t>CMH  Rawalpindi</a:t>
            </a:r>
            <a:endParaRPr lang="zh-CN" altLang="en-US" dirty="0">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066800" y="1906588"/>
            <a:ext cx="7543800" cy="4114800"/>
          </a:xfrm>
        </p:spPr>
        <p:txBody>
          <a:bodyPr/>
          <a:lstStyle/>
          <a:p>
            <a:pPr>
              <a:lnSpc>
                <a:spcPct val="110000"/>
              </a:lnSpc>
              <a:spcAft>
                <a:spcPct val="20000"/>
              </a:spcAft>
            </a:pPr>
            <a:r>
              <a:rPr lang="en-US" altLang="zh-CN" sz="2600">
                <a:ea typeface="宋体" pitchFamily="2" charset="-122"/>
              </a:rPr>
              <a:t>Blood volume                      +30%</a:t>
            </a:r>
          </a:p>
          <a:p>
            <a:pPr>
              <a:lnSpc>
                <a:spcPct val="110000"/>
              </a:lnSpc>
              <a:spcAft>
                <a:spcPct val="20000"/>
              </a:spcAft>
            </a:pPr>
            <a:r>
              <a:rPr lang="en-US" altLang="zh-CN" sz="2600">
                <a:ea typeface="宋体" pitchFamily="2" charset="-122"/>
              </a:rPr>
              <a:t>Plasma volume                    +40%</a:t>
            </a:r>
          </a:p>
          <a:p>
            <a:pPr>
              <a:lnSpc>
                <a:spcPct val="110000"/>
              </a:lnSpc>
              <a:spcAft>
                <a:spcPct val="20000"/>
              </a:spcAft>
            </a:pPr>
            <a:r>
              <a:rPr lang="en-US" altLang="zh-CN" sz="2600">
                <a:ea typeface="宋体" pitchFamily="2" charset="-122"/>
              </a:rPr>
              <a:t>Red blood cell volume          +20%</a:t>
            </a:r>
          </a:p>
          <a:p>
            <a:pPr>
              <a:lnSpc>
                <a:spcPct val="110000"/>
              </a:lnSpc>
              <a:spcAft>
                <a:spcPct val="20000"/>
              </a:spcAft>
            </a:pPr>
            <a:r>
              <a:rPr lang="en-US" altLang="zh-CN" sz="2600">
                <a:ea typeface="宋体" pitchFamily="2" charset="-122"/>
              </a:rPr>
              <a:t>Dilutional anemia</a:t>
            </a:r>
          </a:p>
          <a:p>
            <a:pPr>
              <a:lnSpc>
                <a:spcPct val="110000"/>
              </a:lnSpc>
              <a:spcAft>
                <a:spcPct val="20000"/>
              </a:spcAft>
              <a:buFont typeface="Wingdings" pitchFamily="2" charset="2"/>
              <a:buNone/>
            </a:pPr>
            <a:r>
              <a:rPr lang="en-US" altLang="zh-CN" sz="2600">
                <a:ea typeface="宋体" pitchFamily="2" charset="-122"/>
              </a:rPr>
              <a:t>       Increase cardiac output</a:t>
            </a:r>
          </a:p>
          <a:p>
            <a:pPr>
              <a:lnSpc>
                <a:spcPct val="110000"/>
              </a:lnSpc>
              <a:spcAft>
                <a:spcPct val="20000"/>
              </a:spcAft>
              <a:buFont typeface="Wingdings" pitchFamily="2" charset="2"/>
              <a:buNone/>
            </a:pPr>
            <a:r>
              <a:rPr lang="en-US" altLang="zh-CN" sz="2600">
                <a:ea typeface="宋体" pitchFamily="2" charset="-122"/>
              </a:rPr>
              <a:t>       Decrease blood viscosity</a:t>
            </a:r>
          </a:p>
          <a:p>
            <a:pPr>
              <a:lnSpc>
                <a:spcPct val="110000"/>
              </a:lnSpc>
              <a:spcAft>
                <a:spcPct val="20000"/>
              </a:spcAft>
              <a:buFont typeface="Wingdings" pitchFamily="2" charset="2"/>
              <a:buNone/>
            </a:pPr>
            <a:r>
              <a:rPr lang="en-US" altLang="zh-CN" sz="2600">
                <a:ea typeface="宋体" pitchFamily="2" charset="-122"/>
              </a:rPr>
              <a:t>       Vasodilatation </a:t>
            </a:r>
          </a:p>
          <a:p>
            <a:pPr>
              <a:lnSpc>
                <a:spcPct val="110000"/>
              </a:lnSpc>
              <a:spcAft>
                <a:spcPct val="20000"/>
              </a:spcAft>
              <a:buFont typeface="Wingdings" pitchFamily="2" charset="2"/>
              <a:buNone/>
            </a:pPr>
            <a:r>
              <a:rPr lang="en-US" altLang="zh-CN" sz="2600">
                <a:ea typeface="宋体" pitchFamily="2" charset="-122"/>
              </a:rPr>
              <a:t>       Right shift oxyhemoglobin dissociation curve</a:t>
            </a:r>
          </a:p>
        </p:txBody>
      </p:sp>
      <p:sp>
        <p:nvSpPr>
          <p:cNvPr id="24580" name="Rectangle 4"/>
          <p:cNvSpPr>
            <a:spLocks noGrp="1" noChangeArrowheads="1"/>
          </p:cNvSpPr>
          <p:nvPr>
            <p:ph type="title"/>
          </p:nvPr>
        </p:nvSpPr>
        <p:spPr>
          <a:noFill/>
          <a:ln/>
        </p:spPr>
        <p:txBody>
          <a:bodyPr/>
          <a:lstStyle/>
          <a:p>
            <a:r>
              <a:rPr lang="en-US" altLang="zh-CN">
                <a:ea typeface="宋体" pitchFamily="2" charset="-122"/>
              </a:rPr>
              <a:t>Cardiovascular changes (4)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pPr marL="609600" indent="-609600">
              <a:lnSpc>
                <a:spcPct val="120000"/>
              </a:lnSpc>
              <a:spcAft>
                <a:spcPct val="20000"/>
              </a:spcAft>
            </a:pPr>
            <a:r>
              <a:rPr lang="en-US" altLang="zh-CN" sz="2800" b="1" i="1">
                <a:solidFill>
                  <a:srgbClr val="FFFF66"/>
                </a:solidFill>
                <a:ea typeface="宋体" pitchFamily="2" charset="-122"/>
              </a:rPr>
              <a:t>Venous pressure:</a:t>
            </a:r>
            <a:r>
              <a:rPr lang="en-US" altLang="zh-CN" sz="2800">
                <a:ea typeface="宋体" pitchFamily="2" charset="-122"/>
              </a:rPr>
              <a:t> </a:t>
            </a:r>
          </a:p>
          <a:p>
            <a:pPr marL="609600" indent="-609600">
              <a:lnSpc>
                <a:spcPct val="120000"/>
              </a:lnSpc>
              <a:spcAft>
                <a:spcPct val="20000"/>
              </a:spcAft>
              <a:buFont typeface="Wingdings" pitchFamily="2" charset="2"/>
              <a:buAutoNum type="arabicPeriod"/>
            </a:pPr>
            <a:r>
              <a:rPr lang="en-US" altLang="zh-CN" sz="2800">
                <a:ea typeface="宋体" pitchFamily="2" charset="-122"/>
              </a:rPr>
              <a:t>   unchanged in the upper body</a:t>
            </a:r>
          </a:p>
          <a:p>
            <a:pPr marL="609600" indent="-609600">
              <a:lnSpc>
                <a:spcPct val="120000"/>
              </a:lnSpc>
              <a:spcAft>
                <a:spcPct val="20000"/>
              </a:spcAft>
              <a:buFont typeface="Wingdings" pitchFamily="2" charset="2"/>
              <a:buAutoNum type="arabicPeriod"/>
            </a:pPr>
            <a:r>
              <a:rPr lang="en-US" altLang="zh-CN" sz="2800">
                <a:ea typeface="宋体" pitchFamily="2" charset="-122"/>
              </a:rPr>
              <a:t>   Significantly increases in the lower extremities, esp. during supine, sitting or standing position, returns to near normal in lateral recumbent position</a:t>
            </a:r>
          </a:p>
        </p:txBody>
      </p:sp>
      <p:sp>
        <p:nvSpPr>
          <p:cNvPr id="21509" name="Rectangle 5"/>
          <p:cNvSpPr>
            <a:spLocks noGrp="1" noChangeArrowheads="1"/>
          </p:cNvSpPr>
          <p:nvPr>
            <p:ph type="title"/>
          </p:nvPr>
        </p:nvSpPr>
        <p:spPr>
          <a:xfrm>
            <a:off x="1066800" y="304800"/>
            <a:ext cx="7826375" cy="1431925"/>
          </a:xfrm>
          <a:noFill/>
          <a:ln/>
        </p:spPr>
        <p:txBody>
          <a:bodyPr/>
          <a:lstStyle/>
          <a:p>
            <a:r>
              <a:rPr lang="en-US" altLang="zh-CN">
                <a:ea typeface="宋体" pitchFamily="2" charset="-122"/>
              </a:rPr>
              <a:t>Cardiovascular changes(5)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CN">
                <a:ea typeface="宋体" pitchFamily="2" charset="-122"/>
              </a:rPr>
              <a:t>Hematologic system (1)</a:t>
            </a:r>
          </a:p>
        </p:txBody>
      </p:sp>
      <p:sp>
        <p:nvSpPr>
          <p:cNvPr id="23555" name="Rectangle 3"/>
          <p:cNvSpPr>
            <a:spLocks noGrp="1" noChangeArrowheads="1"/>
          </p:cNvSpPr>
          <p:nvPr>
            <p:ph type="body" idx="1"/>
          </p:nvPr>
        </p:nvSpPr>
        <p:spPr/>
        <p:txBody>
          <a:bodyPr/>
          <a:lstStyle/>
          <a:p>
            <a:pPr>
              <a:lnSpc>
                <a:spcPct val="110000"/>
              </a:lnSpc>
              <a:spcBef>
                <a:spcPct val="25000"/>
              </a:spcBef>
              <a:spcAft>
                <a:spcPct val="25000"/>
              </a:spcAft>
            </a:pPr>
            <a:r>
              <a:rPr lang="en-US" altLang="zh-CN" sz="2800">
                <a:ea typeface="宋体" pitchFamily="2" charset="-122"/>
              </a:rPr>
              <a:t>Blood volume </a:t>
            </a:r>
            <a:r>
              <a:rPr lang="en-US" altLang="zh-CN" sz="1800">
                <a:ea typeface="宋体" pitchFamily="2" charset="-122"/>
              </a:rPr>
              <a:t>(polymorphonuclear)</a:t>
            </a:r>
            <a:r>
              <a:rPr lang="en-US" altLang="zh-CN" sz="2800">
                <a:ea typeface="宋体" pitchFamily="2" charset="-122"/>
              </a:rPr>
              <a:t> +40%</a:t>
            </a:r>
          </a:p>
          <a:p>
            <a:pPr>
              <a:lnSpc>
                <a:spcPct val="110000"/>
              </a:lnSpc>
              <a:spcBef>
                <a:spcPct val="25000"/>
              </a:spcBef>
              <a:spcAft>
                <a:spcPct val="25000"/>
              </a:spcAft>
            </a:pPr>
            <a:r>
              <a:rPr lang="en-US" altLang="zh-CN" sz="2800">
                <a:ea typeface="宋体" pitchFamily="2" charset="-122"/>
              </a:rPr>
              <a:t>Dilutional anemia            Hb 110 g/L</a:t>
            </a:r>
          </a:p>
          <a:p>
            <a:pPr>
              <a:lnSpc>
                <a:spcPct val="110000"/>
              </a:lnSpc>
              <a:spcBef>
                <a:spcPct val="25000"/>
              </a:spcBef>
              <a:spcAft>
                <a:spcPct val="25000"/>
              </a:spcAft>
            </a:pPr>
            <a:r>
              <a:rPr lang="en-US" altLang="zh-CN" sz="2800">
                <a:ea typeface="宋体" pitchFamily="2" charset="-122"/>
              </a:rPr>
              <a:t>Leukocytosis                  15,000/</a:t>
            </a:r>
            <a:r>
              <a:rPr lang="en-US" altLang="zh-CN" sz="2800">
                <a:latin typeface="Symbol" pitchFamily="18" charset="2"/>
                <a:ea typeface="宋体" pitchFamily="2" charset="-122"/>
              </a:rPr>
              <a:t>m</a:t>
            </a:r>
            <a:r>
              <a:rPr lang="en-US" altLang="zh-CN" sz="2800">
                <a:ea typeface="宋体" pitchFamily="2" charset="-122"/>
              </a:rPr>
              <a:t>l</a:t>
            </a:r>
          </a:p>
          <a:p>
            <a:pPr>
              <a:lnSpc>
                <a:spcPct val="110000"/>
              </a:lnSpc>
              <a:spcBef>
                <a:spcPct val="25000"/>
              </a:spcBef>
              <a:spcAft>
                <a:spcPct val="25000"/>
              </a:spcAft>
            </a:pPr>
            <a:r>
              <a:rPr lang="en-US" altLang="zh-CN" sz="2800">
                <a:ea typeface="宋体" pitchFamily="2" charset="-122"/>
              </a:rPr>
              <a:t>Platelet                          not change</a:t>
            </a:r>
          </a:p>
          <a:p>
            <a:pPr>
              <a:lnSpc>
                <a:spcPct val="110000"/>
              </a:lnSpc>
              <a:spcBef>
                <a:spcPct val="25000"/>
              </a:spcBef>
              <a:spcAft>
                <a:spcPct val="25000"/>
              </a:spcAft>
            </a:pPr>
            <a:r>
              <a:rPr lang="en-US" altLang="zh-CN" sz="2800">
                <a:ea typeface="宋体" pitchFamily="2" charset="-122"/>
              </a:rPr>
              <a:t>Sedimentation rate        increase, 100m/h</a:t>
            </a:r>
          </a:p>
          <a:p>
            <a:pPr>
              <a:lnSpc>
                <a:spcPct val="110000"/>
              </a:lnSpc>
              <a:spcBef>
                <a:spcPct val="25000"/>
              </a:spcBef>
              <a:spcAft>
                <a:spcPct val="25000"/>
              </a:spcAft>
            </a:pPr>
            <a:endParaRPr lang="zh-CN" altLang="en-US" sz="2800">
              <a:ea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a:ea typeface="宋体" pitchFamily="2" charset="-122"/>
              </a:rPr>
              <a:t>Hematologic system (2)</a:t>
            </a:r>
          </a:p>
        </p:txBody>
      </p:sp>
      <p:sp>
        <p:nvSpPr>
          <p:cNvPr id="10243" name="Rectangle 3"/>
          <p:cNvSpPr>
            <a:spLocks noGrp="1" noChangeArrowheads="1"/>
          </p:cNvSpPr>
          <p:nvPr>
            <p:ph type="body" idx="1"/>
          </p:nvPr>
        </p:nvSpPr>
        <p:spPr>
          <a:xfrm>
            <a:off x="1066800" y="1773238"/>
            <a:ext cx="7681913" cy="4114800"/>
          </a:xfrm>
        </p:spPr>
        <p:txBody>
          <a:bodyPr/>
          <a:lstStyle/>
          <a:p>
            <a:pPr>
              <a:lnSpc>
                <a:spcPct val="110000"/>
              </a:lnSpc>
              <a:spcBef>
                <a:spcPct val="25000"/>
              </a:spcBef>
              <a:spcAft>
                <a:spcPct val="25000"/>
              </a:spcAft>
            </a:pPr>
            <a:r>
              <a:rPr lang="en-US" altLang="zh-CN" sz="2400" b="1" i="1">
                <a:solidFill>
                  <a:srgbClr val="FFFF66"/>
                </a:solidFill>
                <a:ea typeface="宋体" pitchFamily="2" charset="-122"/>
              </a:rPr>
              <a:t>Clotting factors: hypercoagulable, throboembolism</a:t>
            </a:r>
          </a:p>
          <a:p>
            <a:pPr>
              <a:lnSpc>
                <a:spcPct val="110000"/>
              </a:lnSpc>
              <a:spcBef>
                <a:spcPct val="25000"/>
              </a:spcBef>
              <a:spcAft>
                <a:spcPct val="25000"/>
              </a:spcAft>
              <a:buFont typeface="Wingdings" pitchFamily="2" charset="2"/>
              <a:buNone/>
            </a:pPr>
            <a:r>
              <a:rPr lang="en-US" altLang="zh-CN" sz="2400">
                <a:ea typeface="宋体" pitchFamily="2" charset="-122"/>
              </a:rPr>
              <a:t>Fibrinogen (factor I)            +50%   (4.5 vs 3 g/L)</a:t>
            </a:r>
          </a:p>
          <a:p>
            <a:pPr>
              <a:lnSpc>
                <a:spcPct val="110000"/>
              </a:lnSpc>
              <a:spcBef>
                <a:spcPct val="25000"/>
              </a:spcBef>
              <a:spcAft>
                <a:spcPct val="25000"/>
              </a:spcAft>
              <a:buFont typeface="Wingdings" pitchFamily="2" charset="2"/>
              <a:buNone/>
            </a:pPr>
            <a:r>
              <a:rPr lang="en-US" altLang="zh-CN" sz="2400">
                <a:ea typeface="宋体" pitchFamily="2" charset="-122"/>
              </a:rPr>
              <a:t>Factor VIII                                              increase</a:t>
            </a:r>
          </a:p>
          <a:p>
            <a:pPr>
              <a:lnSpc>
                <a:spcPct val="110000"/>
              </a:lnSpc>
              <a:spcBef>
                <a:spcPct val="25000"/>
              </a:spcBef>
              <a:spcAft>
                <a:spcPct val="25000"/>
              </a:spcAft>
              <a:buFont typeface="Wingdings" pitchFamily="2" charset="2"/>
              <a:buNone/>
            </a:pPr>
            <a:r>
              <a:rPr lang="en-US" altLang="zh-CN" sz="2400">
                <a:ea typeface="宋体" pitchFamily="2" charset="-122"/>
              </a:rPr>
              <a:t>Factors VII, IX, X and XII                          increase</a:t>
            </a:r>
          </a:p>
          <a:p>
            <a:pPr>
              <a:lnSpc>
                <a:spcPct val="110000"/>
              </a:lnSpc>
              <a:spcBef>
                <a:spcPct val="25000"/>
              </a:spcBef>
              <a:spcAft>
                <a:spcPct val="25000"/>
              </a:spcAft>
              <a:buFont typeface="Wingdings" pitchFamily="2" charset="2"/>
              <a:buNone/>
            </a:pPr>
            <a:r>
              <a:rPr lang="en-US" altLang="zh-CN" sz="2400">
                <a:ea typeface="宋体" pitchFamily="2" charset="-122"/>
              </a:rPr>
              <a:t>Prothrombin time, PT                               shortened</a:t>
            </a:r>
          </a:p>
          <a:p>
            <a:pPr>
              <a:lnSpc>
                <a:spcPct val="110000"/>
              </a:lnSpc>
              <a:spcBef>
                <a:spcPct val="25000"/>
              </a:spcBef>
              <a:spcAft>
                <a:spcPct val="25000"/>
              </a:spcAft>
              <a:buFont typeface="Wingdings" pitchFamily="2" charset="2"/>
              <a:buNone/>
            </a:pPr>
            <a:r>
              <a:rPr lang="en-US" altLang="zh-CN" sz="2400">
                <a:ea typeface="宋体" pitchFamily="2" charset="-122"/>
              </a:rPr>
              <a:t>ATPP activated partial thromoplastin time    shortened</a:t>
            </a:r>
          </a:p>
          <a:p>
            <a:pPr>
              <a:lnSpc>
                <a:spcPct val="110000"/>
              </a:lnSpc>
              <a:spcBef>
                <a:spcPct val="25000"/>
              </a:spcBef>
              <a:spcAft>
                <a:spcPct val="25000"/>
              </a:spcAft>
              <a:buFont typeface="Wingdings" pitchFamily="2" charset="2"/>
              <a:buNone/>
            </a:pPr>
            <a:r>
              <a:rPr lang="en-US" altLang="zh-CN" sz="2400">
                <a:ea typeface="宋体" pitchFamily="2" charset="-122"/>
              </a:rPr>
              <a:t>Fibrinolytic activity                                    decrease</a:t>
            </a:r>
          </a:p>
          <a:p>
            <a:pPr>
              <a:lnSpc>
                <a:spcPct val="110000"/>
              </a:lnSpc>
              <a:spcBef>
                <a:spcPct val="25000"/>
              </a:spcBef>
              <a:spcAft>
                <a:spcPct val="25000"/>
              </a:spcAft>
              <a:buFont typeface="Wingdings" pitchFamily="2" charset="2"/>
              <a:buNone/>
            </a:pPr>
            <a:endParaRPr lang="en-US" altLang="zh-CN" sz="2400">
              <a:ea typeface="宋体" pitchFamily="2" charset="-122"/>
            </a:endParaRPr>
          </a:p>
          <a:p>
            <a:pPr>
              <a:lnSpc>
                <a:spcPct val="80000"/>
              </a:lnSpc>
            </a:pPr>
            <a:endParaRPr lang="en-US" altLang="zh-CN" sz="2400">
              <a:ea typeface="宋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CN">
                <a:ea typeface="宋体" pitchFamily="2" charset="-122"/>
              </a:rPr>
              <a:t>Hematologic system (3)</a:t>
            </a:r>
          </a:p>
        </p:txBody>
      </p:sp>
      <p:sp>
        <p:nvSpPr>
          <p:cNvPr id="33795" name="Rectangle 3"/>
          <p:cNvSpPr>
            <a:spLocks noGrp="1" noChangeArrowheads="1"/>
          </p:cNvSpPr>
          <p:nvPr>
            <p:ph type="body" idx="1"/>
          </p:nvPr>
        </p:nvSpPr>
        <p:spPr/>
        <p:txBody>
          <a:bodyPr/>
          <a:lstStyle/>
          <a:p>
            <a:pPr>
              <a:lnSpc>
                <a:spcPct val="110000"/>
              </a:lnSpc>
              <a:spcAft>
                <a:spcPct val="20000"/>
              </a:spcAft>
            </a:pPr>
            <a:r>
              <a:rPr lang="en-US" altLang="zh-CN" sz="2800" b="1">
                <a:ea typeface="宋体" pitchFamily="2" charset="-122"/>
              </a:rPr>
              <a:t>Iron : active transplacental transfer</a:t>
            </a:r>
          </a:p>
          <a:p>
            <a:pPr>
              <a:lnSpc>
                <a:spcPct val="110000"/>
              </a:lnSpc>
              <a:spcAft>
                <a:spcPct val="20000"/>
              </a:spcAft>
              <a:buFont typeface="Wingdings" pitchFamily="2" charset="2"/>
              <a:buNone/>
            </a:pPr>
            <a:r>
              <a:rPr lang="en-US" altLang="zh-CN" sz="2400">
                <a:ea typeface="宋体" pitchFamily="2" charset="-122"/>
              </a:rPr>
              <a:t>    Requirement                                   1000mg</a:t>
            </a:r>
          </a:p>
          <a:p>
            <a:pPr>
              <a:lnSpc>
                <a:spcPct val="110000"/>
              </a:lnSpc>
              <a:spcAft>
                <a:spcPct val="20000"/>
              </a:spcAft>
              <a:buFont typeface="Wingdings" pitchFamily="2" charset="2"/>
              <a:buNone/>
            </a:pPr>
            <a:r>
              <a:rPr lang="en-US" altLang="zh-CN" sz="2400">
                <a:ea typeface="宋体" pitchFamily="2" charset="-122"/>
              </a:rPr>
              <a:t>    increase maternal red cell mass         500mg</a:t>
            </a:r>
          </a:p>
          <a:p>
            <a:pPr>
              <a:lnSpc>
                <a:spcPct val="110000"/>
              </a:lnSpc>
              <a:spcAft>
                <a:spcPct val="20000"/>
              </a:spcAft>
              <a:buFont typeface="Wingdings" pitchFamily="2" charset="2"/>
              <a:buNone/>
            </a:pPr>
            <a:r>
              <a:rPr lang="en-US" altLang="zh-CN" sz="2400">
                <a:ea typeface="宋体" pitchFamily="2" charset="-122"/>
              </a:rPr>
              <a:t>    fetal development                            300mg</a:t>
            </a:r>
          </a:p>
          <a:p>
            <a:pPr>
              <a:lnSpc>
                <a:spcPct val="110000"/>
              </a:lnSpc>
              <a:spcAft>
                <a:spcPct val="20000"/>
              </a:spcAft>
              <a:buFont typeface="Wingdings" pitchFamily="2" charset="2"/>
              <a:buNone/>
            </a:pPr>
            <a:r>
              <a:rPr lang="en-US" altLang="zh-CN" sz="2400">
                <a:ea typeface="宋体" pitchFamily="2" charset="-122"/>
              </a:rPr>
              <a:t>    compensate for normal iron loss        200mg</a:t>
            </a:r>
          </a:p>
          <a:p>
            <a:pPr>
              <a:lnSpc>
                <a:spcPct val="110000"/>
              </a:lnSpc>
              <a:spcAft>
                <a:spcPct val="20000"/>
              </a:spcAft>
              <a:buFont typeface="Wingdings" pitchFamily="2" charset="2"/>
              <a:buNone/>
            </a:pPr>
            <a:endParaRPr lang="en-US" altLang="zh-CN" sz="2400">
              <a:ea typeface="宋体" pitchFamily="2" charset="-122"/>
            </a:endParaRPr>
          </a:p>
          <a:p>
            <a:pPr>
              <a:lnSpc>
                <a:spcPct val="110000"/>
              </a:lnSpc>
              <a:spcAft>
                <a:spcPct val="20000"/>
              </a:spcAft>
              <a:buFont typeface="Wingdings" pitchFamily="2" charset="2"/>
              <a:buNone/>
            </a:pPr>
            <a:r>
              <a:rPr lang="en-US" altLang="zh-CN" sz="2400">
                <a:ea typeface="宋体" pitchFamily="2" charset="-122"/>
              </a:rPr>
              <a:t>To supply, 300 mg of ferrous sulfate is needed, and twice the dose for anemic patients. </a:t>
            </a:r>
          </a:p>
        </p:txBody>
      </p:sp>
      <p:sp>
        <p:nvSpPr>
          <p:cNvPr id="33796" name="Line 4"/>
          <p:cNvSpPr>
            <a:spLocks noChangeShapeType="1"/>
          </p:cNvSpPr>
          <p:nvPr/>
        </p:nvSpPr>
        <p:spPr bwMode="auto">
          <a:xfrm>
            <a:off x="1258888" y="5157788"/>
            <a:ext cx="6985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CN">
                <a:ea typeface="宋体" pitchFamily="2" charset="-122"/>
              </a:rPr>
              <a:t>Renal changes (1)</a:t>
            </a:r>
          </a:p>
        </p:txBody>
      </p:sp>
      <p:sp>
        <p:nvSpPr>
          <p:cNvPr id="32771" name="Rectangle 3"/>
          <p:cNvSpPr>
            <a:spLocks noGrp="1" noChangeArrowheads="1"/>
          </p:cNvSpPr>
          <p:nvPr>
            <p:ph type="body" idx="1"/>
          </p:nvPr>
        </p:nvSpPr>
        <p:spPr/>
        <p:txBody>
          <a:bodyPr/>
          <a:lstStyle/>
          <a:p>
            <a:r>
              <a:rPr lang="en-US" altLang="zh-CN" sz="2800">
                <a:ea typeface="宋体" pitchFamily="2" charset="-122"/>
              </a:rPr>
              <a:t>Kidney                              slightly enlarged</a:t>
            </a:r>
          </a:p>
          <a:p>
            <a:r>
              <a:rPr lang="en-US" altLang="zh-CN" sz="2800">
                <a:ea typeface="宋体" pitchFamily="2" charset="-122"/>
              </a:rPr>
              <a:t>Renal plasma flow                    +35%</a:t>
            </a:r>
          </a:p>
          <a:p>
            <a:r>
              <a:rPr lang="en-US" altLang="zh-CN" sz="2800">
                <a:ea typeface="宋体" pitchFamily="2" charset="-122"/>
              </a:rPr>
              <a:t>Glomerular filtration rate           +50%   </a:t>
            </a:r>
          </a:p>
          <a:p>
            <a:r>
              <a:rPr lang="en-US" altLang="zh-CN" sz="2800">
                <a:ea typeface="宋体" pitchFamily="2" charset="-122"/>
              </a:rPr>
              <a:t>Serum creatinine, uric acid </a:t>
            </a:r>
          </a:p>
          <a:p>
            <a:pPr>
              <a:buFont typeface="Wingdings" pitchFamily="2" charset="2"/>
              <a:buNone/>
            </a:pPr>
            <a:r>
              <a:rPr lang="en-US" altLang="zh-CN" sz="2800">
                <a:ea typeface="宋体" pitchFamily="2" charset="-122"/>
              </a:rPr>
              <a:t>and urea nitrogen</a:t>
            </a:r>
          </a:p>
          <a:p>
            <a:r>
              <a:rPr lang="en-US" altLang="zh-CN" sz="2800">
                <a:ea typeface="宋体" pitchFamily="2" charset="-122"/>
              </a:rPr>
              <a:t>Renin, angiotensin I and II</a:t>
            </a:r>
          </a:p>
          <a:p>
            <a:pPr>
              <a:buFont typeface="Wingdings" pitchFamily="2" charset="2"/>
              <a:buNone/>
            </a:pPr>
            <a:r>
              <a:rPr lang="en-US" altLang="zh-CN" sz="2800">
                <a:ea typeface="宋体" pitchFamily="2" charset="-122"/>
              </a:rPr>
              <a:t>Renin substrate</a:t>
            </a:r>
          </a:p>
          <a:p>
            <a:r>
              <a:rPr lang="en-US" altLang="zh-CN" sz="2800">
                <a:ea typeface="宋体" pitchFamily="2" charset="-122"/>
              </a:rPr>
              <a:t>Glucosuria (50%)                        +</a:t>
            </a:r>
          </a:p>
        </p:txBody>
      </p:sp>
      <p:sp>
        <p:nvSpPr>
          <p:cNvPr id="32774" name="Line 6"/>
          <p:cNvSpPr>
            <a:spLocks noChangeShapeType="1"/>
          </p:cNvSpPr>
          <p:nvPr/>
        </p:nvSpPr>
        <p:spPr bwMode="auto">
          <a:xfrm>
            <a:off x="7092950" y="3860800"/>
            <a:ext cx="0" cy="431800"/>
          </a:xfrm>
          <a:prstGeom prst="line">
            <a:avLst/>
          </a:prstGeom>
          <a:noFill/>
          <a:ln w="9525">
            <a:solidFill>
              <a:schemeClr val="tx1"/>
            </a:solidFill>
            <a:round/>
            <a:headEnd/>
            <a:tailEnd type="triangle" w="med" len="med"/>
          </a:ln>
          <a:effectLst/>
        </p:spPr>
        <p:txBody>
          <a:bodyPr/>
          <a:lstStyle/>
          <a:p>
            <a:endParaRPr lang="en-US"/>
          </a:p>
        </p:txBody>
      </p:sp>
      <p:sp>
        <p:nvSpPr>
          <p:cNvPr id="32775" name="Line 7"/>
          <p:cNvSpPr>
            <a:spLocks noChangeShapeType="1"/>
          </p:cNvSpPr>
          <p:nvPr/>
        </p:nvSpPr>
        <p:spPr bwMode="auto">
          <a:xfrm rot="10800000">
            <a:off x="7092950" y="4868863"/>
            <a:ext cx="0" cy="431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a:ea typeface="宋体" pitchFamily="2" charset="-122"/>
              </a:rPr>
              <a:t>Renal changes (2)</a:t>
            </a:r>
          </a:p>
        </p:txBody>
      </p:sp>
      <p:sp>
        <p:nvSpPr>
          <p:cNvPr id="35843" name="Rectangle 3"/>
          <p:cNvSpPr>
            <a:spLocks noGrp="1" noChangeArrowheads="1"/>
          </p:cNvSpPr>
          <p:nvPr>
            <p:ph type="body" idx="1"/>
          </p:nvPr>
        </p:nvSpPr>
        <p:spPr/>
        <p:txBody>
          <a:bodyPr/>
          <a:lstStyle/>
          <a:p>
            <a:r>
              <a:rPr lang="en-US" altLang="zh-CN">
                <a:ea typeface="宋体" pitchFamily="2" charset="-122"/>
              </a:rPr>
              <a:t>renal pelves                     dilated</a:t>
            </a:r>
          </a:p>
          <a:p>
            <a:r>
              <a:rPr lang="en-US" altLang="zh-CN">
                <a:ea typeface="宋体" pitchFamily="2" charset="-122"/>
              </a:rPr>
              <a:t>Ureters  (esp. right side)   dilated</a:t>
            </a:r>
          </a:p>
          <a:p>
            <a:r>
              <a:rPr lang="en-US" altLang="zh-CN">
                <a:ea typeface="宋体" pitchFamily="2" charset="-122"/>
              </a:rPr>
              <a:t>Bladder tone                    reduced</a:t>
            </a:r>
          </a:p>
          <a:p>
            <a:r>
              <a:rPr lang="en-US" altLang="zh-CN">
                <a:ea typeface="宋体" pitchFamily="2" charset="-122"/>
              </a:rPr>
              <a:t>Bladder capacity               reduced</a:t>
            </a:r>
          </a:p>
          <a:p>
            <a:r>
              <a:rPr lang="en-US" altLang="zh-CN">
                <a:ea typeface="宋体" pitchFamily="2" charset="-122"/>
              </a:rPr>
              <a:t>Residual volume               increased</a:t>
            </a:r>
          </a:p>
          <a:p>
            <a:r>
              <a:rPr lang="en-US" altLang="zh-CN">
                <a:ea typeface="宋体" pitchFamily="2" charset="-122"/>
              </a:rPr>
              <a:t>Chance of pyelonephritis   increaased</a:t>
            </a:r>
          </a:p>
          <a:p>
            <a:pPr>
              <a:buFont typeface="Wingdings" pitchFamily="2" charset="2"/>
              <a:buNone/>
            </a:pPr>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zh-CN">
                <a:ea typeface="宋体" pitchFamily="2" charset="-122"/>
              </a:rPr>
              <a:t>Pulmonary changes</a:t>
            </a:r>
          </a:p>
        </p:txBody>
      </p:sp>
      <p:sp>
        <p:nvSpPr>
          <p:cNvPr id="37891" name="Rectangle 3"/>
          <p:cNvSpPr>
            <a:spLocks noGrp="1" noChangeArrowheads="1"/>
          </p:cNvSpPr>
          <p:nvPr>
            <p:ph type="body" idx="1"/>
          </p:nvPr>
        </p:nvSpPr>
        <p:spPr>
          <a:xfrm>
            <a:off x="1066800" y="1773238"/>
            <a:ext cx="7543800" cy="4114800"/>
          </a:xfrm>
        </p:spPr>
        <p:txBody>
          <a:bodyPr/>
          <a:lstStyle/>
          <a:p>
            <a:pPr>
              <a:lnSpc>
                <a:spcPct val="110000"/>
              </a:lnSpc>
              <a:spcAft>
                <a:spcPct val="20000"/>
              </a:spcAft>
            </a:pPr>
            <a:r>
              <a:rPr lang="en-US" altLang="zh-CN" sz="2400">
                <a:ea typeface="宋体" pitchFamily="2" charset="-122"/>
              </a:rPr>
              <a:t>Mucosal hyperemia </a:t>
            </a:r>
          </a:p>
          <a:p>
            <a:pPr>
              <a:lnSpc>
                <a:spcPct val="110000"/>
              </a:lnSpc>
              <a:spcAft>
                <a:spcPct val="20000"/>
              </a:spcAft>
            </a:pPr>
            <a:r>
              <a:rPr lang="en-US" altLang="zh-CN" sz="2400">
                <a:ea typeface="宋体" pitchFamily="2" charset="-122"/>
              </a:rPr>
              <a:t>Subcostal angle</a:t>
            </a:r>
          </a:p>
          <a:p>
            <a:pPr>
              <a:lnSpc>
                <a:spcPct val="110000"/>
              </a:lnSpc>
              <a:spcAft>
                <a:spcPct val="20000"/>
              </a:spcAft>
            </a:pPr>
            <a:r>
              <a:rPr lang="en-US" altLang="zh-CN" sz="2400">
                <a:ea typeface="宋体" pitchFamily="2" charset="-122"/>
              </a:rPr>
              <a:t>Chest circumference and diameter</a:t>
            </a:r>
          </a:p>
          <a:p>
            <a:pPr>
              <a:lnSpc>
                <a:spcPct val="110000"/>
              </a:lnSpc>
              <a:spcAft>
                <a:spcPct val="20000"/>
              </a:spcAft>
            </a:pPr>
            <a:r>
              <a:rPr lang="en-US" altLang="zh-CN" sz="2400">
                <a:ea typeface="宋体" pitchFamily="2" charset="-122"/>
              </a:rPr>
              <a:t>Diaphragmatic excursion</a:t>
            </a:r>
          </a:p>
          <a:p>
            <a:pPr>
              <a:lnSpc>
                <a:spcPct val="110000"/>
              </a:lnSpc>
              <a:spcAft>
                <a:spcPct val="20000"/>
              </a:spcAft>
            </a:pPr>
            <a:r>
              <a:rPr lang="en-US" altLang="zh-CN" sz="2400">
                <a:ea typeface="宋体" pitchFamily="2" charset="-122"/>
              </a:rPr>
              <a:t>Tidal volume                                +30-40%</a:t>
            </a:r>
          </a:p>
          <a:p>
            <a:pPr>
              <a:lnSpc>
                <a:spcPct val="110000"/>
              </a:lnSpc>
              <a:spcAft>
                <a:spcPct val="20000"/>
              </a:spcAft>
            </a:pPr>
            <a:r>
              <a:rPr lang="en-US" altLang="zh-CN" sz="2400">
                <a:ea typeface="宋体" pitchFamily="2" charset="-122"/>
              </a:rPr>
              <a:t>PO</a:t>
            </a:r>
            <a:r>
              <a:rPr lang="en-US" altLang="zh-CN" sz="2400" baseline="-25000">
                <a:ea typeface="宋体" pitchFamily="2" charset="-122"/>
              </a:rPr>
              <a:t>2</a:t>
            </a:r>
            <a:r>
              <a:rPr lang="en-US" altLang="zh-CN" sz="2400">
                <a:ea typeface="宋体" pitchFamily="2" charset="-122"/>
              </a:rPr>
              <a:t> is increased, PCO</a:t>
            </a:r>
            <a:r>
              <a:rPr lang="en-US" altLang="zh-CN" sz="2400" baseline="-25000">
                <a:ea typeface="宋体" pitchFamily="2" charset="-122"/>
              </a:rPr>
              <a:t>2</a:t>
            </a:r>
            <a:r>
              <a:rPr lang="en-US" altLang="zh-CN" sz="2400">
                <a:ea typeface="宋体" pitchFamily="2" charset="-122"/>
              </a:rPr>
              <a:t> is decreased. </a:t>
            </a:r>
          </a:p>
          <a:p>
            <a:pPr>
              <a:lnSpc>
                <a:spcPct val="110000"/>
              </a:lnSpc>
              <a:spcAft>
                <a:spcPct val="20000"/>
              </a:spcAft>
            </a:pPr>
            <a:r>
              <a:rPr lang="en-US" altLang="zh-CN" sz="2400">
                <a:ea typeface="宋体" pitchFamily="2" charset="-122"/>
              </a:rPr>
              <a:t>Total lung capacity decrease            -15%</a:t>
            </a:r>
          </a:p>
          <a:p>
            <a:pPr>
              <a:lnSpc>
                <a:spcPct val="110000"/>
              </a:lnSpc>
              <a:spcAft>
                <a:spcPct val="20000"/>
              </a:spcAft>
            </a:pPr>
            <a:r>
              <a:rPr lang="en-US" altLang="zh-CN" sz="2400">
                <a:ea typeface="宋体" pitchFamily="2" charset="-122"/>
              </a:rPr>
              <a:t>Minute ventilation                         +30-40%</a:t>
            </a:r>
          </a:p>
          <a:p>
            <a:pPr>
              <a:lnSpc>
                <a:spcPct val="110000"/>
              </a:lnSpc>
              <a:spcAft>
                <a:spcPct val="20000"/>
              </a:spcAft>
            </a:pPr>
            <a:r>
              <a:rPr lang="en-US" altLang="zh-CN" sz="2400">
                <a:ea typeface="宋体" pitchFamily="2" charset="-122"/>
              </a:rPr>
              <a:t>Mild respiratory alkalosis</a:t>
            </a:r>
          </a:p>
          <a:p>
            <a:pPr>
              <a:lnSpc>
                <a:spcPct val="110000"/>
              </a:lnSpc>
              <a:spcAft>
                <a:spcPct val="20000"/>
              </a:spcAft>
            </a:pPr>
            <a:endParaRPr lang="en-US" altLang="zh-CN" sz="2400">
              <a:ea typeface="宋体"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zh-CN">
                <a:ea typeface="宋体" pitchFamily="2" charset="-122"/>
              </a:rPr>
              <a:t>Gastrointestinal change</a:t>
            </a:r>
          </a:p>
        </p:txBody>
      </p:sp>
      <p:sp>
        <p:nvSpPr>
          <p:cNvPr id="39939" name="Rectangle 3"/>
          <p:cNvSpPr>
            <a:spLocks noGrp="1" noChangeArrowheads="1"/>
          </p:cNvSpPr>
          <p:nvPr>
            <p:ph type="body" idx="1"/>
          </p:nvPr>
        </p:nvSpPr>
        <p:spPr>
          <a:xfrm>
            <a:off x="1066800" y="1700213"/>
            <a:ext cx="7543800" cy="4114800"/>
          </a:xfrm>
        </p:spPr>
        <p:txBody>
          <a:bodyPr/>
          <a:lstStyle/>
          <a:p>
            <a:pPr>
              <a:lnSpc>
                <a:spcPct val="110000"/>
              </a:lnSpc>
              <a:spcAft>
                <a:spcPct val="20000"/>
              </a:spcAft>
            </a:pPr>
            <a:r>
              <a:rPr lang="en-US" altLang="zh-CN" sz="2400">
                <a:ea typeface="宋体" pitchFamily="2" charset="-122"/>
              </a:rPr>
              <a:t>Morning sickness</a:t>
            </a:r>
          </a:p>
          <a:p>
            <a:pPr>
              <a:lnSpc>
                <a:spcPct val="110000"/>
              </a:lnSpc>
              <a:spcAft>
                <a:spcPct val="20000"/>
              </a:spcAft>
              <a:buFont typeface="Wingdings" pitchFamily="2" charset="2"/>
              <a:buNone/>
            </a:pPr>
            <a:r>
              <a:rPr lang="en-US" altLang="zh-CN" sz="2400">
                <a:ea typeface="宋体" pitchFamily="2" charset="-122"/>
              </a:rPr>
              <a:t>   </a:t>
            </a:r>
            <a:r>
              <a:rPr lang="en-US" altLang="zh-CN" sz="2400" b="1" i="1">
                <a:solidFill>
                  <a:srgbClr val="FFFF66"/>
                </a:solidFill>
                <a:ea typeface="宋体" pitchFamily="2" charset="-122"/>
              </a:rPr>
              <a:t>hyperremesis gravidarum</a:t>
            </a:r>
            <a:r>
              <a:rPr lang="en-US" altLang="zh-CN" sz="2400">
                <a:ea typeface="宋体" pitchFamily="2" charset="-122"/>
              </a:rPr>
              <a:t> (weight loss, ketonemia and electrolyte imbalance)</a:t>
            </a:r>
          </a:p>
          <a:p>
            <a:pPr>
              <a:lnSpc>
                <a:spcPct val="110000"/>
              </a:lnSpc>
              <a:spcAft>
                <a:spcPct val="20000"/>
              </a:spcAft>
            </a:pPr>
            <a:r>
              <a:rPr lang="en-US" altLang="zh-CN" sz="2400">
                <a:ea typeface="宋体" pitchFamily="2" charset="-122"/>
              </a:rPr>
              <a:t>Dietary craving: pica</a:t>
            </a:r>
          </a:p>
          <a:p>
            <a:pPr>
              <a:lnSpc>
                <a:spcPct val="110000"/>
              </a:lnSpc>
              <a:spcAft>
                <a:spcPct val="20000"/>
              </a:spcAft>
            </a:pPr>
            <a:r>
              <a:rPr lang="en-US" altLang="zh-CN" sz="2400">
                <a:ea typeface="宋体" pitchFamily="2" charset="-122"/>
              </a:rPr>
              <a:t>Decreased gastrointestinal motility: reflux and heartburn</a:t>
            </a:r>
          </a:p>
          <a:p>
            <a:pPr>
              <a:lnSpc>
                <a:spcPct val="110000"/>
              </a:lnSpc>
              <a:spcAft>
                <a:spcPct val="20000"/>
              </a:spcAft>
            </a:pPr>
            <a:r>
              <a:rPr lang="en-US" altLang="zh-CN" sz="2400">
                <a:ea typeface="宋体" pitchFamily="2" charset="-122"/>
              </a:rPr>
              <a:t>Gallbladder function, cholestasis</a:t>
            </a:r>
          </a:p>
          <a:p>
            <a:pPr>
              <a:lnSpc>
                <a:spcPct val="110000"/>
              </a:lnSpc>
              <a:spcAft>
                <a:spcPct val="20000"/>
              </a:spcAft>
            </a:pPr>
            <a:r>
              <a:rPr lang="en-US" altLang="zh-CN" sz="2400">
                <a:ea typeface="宋体" pitchFamily="2" charset="-122"/>
              </a:rPr>
              <a:t>Hyperemia and softening of the gums (epulis)</a:t>
            </a:r>
          </a:p>
          <a:p>
            <a:pPr>
              <a:lnSpc>
                <a:spcPct val="110000"/>
              </a:lnSpc>
              <a:spcAft>
                <a:spcPct val="20000"/>
              </a:spcAft>
            </a:pPr>
            <a:r>
              <a:rPr lang="en-US" altLang="zh-CN" sz="2400">
                <a:ea typeface="宋体" pitchFamily="2" charset="-122"/>
              </a:rPr>
              <a:t>Hemorrhoid</a:t>
            </a:r>
          </a:p>
          <a:p>
            <a:pPr>
              <a:lnSpc>
                <a:spcPct val="110000"/>
              </a:lnSpc>
              <a:spcAft>
                <a:spcPct val="20000"/>
              </a:spcAft>
            </a:pPr>
            <a:r>
              <a:rPr lang="en-US" altLang="zh-CN" sz="2400">
                <a:ea typeface="宋体" pitchFamily="2" charset="-122"/>
              </a:rPr>
              <a:t>Appendix displaced</a:t>
            </a:r>
          </a:p>
          <a:p>
            <a:pPr>
              <a:lnSpc>
                <a:spcPct val="110000"/>
              </a:lnSpc>
              <a:spcAft>
                <a:spcPct val="20000"/>
              </a:spcAft>
            </a:pPr>
            <a:endParaRPr lang="en-US" altLang="zh-CN" sz="2400">
              <a:ea typeface="宋体" pitchFamily="2" charset="-122"/>
            </a:endParaRPr>
          </a:p>
          <a:p>
            <a:pPr>
              <a:lnSpc>
                <a:spcPct val="110000"/>
              </a:lnSpc>
              <a:spcAft>
                <a:spcPct val="20000"/>
              </a:spcAft>
            </a:pPr>
            <a:endParaRPr lang="en-US" altLang="zh-CN" sz="2400">
              <a:ea typeface="宋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zh-CN">
                <a:ea typeface="宋体" pitchFamily="2" charset="-122"/>
              </a:rPr>
              <a:t>Skin changes</a:t>
            </a:r>
          </a:p>
        </p:txBody>
      </p:sp>
      <p:sp>
        <p:nvSpPr>
          <p:cNvPr id="41987" name="Rectangle 3"/>
          <p:cNvSpPr>
            <a:spLocks noGrp="1" noChangeArrowheads="1"/>
          </p:cNvSpPr>
          <p:nvPr>
            <p:ph type="body" idx="1"/>
          </p:nvPr>
        </p:nvSpPr>
        <p:spPr/>
        <p:txBody>
          <a:bodyPr/>
          <a:lstStyle/>
          <a:p>
            <a:pPr>
              <a:lnSpc>
                <a:spcPct val="115000"/>
              </a:lnSpc>
              <a:spcAft>
                <a:spcPct val="20000"/>
              </a:spcAft>
            </a:pPr>
            <a:r>
              <a:rPr lang="en-US" altLang="zh-CN" sz="2400">
                <a:ea typeface="宋体" pitchFamily="2" charset="-122"/>
              </a:rPr>
              <a:t>Vascular spiders</a:t>
            </a:r>
          </a:p>
          <a:p>
            <a:pPr>
              <a:lnSpc>
                <a:spcPct val="115000"/>
              </a:lnSpc>
              <a:spcAft>
                <a:spcPct val="20000"/>
              </a:spcAft>
            </a:pPr>
            <a:r>
              <a:rPr lang="en-US" altLang="zh-CN" sz="2400">
                <a:ea typeface="宋体" pitchFamily="2" charset="-122"/>
              </a:rPr>
              <a:t>Striae gravidarum</a:t>
            </a:r>
          </a:p>
          <a:p>
            <a:pPr>
              <a:lnSpc>
                <a:spcPct val="115000"/>
              </a:lnSpc>
              <a:spcAft>
                <a:spcPct val="20000"/>
              </a:spcAft>
            </a:pPr>
            <a:r>
              <a:rPr lang="en-US" altLang="zh-CN" sz="2400">
                <a:ea typeface="宋体" pitchFamily="2" charset="-122"/>
              </a:rPr>
              <a:t>Hyperpigmentation (estrogen and melanocyte-stimulating hormone)</a:t>
            </a:r>
          </a:p>
          <a:p>
            <a:pPr>
              <a:lnSpc>
                <a:spcPct val="115000"/>
              </a:lnSpc>
              <a:spcAft>
                <a:spcPct val="20000"/>
              </a:spcAft>
            </a:pPr>
            <a:r>
              <a:rPr lang="en-US" altLang="zh-CN" sz="2400">
                <a:ea typeface="宋体" pitchFamily="2" charset="-122"/>
              </a:rPr>
              <a:t>Linea alba——linea nigra</a:t>
            </a:r>
          </a:p>
          <a:p>
            <a:pPr>
              <a:lnSpc>
                <a:spcPct val="115000"/>
              </a:lnSpc>
              <a:spcAft>
                <a:spcPct val="20000"/>
              </a:spcAft>
            </a:pPr>
            <a:r>
              <a:rPr lang="en-US" altLang="zh-CN" sz="2400">
                <a:ea typeface="宋体" pitchFamily="2" charset="-122"/>
              </a:rPr>
              <a:t>Chloasma </a:t>
            </a:r>
          </a:p>
          <a:p>
            <a:pPr>
              <a:lnSpc>
                <a:spcPct val="115000"/>
              </a:lnSpc>
              <a:spcAft>
                <a:spcPct val="20000"/>
              </a:spcAft>
            </a:pPr>
            <a:r>
              <a:rPr lang="en-US" altLang="zh-CN" sz="2400">
                <a:ea typeface="宋体" pitchFamily="2" charset="-122"/>
              </a:rPr>
              <a:t>Skin nevi</a:t>
            </a:r>
          </a:p>
          <a:p>
            <a:pPr>
              <a:lnSpc>
                <a:spcPct val="115000"/>
              </a:lnSpc>
              <a:spcAft>
                <a:spcPct val="20000"/>
              </a:spcAft>
            </a:pPr>
            <a:endParaRPr lang="en-US" altLang="zh-CN" sz="2400">
              <a:ea typeface="宋体" pitchFamily="2" charset="-122"/>
            </a:endParaRPr>
          </a:p>
          <a:p>
            <a:pPr>
              <a:lnSpc>
                <a:spcPct val="115000"/>
              </a:lnSpc>
              <a:spcAft>
                <a:spcPct val="20000"/>
              </a:spcAft>
            </a:pPr>
            <a:endParaRPr lang="zh-CN" altLang="en-US" sz="240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a:ea typeface="宋体" pitchFamily="2" charset="-122"/>
              </a:rPr>
              <a:t>Reproductive tract (1)</a:t>
            </a:r>
          </a:p>
        </p:txBody>
      </p:sp>
      <p:sp>
        <p:nvSpPr>
          <p:cNvPr id="13315" name="Rectangle 3"/>
          <p:cNvSpPr>
            <a:spLocks noGrp="1" noChangeArrowheads="1"/>
          </p:cNvSpPr>
          <p:nvPr>
            <p:ph type="body" idx="1"/>
          </p:nvPr>
        </p:nvSpPr>
        <p:spPr>
          <a:xfrm>
            <a:off x="827088" y="1981200"/>
            <a:ext cx="8077200" cy="4114800"/>
          </a:xfrm>
        </p:spPr>
        <p:txBody>
          <a:bodyPr/>
          <a:lstStyle/>
          <a:p>
            <a:pPr>
              <a:lnSpc>
                <a:spcPct val="110000"/>
              </a:lnSpc>
              <a:spcBef>
                <a:spcPct val="25000"/>
              </a:spcBef>
              <a:spcAft>
                <a:spcPct val="15000"/>
              </a:spcAft>
            </a:pPr>
            <a:r>
              <a:rPr lang="en-US" altLang="zh-CN" sz="2800" b="1" i="1">
                <a:solidFill>
                  <a:srgbClr val="FFFF66"/>
                </a:solidFill>
                <a:ea typeface="宋体" pitchFamily="2" charset="-122"/>
              </a:rPr>
              <a:t>Uterus</a:t>
            </a:r>
            <a:r>
              <a:rPr lang="en-US" altLang="zh-CN" sz="2800">
                <a:ea typeface="宋体" pitchFamily="2" charset="-122"/>
              </a:rPr>
              <a:t>: from 50g-1100g</a:t>
            </a:r>
          </a:p>
          <a:p>
            <a:pPr>
              <a:lnSpc>
                <a:spcPct val="110000"/>
              </a:lnSpc>
              <a:spcBef>
                <a:spcPct val="25000"/>
              </a:spcBef>
              <a:spcAft>
                <a:spcPct val="15000"/>
              </a:spcAft>
              <a:buFont typeface="Wingdings" pitchFamily="2" charset="2"/>
              <a:buNone/>
            </a:pPr>
            <a:r>
              <a:rPr lang="en-US" altLang="zh-CN" sz="2800">
                <a:ea typeface="宋体" pitchFamily="2" charset="-122"/>
              </a:rPr>
              <a:t>              from &lt;10ml – 5L</a:t>
            </a:r>
          </a:p>
          <a:p>
            <a:pPr>
              <a:lnSpc>
                <a:spcPct val="110000"/>
              </a:lnSpc>
              <a:spcBef>
                <a:spcPct val="25000"/>
              </a:spcBef>
              <a:spcAft>
                <a:spcPct val="15000"/>
              </a:spcAft>
              <a:buFont typeface="Wingdings" pitchFamily="2" charset="2"/>
              <a:buNone/>
            </a:pPr>
            <a:r>
              <a:rPr lang="en-US" altLang="zh-CN" sz="2800">
                <a:ea typeface="宋体" pitchFamily="2" charset="-122"/>
              </a:rPr>
              <a:t>              &lt;2%- 15-20% of cardiac output</a:t>
            </a:r>
          </a:p>
          <a:p>
            <a:pPr>
              <a:lnSpc>
                <a:spcPct val="110000"/>
              </a:lnSpc>
              <a:spcBef>
                <a:spcPct val="25000"/>
              </a:spcBef>
              <a:spcAft>
                <a:spcPct val="15000"/>
              </a:spcAft>
            </a:pPr>
            <a:r>
              <a:rPr lang="en-US" altLang="zh-CN" sz="2800" b="1" i="1">
                <a:solidFill>
                  <a:srgbClr val="FFFF66"/>
                </a:solidFill>
                <a:ea typeface="宋体" pitchFamily="2" charset="-122"/>
              </a:rPr>
              <a:t>Isthmus uteri —— lower segment of the uterus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zh-CN">
                <a:ea typeface="宋体" pitchFamily="2" charset="-122"/>
              </a:rPr>
              <a:t>Metabolism</a:t>
            </a:r>
          </a:p>
        </p:txBody>
      </p:sp>
      <p:sp>
        <p:nvSpPr>
          <p:cNvPr id="53251" name="Rectangle 3"/>
          <p:cNvSpPr>
            <a:spLocks noGrp="1" noChangeArrowheads="1"/>
          </p:cNvSpPr>
          <p:nvPr>
            <p:ph type="body" idx="1"/>
          </p:nvPr>
        </p:nvSpPr>
        <p:spPr/>
        <p:txBody>
          <a:bodyPr/>
          <a:lstStyle/>
          <a:p>
            <a:pPr>
              <a:lnSpc>
                <a:spcPct val="95000"/>
              </a:lnSpc>
            </a:pPr>
            <a:r>
              <a:rPr lang="en-US" altLang="zh-CN" sz="2400">
                <a:ea typeface="宋体" pitchFamily="2" charset="-122"/>
              </a:rPr>
              <a:t>Basal metabolism rate, BMR           +15-20%</a:t>
            </a:r>
          </a:p>
          <a:p>
            <a:pPr>
              <a:lnSpc>
                <a:spcPct val="95000"/>
              </a:lnSpc>
            </a:pPr>
            <a:r>
              <a:rPr lang="en-US" altLang="zh-CN" sz="2400">
                <a:ea typeface="宋体" pitchFamily="2" charset="-122"/>
              </a:rPr>
              <a:t>Weight gain                                   12.5</a:t>
            </a:r>
          </a:p>
          <a:p>
            <a:pPr>
              <a:lnSpc>
                <a:spcPct val="95000"/>
              </a:lnSpc>
              <a:buFont typeface="Wingdings" pitchFamily="2" charset="2"/>
              <a:buNone/>
            </a:pPr>
            <a:r>
              <a:rPr lang="en-US" altLang="zh-CN" sz="2400">
                <a:ea typeface="宋体" pitchFamily="2" charset="-122"/>
              </a:rPr>
              <a:t>    Fetus                                            3400g</a:t>
            </a:r>
          </a:p>
          <a:p>
            <a:pPr>
              <a:lnSpc>
                <a:spcPct val="95000"/>
              </a:lnSpc>
              <a:buFont typeface="Wingdings" pitchFamily="2" charset="2"/>
              <a:buNone/>
            </a:pPr>
            <a:r>
              <a:rPr lang="en-US" altLang="zh-CN" sz="2400">
                <a:ea typeface="宋体" pitchFamily="2" charset="-122"/>
              </a:rPr>
              <a:t>    Placenta                                        650</a:t>
            </a:r>
          </a:p>
          <a:p>
            <a:pPr>
              <a:lnSpc>
                <a:spcPct val="95000"/>
              </a:lnSpc>
              <a:buFont typeface="Wingdings" pitchFamily="2" charset="2"/>
              <a:buNone/>
            </a:pPr>
            <a:r>
              <a:rPr lang="en-US" altLang="zh-CN" sz="2400">
                <a:ea typeface="宋体" pitchFamily="2" charset="-122"/>
              </a:rPr>
              <a:t>    Amniotic                                        800</a:t>
            </a:r>
          </a:p>
          <a:p>
            <a:pPr>
              <a:lnSpc>
                <a:spcPct val="95000"/>
              </a:lnSpc>
              <a:buFont typeface="Wingdings" pitchFamily="2" charset="2"/>
              <a:buNone/>
            </a:pPr>
            <a:r>
              <a:rPr lang="en-US" altLang="zh-CN" sz="2400">
                <a:ea typeface="宋体" pitchFamily="2" charset="-122"/>
              </a:rPr>
              <a:t>    Uterus                                           960</a:t>
            </a:r>
          </a:p>
          <a:p>
            <a:pPr>
              <a:lnSpc>
                <a:spcPct val="95000"/>
              </a:lnSpc>
              <a:buFont typeface="Wingdings" pitchFamily="2" charset="2"/>
              <a:buNone/>
            </a:pPr>
            <a:r>
              <a:rPr lang="en-US" altLang="zh-CN" sz="2400">
                <a:ea typeface="宋体" pitchFamily="2" charset="-122"/>
              </a:rPr>
              <a:t>    Plasma, red cells                            1450</a:t>
            </a:r>
          </a:p>
          <a:p>
            <a:pPr>
              <a:lnSpc>
                <a:spcPct val="95000"/>
              </a:lnSpc>
              <a:buFont typeface="Wingdings" pitchFamily="2" charset="2"/>
              <a:buNone/>
            </a:pPr>
            <a:r>
              <a:rPr lang="en-US" altLang="zh-CN" sz="2400">
                <a:ea typeface="宋体" pitchFamily="2" charset="-122"/>
              </a:rPr>
              <a:t>    Mammary glands                            405</a:t>
            </a:r>
          </a:p>
          <a:p>
            <a:pPr>
              <a:lnSpc>
                <a:spcPct val="95000"/>
              </a:lnSpc>
              <a:buFont typeface="Wingdings" pitchFamily="2" charset="2"/>
              <a:buNone/>
            </a:pPr>
            <a:r>
              <a:rPr lang="en-US" altLang="zh-CN" sz="2400">
                <a:ea typeface="宋体" pitchFamily="2" charset="-122"/>
              </a:rPr>
              <a:t>    Extracellular, extravascular water      1480</a:t>
            </a:r>
          </a:p>
          <a:p>
            <a:pPr>
              <a:lnSpc>
                <a:spcPct val="95000"/>
              </a:lnSpc>
              <a:buFont typeface="Wingdings" pitchFamily="2" charset="2"/>
              <a:buNone/>
            </a:pPr>
            <a:r>
              <a:rPr lang="en-US" altLang="zh-CN" sz="2400">
                <a:ea typeface="宋体" pitchFamily="2" charset="-122"/>
              </a:rPr>
              <a:t>    Deposition of fat and protein            3345</a:t>
            </a:r>
          </a:p>
          <a:p>
            <a:pPr>
              <a:lnSpc>
                <a:spcPct val="95000"/>
              </a:lnSpc>
            </a:pPr>
            <a:r>
              <a:rPr lang="en-US" altLang="zh-CN" sz="2400">
                <a:ea typeface="宋体" pitchFamily="2" charset="-122"/>
              </a:rPr>
              <a:t>Insulin resistance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en-US" altLang="zh-CN">
                <a:ea typeface="宋体" pitchFamily="2" charset="-122"/>
              </a:rPr>
              <a:t>A quiz</a:t>
            </a:r>
            <a:br>
              <a:rPr lang="en-US" altLang="zh-CN">
                <a:ea typeface="宋体" pitchFamily="2" charset="-122"/>
              </a:rPr>
            </a:br>
            <a:endParaRPr lang="en-US" altLang="zh-CN">
              <a:ea typeface="宋体" pitchFamily="2" charset="-122"/>
            </a:endParaRPr>
          </a:p>
        </p:txBody>
      </p:sp>
      <p:sp>
        <p:nvSpPr>
          <p:cNvPr id="43011" name="Rectangle 3"/>
          <p:cNvSpPr>
            <a:spLocks noGrp="1" noChangeArrowheads="1"/>
          </p:cNvSpPr>
          <p:nvPr>
            <p:ph type="body" idx="1"/>
          </p:nvPr>
        </p:nvSpPr>
        <p:spPr/>
        <p:txBody>
          <a:bodyPr/>
          <a:lstStyle/>
          <a:p>
            <a:r>
              <a:rPr lang="en-US" altLang="zh-CN" sz="2800" b="1">
                <a:solidFill>
                  <a:srgbClr val="FFFF66"/>
                </a:solidFill>
                <a:ea typeface="宋体" pitchFamily="2" charset="-122"/>
              </a:rPr>
              <a:t>Definitions</a:t>
            </a:r>
          </a:p>
          <a:p>
            <a:pPr>
              <a:buFont typeface="Wingdings" pitchFamily="2" charset="2"/>
              <a:buNone/>
            </a:pPr>
            <a:r>
              <a:rPr lang="en-US" altLang="zh-CN" sz="2800">
                <a:ea typeface="宋体" pitchFamily="2" charset="-122"/>
              </a:rPr>
              <a:t>1. fetus</a:t>
            </a:r>
          </a:p>
          <a:p>
            <a:pPr>
              <a:buFont typeface="Wingdings" pitchFamily="2" charset="2"/>
              <a:buNone/>
            </a:pPr>
            <a:r>
              <a:rPr lang="en-US" altLang="zh-CN" sz="2800">
                <a:ea typeface="宋体" pitchFamily="2" charset="-122"/>
              </a:rPr>
              <a:t>2. hyperemesis gravidarus</a:t>
            </a:r>
          </a:p>
          <a:p>
            <a:pPr>
              <a:buFont typeface="Wingdings" pitchFamily="2" charset="2"/>
              <a:buNone/>
            </a:pPr>
            <a:r>
              <a:rPr lang="en-US" altLang="zh-CN" sz="2800">
                <a:ea typeface="宋体" pitchFamily="2" charset="-122"/>
              </a:rPr>
              <a:t>3. Morula</a:t>
            </a:r>
          </a:p>
          <a:p>
            <a:pPr>
              <a:buFont typeface="Wingdings" pitchFamily="2" charset="2"/>
              <a:buNone/>
            </a:pPr>
            <a:r>
              <a:rPr lang="en-US" altLang="zh-CN" sz="2800">
                <a:ea typeface="宋体" pitchFamily="2" charset="-122"/>
              </a:rPr>
              <a:t>4. Inferior vena cava syndrome</a:t>
            </a:r>
          </a:p>
          <a:p>
            <a:pPr>
              <a:buFont typeface="Wingdings" pitchFamily="2" charset="2"/>
              <a:buNone/>
            </a:pPr>
            <a:r>
              <a:rPr lang="en-US" altLang="zh-CN" sz="2800">
                <a:ea typeface="宋体" pitchFamily="2" charset="-122"/>
              </a:rPr>
              <a:t>5. Chadwick’s sign</a:t>
            </a:r>
          </a:p>
          <a:p>
            <a:pPr>
              <a:buFont typeface="Wingdings" pitchFamily="2" charset="2"/>
              <a:buNone/>
            </a:pPr>
            <a:r>
              <a:rPr lang="en-US" altLang="zh-CN" sz="2800">
                <a:ea typeface="宋体" pitchFamily="2" charset="-122"/>
              </a:rPr>
              <a:t>6. Capacitation</a:t>
            </a:r>
          </a:p>
          <a:p>
            <a:pPr>
              <a:buFont typeface="Wingdings" pitchFamily="2" charset="2"/>
              <a:buNone/>
            </a:pPr>
            <a:r>
              <a:rPr lang="en-US" altLang="zh-CN" sz="2800">
                <a:ea typeface="宋体" pitchFamily="2" charset="-122"/>
              </a:rPr>
              <a:t>7. Lower segment of uterus</a:t>
            </a:r>
          </a:p>
          <a:p>
            <a:pPr>
              <a:buFont typeface="Wingdings" pitchFamily="2" charset="2"/>
              <a:buNone/>
            </a:pPr>
            <a:endParaRPr lang="en-US" altLang="zh-CN" sz="2800">
              <a:ea typeface="宋体" pitchFamily="2" charset="-122"/>
            </a:endParaRPr>
          </a:p>
          <a:p>
            <a:pPr>
              <a:buFont typeface="Wingdings" pitchFamily="2" charset="2"/>
              <a:buNone/>
            </a:pPr>
            <a:endParaRPr lang="en-US" altLang="zh-CN" sz="2800">
              <a:ea typeface="宋体" pitchFamily="2" charset="-122"/>
            </a:endParaRPr>
          </a:p>
          <a:p>
            <a:pPr>
              <a:buFont typeface="Wingdings" pitchFamily="2" charset="2"/>
              <a:buNone/>
            </a:pPr>
            <a:endParaRPr lang="zh-CN" altLang="en-US" sz="2800">
              <a:ea typeface="宋体" pitchFamily="2" charset="-122"/>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zh-CN" altLang="en-US">
              <a:ea typeface="宋体" pitchFamily="2" charset="-122"/>
            </a:endParaRPr>
          </a:p>
        </p:txBody>
      </p:sp>
      <p:sp>
        <p:nvSpPr>
          <p:cNvPr id="44035" name="Rectangle 3"/>
          <p:cNvSpPr>
            <a:spLocks noGrp="1" noChangeArrowheads="1"/>
          </p:cNvSpPr>
          <p:nvPr>
            <p:ph type="body" idx="1"/>
          </p:nvPr>
        </p:nvSpPr>
        <p:spPr/>
        <p:txBody>
          <a:bodyPr/>
          <a:lstStyle/>
          <a:p>
            <a:pPr>
              <a:lnSpc>
                <a:spcPct val="115000"/>
              </a:lnSpc>
              <a:spcBef>
                <a:spcPct val="15000"/>
              </a:spcBef>
              <a:spcAft>
                <a:spcPct val="15000"/>
              </a:spcAft>
              <a:buFont typeface="Wingdings" pitchFamily="2" charset="2"/>
              <a:buNone/>
            </a:pPr>
            <a:r>
              <a:rPr lang="en-US" altLang="zh-CN" sz="2400">
                <a:ea typeface="宋体" pitchFamily="2" charset="-122"/>
              </a:rPr>
              <a:t>1. Fetal membrane is composed of ______and______.</a:t>
            </a:r>
          </a:p>
          <a:p>
            <a:pPr>
              <a:lnSpc>
                <a:spcPct val="115000"/>
              </a:lnSpc>
              <a:spcBef>
                <a:spcPct val="15000"/>
              </a:spcBef>
              <a:spcAft>
                <a:spcPct val="15000"/>
              </a:spcAft>
              <a:buFont typeface="Wingdings" pitchFamily="2" charset="2"/>
              <a:buNone/>
            </a:pPr>
            <a:r>
              <a:rPr lang="en-US" altLang="zh-CN" sz="2400">
                <a:ea typeface="宋体" pitchFamily="2" charset="-122"/>
              </a:rPr>
              <a:t>2. The prerequisites for successful implantation are________, _______ and ___________.</a:t>
            </a:r>
          </a:p>
          <a:p>
            <a:pPr>
              <a:lnSpc>
                <a:spcPct val="115000"/>
              </a:lnSpc>
              <a:spcBef>
                <a:spcPct val="15000"/>
              </a:spcBef>
              <a:spcAft>
                <a:spcPct val="15000"/>
              </a:spcAft>
              <a:buFont typeface="Wingdings" pitchFamily="2" charset="2"/>
              <a:buNone/>
            </a:pPr>
            <a:r>
              <a:rPr lang="en-US" altLang="zh-CN" sz="2400">
                <a:ea typeface="宋体" pitchFamily="2" charset="-122"/>
              </a:rPr>
              <a:t>3. Placenta is composed of _______, _________and ___________. </a:t>
            </a:r>
          </a:p>
          <a:p>
            <a:pPr>
              <a:lnSpc>
                <a:spcPct val="115000"/>
              </a:lnSpc>
              <a:spcBef>
                <a:spcPct val="15000"/>
              </a:spcBef>
              <a:spcAft>
                <a:spcPct val="15000"/>
              </a:spcAft>
              <a:buFont typeface="Wingdings" pitchFamily="2" charset="2"/>
              <a:buNone/>
            </a:pPr>
            <a:r>
              <a:rPr lang="en-US" altLang="zh-CN" sz="2400">
                <a:ea typeface="宋体" pitchFamily="2" charset="-122"/>
              </a:rPr>
              <a:t>4. Maternal-fetal-placenta unit is a concept usually used to describe the production of ________and can be used to evaluate the placental function.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CN">
                <a:ea typeface="宋体" pitchFamily="2" charset="-122"/>
              </a:rPr>
              <a:t>True or false</a:t>
            </a:r>
          </a:p>
        </p:txBody>
      </p:sp>
      <p:sp>
        <p:nvSpPr>
          <p:cNvPr id="45059" name="Rectangle 3"/>
          <p:cNvSpPr>
            <a:spLocks noGrp="1" noChangeArrowheads="1"/>
          </p:cNvSpPr>
          <p:nvPr>
            <p:ph type="body" idx="1"/>
          </p:nvPr>
        </p:nvSpPr>
        <p:spPr>
          <a:xfrm>
            <a:off x="1066800" y="1773238"/>
            <a:ext cx="7543800" cy="4400550"/>
          </a:xfrm>
        </p:spPr>
        <p:txBody>
          <a:bodyPr/>
          <a:lstStyle/>
          <a:p>
            <a:pPr>
              <a:lnSpc>
                <a:spcPct val="115000"/>
              </a:lnSpc>
              <a:spcBef>
                <a:spcPct val="15000"/>
              </a:spcBef>
              <a:buFont typeface="Wingdings" pitchFamily="2" charset="2"/>
              <a:buNone/>
            </a:pPr>
            <a:r>
              <a:rPr lang="en-US" altLang="zh-CN" sz="2400">
                <a:ea typeface="宋体" pitchFamily="2" charset="-122"/>
              </a:rPr>
              <a:t>1. Supplement of iron during pregnancy is primarily to prevent fetal anemia. </a:t>
            </a:r>
          </a:p>
          <a:p>
            <a:pPr>
              <a:lnSpc>
                <a:spcPct val="115000"/>
              </a:lnSpc>
              <a:spcBef>
                <a:spcPct val="15000"/>
              </a:spcBef>
              <a:buFont typeface="Wingdings" pitchFamily="2" charset="2"/>
              <a:buNone/>
            </a:pPr>
            <a:r>
              <a:rPr lang="en-US" altLang="zh-CN" sz="2400">
                <a:ea typeface="宋体" pitchFamily="2" charset="-122"/>
              </a:rPr>
              <a:t>2. Because of the frequent incidence of glucosuria among pregnant patients, quantitative urine glucose measurements are not clinically useful in managing patients with diabetes, because they do not reflect blood glucose levels. </a:t>
            </a:r>
          </a:p>
          <a:p>
            <a:pPr>
              <a:lnSpc>
                <a:spcPct val="115000"/>
              </a:lnSpc>
              <a:spcBef>
                <a:spcPct val="15000"/>
              </a:spcBef>
              <a:buFont typeface="Wingdings" pitchFamily="2" charset="2"/>
              <a:buNone/>
            </a:pPr>
            <a:r>
              <a:rPr lang="en-US" altLang="zh-CN" sz="2400">
                <a:ea typeface="宋体" pitchFamily="2" charset="-122"/>
              </a:rPr>
              <a:t>3. The left pyelonephritis has a higher incidence in pregnant women. </a:t>
            </a:r>
          </a:p>
          <a:p>
            <a:pPr>
              <a:lnSpc>
                <a:spcPct val="115000"/>
              </a:lnSpc>
              <a:spcBef>
                <a:spcPct val="15000"/>
              </a:spcBef>
              <a:buFont typeface="Wingdings" pitchFamily="2" charset="2"/>
              <a:buNone/>
            </a:pPr>
            <a:endParaRPr lang="en-US" altLang="zh-CN" sz="2400">
              <a:ea typeface="宋体" pitchFamily="2" charset="-122"/>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zh-CN" altLang="en-US">
              <a:ea typeface="宋体" pitchFamily="2" charset="-122"/>
            </a:endParaRPr>
          </a:p>
        </p:txBody>
      </p:sp>
      <p:sp>
        <p:nvSpPr>
          <p:cNvPr id="49155" name="Rectangle 3"/>
          <p:cNvSpPr>
            <a:spLocks noGrp="1" noChangeArrowheads="1"/>
          </p:cNvSpPr>
          <p:nvPr>
            <p:ph type="body" idx="1"/>
          </p:nvPr>
        </p:nvSpPr>
        <p:spPr/>
        <p:txBody>
          <a:bodyPr/>
          <a:lstStyle/>
          <a:p>
            <a:pPr>
              <a:lnSpc>
                <a:spcPct val="115000"/>
              </a:lnSpc>
              <a:spcBef>
                <a:spcPct val="15000"/>
              </a:spcBef>
              <a:buFont typeface="Wingdings" pitchFamily="2" charset="2"/>
              <a:buNone/>
            </a:pPr>
            <a:r>
              <a:rPr lang="en-US" altLang="zh-CN" sz="2800">
                <a:ea typeface="宋体" pitchFamily="2" charset="-122"/>
              </a:rPr>
              <a:t>4.On chest x-ray, the heart appears to demonstrate cardiomegaly during pregnancy. </a:t>
            </a:r>
          </a:p>
          <a:p>
            <a:pPr>
              <a:lnSpc>
                <a:spcPct val="115000"/>
              </a:lnSpc>
              <a:spcBef>
                <a:spcPct val="15000"/>
              </a:spcBef>
              <a:buFont typeface="Wingdings" pitchFamily="2" charset="2"/>
              <a:buNone/>
            </a:pPr>
            <a:r>
              <a:rPr lang="en-US" altLang="zh-CN" sz="2800">
                <a:ea typeface="宋体" pitchFamily="2" charset="-122"/>
              </a:rPr>
              <a:t>5. In the fetus, the blood circulating in the IVC enters the right atrium and mix well with the deoxygenated blood from SVC and then goes to the left atrium and supplies the head, etc. </a:t>
            </a:r>
          </a:p>
          <a:p>
            <a:pPr>
              <a:lnSpc>
                <a:spcPct val="115000"/>
              </a:lnSpc>
              <a:spcBef>
                <a:spcPct val="15000"/>
              </a:spcBef>
              <a:buFont typeface="Wingdings" pitchFamily="2" charset="2"/>
              <a:buNone/>
            </a:pPr>
            <a:endParaRPr lang="en-US" altLang="zh-CN" sz="2800">
              <a:ea typeface="宋体" pitchFamily="2" charset="-122"/>
            </a:endParaRPr>
          </a:p>
          <a:p>
            <a:pPr>
              <a:lnSpc>
                <a:spcPct val="90000"/>
              </a:lnSpc>
            </a:pPr>
            <a:endParaRPr lang="en-US" altLang="zh-CN" sz="2400">
              <a:ea typeface="宋体" pitchFamily="2" charset="-122"/>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zh-CN" altLang="en-US">
              <a:ea typeface="宋体" pitchFamily="2" charset="-122"/>
            </a:endParaRPr>
          </a:p>
        </p:txBody>
      </p:sp>
      <p:sp>
        <p:nvSpPr>
          <p:cNvPr id="46083" name="Rectangle 3"/>
          <p:cNvSpPr>
            <a:spLocks noGrp="1" noChangeArrowheads="1"/>
          </p:cNvSpPr>
          <p:nvPr>
            <p:ph type="body" idx="1"/>
          </p:nvPr>
        </p:nvSpPr>
        <p:spPr/>
        <p:txBody>
          <a:bodyPr/>
          <a:lstStyle/>
          <a:p>
            <a:pPr>
              <a:buFont typeface="Wingdings" pitchFamily="2" charset="2"/>
              <a:buNone/>
            </a:pPr>
            <a:r>
              <a:rPr lang="en-US" altLang="zh-CN">
                <a:effectLst/>
                <a:ea typeface="宋体" pitchFamily="2" charset="-122"/>
              </a:rPr>
              <a:t>1. In a normal singleton pregnancy, maternal blood volume</a:t>
            </a:r>
          </a:p>
          <a:p>
            <a:pPr>
              <a:buFont typeface="Wingdings" pitchFamily="2" charset="2"/>
              <a:buNone/>
            </a:pPr>
            <a:r>
              <a:rPr lang="en-US" altLang="zh-CN">
                <a:effectLst/>
                <a:ea typeface="宋体" pitchFamily="2" charset="-122"/>
              </a:rPr>
              <a:t>A. increases by 10-15%</a:t>
            </a:r>
          </a:p>
          <a:p>
            <a:pPr>
              <a:buFont typeface="Wingdings" pitchFamily="2" charset="2"/>
              <a:buNone/>
            </a:pPr>
            <a:r>
              <a:rPr lang="en-US" altLang="zh-CN">
                <a:effectLst/>
                <a:ea typeface="宋体" pitchFamily="2" charset="-122"/>
              </a:rPr>
              <a:t>B. increases by 45%</a:t>
            </a:r>
          </a:p>
          <a:p>
            <a:pPr>
              <a:buFont typeface="Wingdings" pitchFamily="2" charset="2"/>
              <a:buNone/>
            </a:pPr>
            <a:r>
              <a:rPr lang="en-US" altLang="zh-CN">
                <a:effectLst/>
                <a:ea typeface="宋体" pitchFamily="2" charset="-122"/>
              </a:rPr>
              <a:t>C. decreases by 10-15%</a:t>
            </a:r>
          </a:p>
          <a:p>
            <a:pPr>
              <a:buFont typeface="Wingdings" pitchFamily="2" charset="2"/>
              <a:buNone/>
            </a:pPr>
            <a:r>
              <a:rPr lang="en-US" altLang="zh-CN">
                <a:effectLst/>
                <a:ea typeface="宋体" pitchFamily="2" charset="-122"/>
              </a:rPr>
              <a:t>D. decreases by 45%</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zh-CN" altLang="en-US">
              <a:ea typeface="宋体" pitchFamily="2" charset="-122"/>
            </a:endParaRPr>
          </a:p>
        </p:txBody>
      </p:sp>
      <p:sp>
        <p:nvSpPr>
          <p:cNvPr id="47107" name="Rectangle 3"/>
          <p:cNvSpPr>
            <a:spLocks noGrp="1" noChangeArrowheads="1"/>
          </p:cNvSpPr>
          <p:nvPr>
            <p:ph type="body" idx="1"/>
          </p:nvPr>
        </p:nvSpPr>
        <p:spPr/>
        <p:txBody>
          <a:bodyPr/>
          <a:lstStyle/>
          <a:p>
            <a:pPr>
              <a:lnSpc>
                <a:spcPct val="110000"/>
              </a:lnSpc>
              <a:buFont typeface="Wingdings" pitchFamily="2" charset="2"/>
              <a:buNone/>
            </a:pPr>
            <a:r>
              <a:rPr lang="en-US" altLang="zh-CN" sz="2400">
                <a:ea typeface="宋体" pitchFamily="2" charset="-122"/>
              </a:rPr>
              <a:t>2. Which of the following is not characteristic of a normal pregnancy?</a:t>
            </a:r>
          </a:p>
          <a:p>
            <a:pPr>
              <a:lnSpc>
                <a:spcPct val="110000"/>
              </a:lnSpc>
              <a:buFont typeface="Wingdings" pitchFamily="2" charset="2"/>
              <a:buNone/>
            </a:pPr>
            <a:r>
              <a:rPr lang="en-US" altLang="zh-CN" sz="2400">
                <a:ea typeface="宋体" pitchFamily="2" charset="-122"/>
              </a:rPr>
              <a:t>A. cardiac volume increases by 10%</a:t>
            </a:r>
          </a:p>
          <a:p>
            <a:pPr>
              <a:lnSpc>
                <a:spcPct val="110000"/>
              </a:lnSpc>
              <a:buFont typeface="Wingdings" pitchFamily="2" charset="2"/>
              <a:buNone/>
            </a:pPr>
            <a:r>
              <a:rPr lang="en-US" altLang="zh-CN" sz="2400">
                <a:ea typeface="宋体" pitchFamily="2" charset="-122"/>
              </a:rPr>
              <a:t>B. the ECG shows deviation to the left</a:t>
            </a:r>
          </a:p>
          <a:p>
            <a:pPr>
              <a:lnSpc>
                <a:spcPct val="110000"/>
              </a:lnSpc>
              <a:buFont typeface="Wingdings" pitchFamily="2" charset="2"/>
              <a:buNone/>
            </a:pPr>
            <a:r>
              <a:rPr lang="en-US" altLang="zh-CN" sz="2400">
                <a:ea typeface="宋体" pitchFamily="2" charset="-122"/>
              </a:rPr>
              <a:t>C. the rest pulse rate increases by approximately 10-15% beats per min</a:t>
            </a:r>
          </a:p>
          <a:p>
            <a:pPr>
              <a:lnSpc>
                <a:spcPct val="110000"/>
              </a:lnSpc>
              <a:buFont typeface="Wingdings" pitchFamily="2" charset="2"/>
              <a:buNone/>
            </a:pPr>
            <a:r>
              <a:rPr lang="en-US" altLang="zh-CN" sz="2400">
                <a:ea typeface="宋体" pitchFamily="2" charset="-122"/>
              </a:rPr>
              <a:t>D. arterial blood pressure and vascular resistance increases</a:t>
            </a:r>
          </a:p>
          <a:p>
            <a:pPr>
              <a:lnSpc>
                <a:spcPct val="110000"/>
              </a:lnSpc>
              <a:buFont typeface="Wingdings" pitchFamily="2" charset="2"/>
              <a:buNone/>
            </a:pPr>
            <a:r>
              <a:rPr lang="en-US" altLang="zh-CN" sz="2400">
                <a:ea typeface="宋体" pitchFamily="2" charset="-122"/>
              </a:rPr>
              <a:t>E. The heart is displaced upward and to the left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zh-CN" altLang="en-US">
              <a:ea typeface="宋体" pitchFamily="2" charset="-122"/>
            </a:endParaRPr>
          </a:p>
        </p:txBody>
      </p:sp>
      <p:sp>
        <p:nvSpPr>
          <p:cNvPr id="48131" name="Rectangle 3"/>
          <p:cNvSpPr>
            <a:spLocks noGrp="1" noChangeArrowheads="1"/>
          </p:cNvSpPr>
          <p:nvPr>
            <p:ph type="body" idx="1"/>
          </p:nvPr>
        </p:nvSpPr>
        <p:spPr/>
        <p:txBody>
          <a:bodyPr/>
          <a:lstStyle/>
          <a:p>
            <a:pPr>
              <a:buFont typeface="Wingdings" pitchFamily="2" charset="2"/>
              <a:buNone/>
            </a:pPr>
            <a:r>
              <a:rPr lang="en-US" altLang="zh-CN">
                <a:ea typeface="宋体" pitchFamily="2" charset="-122"/>
              </a:rPr>
              <a:t>3. Epulis is a pregnancy-related vascular swelling of the </a:t>
            </a:r>
          </a:p>
          <a:p>
            <a:pPr>
              <a:buFont typeface="Wingdings" pitchFamily="2" charset="2"/>
              <a:buNone/>
            </a:pPr>
            <a:r>
              <a:rPr lang="en-US" altLang="zh-CN">
                <a:ea typeface="宋体" pitchFamily="2" charset="-122"/>
              </a:rPr>
              <a:t>A. Gums</a:t>
            </a:r>
          </a:p>
          <a:p>
            <a:pPr>
              <a:buFont typeface="Wingdings" pitchFamily="2" charset="2"/>
              <a:buNone/>
            </a:pPr>
            <a:r>
              <a:rPr lang="en-US" altLang="zh-CN">
                <a:ea typeface="宋体" pitchFamily="2" charset="-122"/>
              </a:rPr>
              <a:t>B. Nailbed</a:t>
            </a:r>
          </a:p>
          <a:p>
            <a:pPr>
              <a:buFont typeface="Wingdings" pitchFamily="2" charset="2"/>
              <a:buNone/>
            </a:pPr>
            <a:r>
              <a:rPr lang="en-US" altLang="zh-CN">
                <a:ea typeface="宋体" pitchFamily="2" charset="-122"/>
              </a:rPr>
              <a:t>C. Larynx</a:t>
            </a:r>
          </a:p>
          <a:p>
            <a:pPr>
              <a:buFont typeface="Wingdings" pitchFamily="2" charset="2"/>
              <a:buNone/>
            </a:pPr>
            <a:r>
              <a:rPr lang="en-US" altLang="zh-CN">
                <a:ea typeface="宋体" pitchFamily="2" charset="-122"/>
              </a:rPr>
              <a:t>D. Nares</a:t>
            </a:r>
          </a:p>
          <a:p>
            <a:pPr>
              <a:buFont typeface="Wingdings" pitchFamily="2" charset="2"/>
              <a:buNone/>
            </a:pPr>
            <a:r>
              <a:rPr lang="en-US" altLang="zh-CN">
                <a:ea typeface="宋体" pitchFamily="2" charset="-122"/>
              </a:rPr>
              <a:t>E. Epiglottis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zh-CN" altLang="en-US">
              <a:ea typeface="宋体" pitchFamily="2" charset="-122"/>
            </a:endParaRPr>
          </a:p>
        </p:txBody>
      </p:sp>
      <p:sp>
        <p:nvSpPr>
          <p:cNvPr id="50179" name="Rectangle 3"/>
          <p:cNvSpPr>
            <a:spLocks noGrp="1" noChangeArrowheads="1"/>
          </p:cNvSpPr>
          <p:nvPr>
            <p:ph type="body" idx="1"/>
          </p:nvPr>
        </p:nvSpPr>
        <p:spPr/>
        <p:txBody>
          <a:bodyPr/>
          <a:lstStyle/>
          <a:p>
            <a:pPr algn="ctr">
              <a:buFont typeface="Wingdings" pitchFamily="2" charset="2"/>
              <a:buNone/>
            </a:pPr>
            <a:endParaRPr lang="en-US" altLang="zh-CN" sz="8000" dirty="0" smtClean="0">
              <a:ea typeface="宋体" pitchFamily="2" charset="-122"/>
            </a:endParaRPr>
          </a:p>
          <a:p>
            <a:pPr algn="ctr">
              <a:buFont typeface="Wingdings" pitchFamily="2" charset="2"/>
              <a:buNone/>
            </a:pPr>
            <a:r>
              <a:rPr lang="en-US" altLang="zh-CN" sz="8000" dirty="0" smtClean="0">
                <a:ea typeface="宋体" pitchFamily="2" charset="-122"/>
              </a:rPr>
              <a:t>THANK YOU</a:t>
            </a:r>
            <a:endParaRPr lang="zh-CN" altLang="en-US" sz="8000" dirty="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p:txBody>
          <a:bodyPr/>
          <a:lstStyle/>
          <a:p>
            <a:pPr>
              <a:lnSpc>
                <a:spcPct val="110000"/>
              </a:lnSpc>
              <a:spcBef>
                <a:spcPct val="25000"/>
              </a:spcBef>
              <a:spcAft>
                <a:spcPct val="15000"/>
              </a:spcAft>
            </a:pPr>
            <a:r>
              <a:rPr lang="en-US" altLang="zh-CN" b="1" i="1">
                <a:solidFill>
                  <a:srgbClr val="FFFF66"/>
                </a:solidFill>
                <a:ea typeface="宋体" pitchFamily="2" charset="-122"/>
              </a:rPr>
              <a:t>Braxton Hicks contraction:</a:t>
            </a:r>
            <a:r>
              <a:rPr lang="en-US" altLang="zh-CN">
                <a:ea typeface="宋体" pitchFamily="2" charset="-122"/>
              </a:rPr>
              <a:t> sporadic, irregular, asymmetrical, and painless, low pressure, lasting &lt; 30 sec</a:t>
            </a:r>
          </a:p>
          <a:p>
            <a:pPr>
              <a:lnSpc>
                <a:spcPct val="110000"/>
              </a:lnSpc>
              <a:spcBef>
                <a:spcPct val="25000"/>
              </a:spcBef>
              <a:spcAft>
                <a:spcPct val="15000"/>
              </a:spcAft>
            </a:pPr>
            <a:endParaRPr lang="en-US" altLang="zh-CN">
              <a:ea typeface="宋体" pitchFamily="2" charset="-122"/>
            </a:endParaRPr>
          </a:p>
          <a:p>
            <a:endParaRPr lang="zh-CN" altLang="en-US">
              <a:ea typeface="宋体" pitchFamily="2" charset="-122"/>
            </a:endParaRPr>
          </a:p>
        </p:txBody>
      </p:sp>
      <p:sp>
        <p:nvSpPr>
          <p:cNvPr id="51204" name="Rectangle 4"/>
          <p:cNvSpPr>
            <a:spLocks noGrp="1" noChangeArrowheads="1"/>
          </p:cNvSpPr>
          <p:nvPr>
            <p:ph type="title"/>
          </p:nvPr>
        </p:nvSpPr>
        <p:spPr>
          <a:noFill/>
          <a:ln/>
        </p:spPr>
        <p:txBody>
          <a:bodyPr/>
          <a:lstStyle/>
          <a:p>
            <a:r>
              <a:rPr lang="en-US" altLang="zh-CN">
                <a:ea typeface="宋体" pitchFamily="2" charset="-122"/>
              </a:rPr>
              <a:t>Reproductive tract (2)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zh-CN" sz="3600">
                <a:ea typeface="宋体" pitchFamily="2" charset="-122"/>
              </a:rPr>
              <a:t>Characteristics of True and False Labor</a:t>
            </a:r>
          </a:p>
        </p:txBody>
      </p:sp>
      <p:sp>
        <p:nvSpPr>
          <p:cNvPr id="52227" name="Rectangle 3"/>
          <p:cNvSpPr>
            <a:spLocks noGrp="1" noChangeArrowheads="1"/>
          </p:cNvSpPr>
          <p:nvPr>
            <p:ph type="body" sz="half" idx="1"/>
          </p:nvPr>
        </p:nvSpPr>
        <p:spPr>
          <a:xfrm>
            <a:off x="1066800" y="1981200"/>
            <a:ext cx="3705225" cy="4114800"/>
          </a:xfrm>
        </p:spPr>
        <p:txBody>
          <a:bodyPr/>
          <a:lstStyle/>
          <a:p>
            <a:pPr>
              <a:lnSpc>
                <a:spcPct val="90000"/>
              </a:lnSpc>
            </a:pPr>
            <a:r>
              <a:rPr lang="en-US" altLang="zh-CN" sz="2400">
                <a:ea typeface="宋体" pitchFamily="2" charset="-122"/>
              </a:rPr>
              <a:t>Regular Contractions</a:t>
            </a:r>
          </a:p>
          <a:p>
            <a:pPr>
              <a:lnSpc>
                <a:spcPct val="90000"/>
              </a:lnSpc>
            </a:pPr>
            <a:r>
              <a:rPr lang="en-US" altLang="zh-CN" sz="2400">
                <a:ea typeface="宋体" pitchFamily="2" charset="-122"/>
              </a:rPr>
              <a:t>Stronger, longer, closer together</a:t>
            </a:r>
          </a:p>
          <a:p>
            <a:pPr>
              <a:lnSpc>
                <a:spcPct val="90000"/>
              </a:lnSpc>
            </a:pPr>
            <a:r>
              <a:rPr lang="en-US" altLang="zh-CN" sz="2400">
                <a:ea typeface="宋体" pitchFamily="2" charset="-122"/>
              </a:rPr>
              <a:t>Bloody show often present</a:t>
            </a:r>
          </a:p>
          <a:p>
            <a:pPr>
              <a:lnSpc>
                <a:spcPct val="90000"/>
              </a:lnSpc>
            </a:pPr>
            <a:r>
              <a:rPr lang="en-US" altLang="zh-CN" sz="2400">
                <a:ea typeface="宋体" pitchFamily="2" charset="-122"/>
              </a:rPr>
              <a:t>Cervix effaced and dilated</a:t>
            </a:r>
          </a:p>
          <a:p>
            <a:pPr>
              <a:lnSpc>
                <a:spcPct val="90000"/>
              </a:lnSpc>
            </a:pPr>
            <a:r>
              <a:rPr lang="en-US" altLang="zh-CN" sz="2400">
                <a:ea typeface="宋体" pitchFamily="2" charset="-122"/>
              </a:rPr>
              <a:t>Head is fixed between contractions</a:t>
            </a:r>
          </a:p>
          <a:p>
            <a:pPr>
              <a:lnSpc>
                <a:spcPct val="90000"/>
              </a:lnSpc>
            </a:pPr>
            <a:r>
              <a:rPr lang="en-US" altLang="zh-CN" sz="2400">
                <a:ea typeface="宋体" pitchFamily="2" charset="-122"/>
              </a:rPr>
              <a:t>Sedation does not stop true labor</a:t>
            </a:r>
          </a:p>
        </p:txBody>
      </p:sp>
      <p:sp>
        <p:nvSpPr>
          <p:cNvPr id="52228" name="Rectangle 4"/>
          <p:cNvSpPr>
            <a:spLocks noGrp="1" noChangeArrowheads="1"/>
          </p:cNvSpPr>
          <p:nvPr>
            <p:ph type="body" sz="half" idx="2"/>
          </p:nvPr>
        </p:nvSpPr>
        <p:spPr>
          <a:xfrm>
            <a:off x="4905375" y="1981200"/>
            <a:ext cx="3705225" cy="4114800"/>
          </a:xfrm>
        </p:spPr>
        <p:txBody>
          <a:bodyPr/>
          <a:lstStyle/>
          <a:p>
            <a:pPr>
              <a:lnSpc>
                <a:spcPct val="90000"/>
              </a:lnSpc>
            </a:pPr>
            <a:r>
              <a:rPr lang="en-US" altLang="zh-CN" sz="2400">
                <a:ea typeface="宋体" pitchFamily="2" charset="-122"/>
              </a:rPr>
              <a:t>Irregular</a:t>
            </a:r>
          </a:p>
          <a:p>
            <a:pPr>
              <a:lnSpc>
                <a:spcPct val="90000"/>
              </a:lnSpc>
            </a:pPr>
            <a:r>
              <a:rPr lang="en-US" altLang="zh-CN" sz="2400">
                <a:ea typeface="宋体" pitchFamily="2" charset="-122"/>
              </a:rPr>
              <a:t>No change in contraction characteristics</a:t>
            </a:r>
          </a:p>
          <a:p>
            <a:pPr>
              <a:lnSpc>
                <a:spcPct val="90000"/>
              </a:lnSpc>
            </a:pPr>
            <a:r>
              <a:rPr lang="en-US" altLang="zh-CN" sz="2400">
                <a:ea typeface="宋体" pitchFamily="2" charset="-122"/>
              </a:rPr>
              <a:t>No show</a:t>
            </a:r>
          </a:p>
          <a:p>
            <a:pPr>
              <a:lnSpc>
                <a:spcPct val="90000"/>
              </a:lnSpc>
            </a:pPr>
            <a:r>
              <a:rPr lang="en-US" altLang="zh-CN" sz="2400">
                <a:ea typeface="宋体" pitchFamily="2" charset="-122"/>
              </a:rPr>
              <a:t>No cervical change</a:t>
            </a:r>
          </a:p>
          <a:p>
            <a:pPr>
              <a:lnSpc>
                <a:spcPct val="90000"/>
              </a:lnSpc>
            </a:pPr>
            <a:r>
              <a:rPr lang="en-US" altLang="zh-CN" sz="2400">
                <a:ea typeface="宋体" pitchFamily="2" charset="-122"/>
              </a:rPr>
              <a:t>Head may be ballotable </a:t>
            </a:r>
          </a:p>
          <a:p>
            <a:pPr>
              <a:lnSpc>
                <a:spcPct val="90000"/>
              </a:lnSpc>
            </a:pPr>
            <a:r>
              <a:rPr lang="en-US" altLang="zh-CN" sz="2400">
                <a:ea typeface="宋体" pitchFamily="2" charset="-122"/>
              </a:rPr>
              <a:t>Sedation stops false labor</a:t>
            </a:r>
          </a:p>
          <a:p>
            <a:pPr>
              <a:lnSpc>
                <a:spcPct val="90000"/>
              </a:lnSpc>
            </a:pPr>
            <a:endParaRPr lang="zh-CN" altLang="en-US" sz="240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a:lnSpc>
                <a:spcPct val="120000"/>
              </a:lnSpc>
              <a:spcBef>
                <a:spcPct val="25000"/>
              </a:spcBef>
              <a:spcAft>
                <a:spcPct val="20000"/>
              </a:spcAft>
            </a:pPr>
            <a:r>
              <a:rPr lang="en-US" altLang="zh-CN" sz="2400" b="1" i="1">
                <a:solidFill>
                  <a:srgbClr val="FFFF66"/>
                </a:solidFill>
                <a:ea typeface="宋体" pitchFamily="2" charset="-122"/>
              </a:rPr>
              <a:t>Cervix and vulva —— Chadwick’s sign</a:t>
            </a:r>
          </a:p>
          <a:p>
            <a:pPr>
              <a:lnSpc>
                <a:spcPct val="120000"/>
              </a:lnSpc>
              <a:spcBef>
                <a:spcPct val="25000"/>
              </a:spcBef>
              <a:spcAft>
                <a:spcPct val="20000"/>
              </a:spcAft>
              <a:buFont typeface="Wingdings" pitchFamily="2" charset="2"/>
              <a:buNone/>
            </a:pPr>
            <a:r>
              <a:rPr lang="en-US" altLang="zh-CN" sz="2400" b="1" i="1">
                <a:solidFill>
                  <a:srgbClr val="FFFF66"/>
                </a:solidFill>
                <a:ea typeface="宋体" pitchFamily="2" charset="-122"/>
              </a:rPr>
              <a:t>   </a:t>
            </a:r>
            <a:r>
              <a:rPr lang="en-US" altLang="zh-CN" sz="2400">
                <a:ea typeface="宋体" pitchFamily="2" charset="-122"/>
              </a:rPr>
              <a:t>congestion of the pelvic vasculature, cause bluish or purplish discoloration of the cervix and vulva </a:t>
            </a:r>
          </a:p>
          <a:p>
            <a:pPr>
              <a:lnSpc>
                <a:spcPct val="120000"/>
              </a:lnSpc>
              <a:spcBef>
                <a:spcPct val="25000"/>
              </a:spcBef>
              <a:spcAft>
                <a:spcPct val="20000"/>
              </a:spcAft>
            </a:pPr>
            <a:r>
              <a:rPr lang="en-US" altLang="zh-CN" sz="2400" b="1" i="1">
                <a:solidFill>
                  <a:srgbClr val="FFFF66"/>
                </a:solidFill>
                <a:ea typeface="宋体" pitchFamily="2" charset="-122"/>
              </a:rPr>
              <a:t>Leukorrhea:</a:t>
            </a:r>
            <a:r>
              <a:rPr lang="en-US" altLang="zh-CN" sz="2400" b="1" i="1">
                <a:ea typeface="宋体" pitchFamily="2" charset="-122"/>
              </a:rPr>
              <a:t> </a:t>
            </a:r>
            <a:r>
              <a:rPr lang="en-US" altLang="zh-CN" sz="2400">
                <a:ea typeface="宋体" pitchFamily="2" charset="-122"/>
              </a:rPr>
              <a:t>increase in vaginal discharge, rich in glucose, lactic acid, low vaginal pH</a:t>
            </a:r>
          </a:p>
          <a:p>
            <a:pPr>
              <a:lnSpc>
                <a:spcPct val="120000"/>
              </a:lnSpc>
              <a:spcBef>
                <a:spcPct val="25000"/>
              </a:spcBef>
              <a:spcAft>
                <a:spcPct val="20000"/>
              </a:spcAft>
            </a:pPr>
            <a:r>
              <a:rPr lang="en-US" altLang="zh-CN" sz="2400" b="1" i="1">
                <a:solidFill>
                  <a:srgbClr val="FFFF66"/>
                </a:solidFill>
                <a:ea typeface="宋体" pitchFamily="2" charset="-122"/>
              </a:rPr>
              <a:t>Ovary:</a:t>
            </a:r>
            <a:r>
              <a:rPr lang="en-US" altLang="zh-CN" sz="2400">
                <a:ea typeface="宋体" pitchFamily="2" charset="-122"/>
              </a:rPr>
              <a:t> slightly enlarged, corpus luteum regresses after 10 weeks’ gestation</a:t>
            </a:r>
          </a:p>
          <a:p>
            <a:pPr>
              <a:lnSpc>
                <a:spcPct val="120000"/>
              </a:lnSpc>
              <a:spcBef>
                <a:spcPct val="25000"/>
              </a:spcBef>
              <a:spcAft>
                <a:spcPct val="20000"/>
              </a:spcAft>
              <a:buFont typeface="Wingdings" pitchFamily="2" charset="2"/>
              <a:buNone/>
            </a:pPr>
            <a:r>
              <a:rPr lang="en-US" altLang="zh-CN" sz="2400">
                <a:ea typeface="宋体" pitchFamily="2" charset="-122"/>
              </a:rPr>
              <a:t> </a:t>
            </a:r>
            <a:endParaRPr lang="zh-CN" altLang="en-US" sz="2400">
              <a:ea typeface="宋体" pitchFamily="2" charset="-122"/>
            </a:endParaRPr>
          </a:p>
          <a:p>
            <a:pPr>
              <a:lnSpc>
                <a:spcPct val="120000"/>
              </a:lnSpc>
              <a:spcBef>
                <a:spcPct val="25000"/>
              </a:spcBef>
              <a:spcAft>
                <a:spcPct val="20000"/>
              </a:spcAft>
            </a:pPr>
            <a:endParaRPr lang="zh-CN" altLang="en-US" sz="2400">
              <a:ea typeface="宋体" pitchFamily="2" charset="-122"/>
            </a:endParaRPr>
          </a:p>
        </p:txBody>
      </p:sp>
      <p:sp>
        <p:nvSpPr>
          <p:cNvPr id="15364" name="Rectangle 4"/>
          <p:cNvSpPr>
            <a:spLocks noGrp="1" noChangeArrowheads="1"/>
          </p:cNvSpPr>
          <p:nvPr>
            <p:ph type="title"/>
          </p:nvPr>
        </p:nvSpPr>
        <p:spPr>
          <a:noFill/>
          <a:ln/>
        </p:spPr>
        <p:txBody>
          <a:bodyPr/>
          <a:lstStyle/>
          <a:p>
            <a:r>
              <a:rPr lang="en-US" altLang="zh-CN">
                <a:ea typeface="宋体" pitchFamily="2" charset="-122"/>
              </a:rPr>
              <a:t>Reproductive tract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a:ea typeface="宋体" pitchFamily="2" charset="-122"/>
              </a:rPr>
              <a:t>Breasts: </a:t>
            </a:r>
            <a:r>
              <a:rPr lang="en-US" altLang="zh-CN" sz="3600" b="0">
                <a:ea typeface="宋体" pitchFamily="2" charset="-122"/>
              </a:rPr>
              <a:t>increase in circulation</a:t>
            </a:r>
            <a:r>
              <a:rPr lang="en-US" altLang="zh-CN">
                <a:ea typeface="宋体" pitchFamily="2" charset="-122"/>
              </a:rPr>
              <a:t> </a:t>
            </a:r>
          </a:p>
        </p:txBody>
      </p:sp>
      <p:sp>
        <p:nvSpPr>
          <p:cNvPr id="17411" name="Rectangle 3"/>
          <p:cNvSpPr>
            <a:spLocks noGrp="1" noChangeArrowheads="1"/>
          </p:cNvSpPr>
          <p:nvPr>
            <p:ph type="body" idx="1"/>
          </p:nvPr>
        </p:nvSpPr>
        <p:spPr>
          <a:xfrm>
            <a:off x="900113" y="1981200"/>
            <a:ext cx="8064500" cy="4114800"/>
          </a:xfrm>
        </p:spPr>
        <p:txBody>
          <a:bodyPr/>
          <a:lstStyle/>
          <a:p>
            <a:pPr>
              <a:lnSpc>
                <a:spcPct val="110000"/>
              </a:lnSpc>
              <a:spcAft>
                <a:spcPct val="20000"/>
              </a:spcAft>
            </a:pPr>
            <a:r>
              <a:rPr lang="en-US" altLang="zh-CN" sz="2800" b="1" i="1">
                <a:solidFill>
                  <a:srgbClr val="FFFF66"/>
                </a:solidFill>
                <a:ea typeface="宋体" pitchFamily="2" charset="-122"/>
              </a:rPr>
              <a:t>Engorgement and venous prominence</a:t>
            </a:r>
          </a:p>
          <a:p>
            <a:pPr>
              <a:lnSpc>
                <a:spcPct val="110000"/>
              </a:lnSpc>
              <a:spcAft>
                <a:spcPct val="20000"/>
              </a:spcAft>
            </a:pPr>
            <a:r>
              <a:rPr lang="en-US" altLang="zh-CN" sz="2800" b="1" i="1">
                <a:solidFill>
                  <a:srgbClr val="FFFF66"/>
                </a:solidFill>
                <a:ea typeface="宋体" pitchFamily="2" charset="-122"/>
              </a:rPr>
              <a:t>Mastodynia (breast ternderness):</a:t>
            </a:r>
            <a:r>
              <a:rPr lang="en-US" altLang="zh-CN" sz="2800">
                <a:ea typeface="宋体" pitchFamily="2" charset="-122"/>
              </a:rPr>
              <a:t> tingling to frank pain caused by hormonal responses of the mammary ducts and alveolar system</a:t>
            </a:r>
          </a:p>
          <a:p>
            <a:pPr>
              <a:lnSpc>
                <a:spcPct val="110000"/>
              </a:lnSpc>
              <a:spcAft>
                <a:spcPct val="20000"/>
              </a:spcAft>
            </a:pPr>
            <a:r>
              <a:rPr lang="en-US" altLang="zh-CN" sz="2800" b="1" i="1">
                <a:solidFill>
                  <a:srgbClr val="FFFF66"/>
                </a:solidFill>
                <a:ea typeface="宋体" pitchFamily="2" charset="-122"/>
              </a:rPr>
              <a:t>Montgomery’s tubercles:</a:t>
            </a:r>
            <a:r>
              <a:rPr lang="en-US" altLang="zh-CN" sz="2800">
                <a:ea typeface="宋体" pitchFamily="2" charset="-122"/>
              </a:rPr>
              <a:t> enlargement of circumlacteal sebaceous glands of the areola</a:t>
            </a:r>
          </a:p>
          <a:p>
            <a:pPr>
              <a:lnSpc>
                <a:spcPct val="110000"/>
              </a:lnSpc>
              <a:spcAft>
                <a:spcPct val="20000"/>
              </a:spcAft>
            </a:pPr>
            <a:r>
              <a:rPr lang="en-US" altLang="zh-CN" sz="2800" b="1" i="1">
                <a:solidFill>
                  <a:srgbClr val="FFFF66"/>
                </a:solidFill>
                <a:ea typeface="宋体" pitchFamily="2" charset="-122"/>
              </a:rPr>
              <a:t>Colostrum secretion: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98525" y="304800"/>
            <a:ext cx="8137525" cy="1431925"/>
          </a:xfrm>
        </p:spPr>
        <p:txBody>
          <a:bodyPr/>
          <a:lstStyle/>
          <a:p>
            <a:r>
              <a:rPr lang="en-US" altLang="zh-CN">
                <a:ea typeface="宋体" pitchFamily="2" charset="-122"/>
              </a:rPr>
              <a:t>Cardiovascular changes (1)</a:t>
            </a:r>
          </a:p>
        </p:txBody>
      </p:sp>
      <p:sp>
        <p:nvSpPr>
          <p:cNvPr id="19459" name="Rectangle 3"/>
          <p:cNvSpPr>
            <a:spLocks noGrp="1" noChangeArrowheads="1"/>
          </p:cNvSpPr>
          <p:nvPr>
            <p:ph type="body" idx="1"/>
          </p:nvPr>
        </p:nvSpPr>
        <p:spPr>
          <a:xfrm>
            <a:off x="1066800" y="1773238"/>
            <a:ext cx="8077200" cy="4114800"/>
          </a:xfrm>
        </p:spPr>
        <p:txBody>
          <a:bodyPr/>
          <a:lstStyle/>
          <a:p>
            <a:pPr>
              <a:lnSpc>
                <a:spcPct val="115000"/>
              </a:lnSpc>
              <a:spcAft>
                <a:spcPct val="20000"/>
              </a:spcAft>
            </a:pPr>
            <a:r>
              <a:rPr lang="en-US" altLang="zh-CN" sz="2800">
                <a:ea typeface="宋体" pitchFamily="2" charset="-122"/>
              </a:rPr>
              <a:t>Position and size of heart</a:t>
            </a:r>
          </a:p>
          <a:p>
            <a:pPr>
              <a:lnSpc>
                <a:spcPct val="115000"/>
              </a:lnSpc>
              <a:spcAft>
                <a:spcPct val="20000"/>
              </a:spcAft>
            </a:pPr>
            <a:r>
              <a:rPr lang="en-US" altLang="zh-CN" sz="2800">
                <a:ea typeface="宋体" pitchFamily="2" charset="-122"/>
              </a:rPr>
              <a:t>ECG changes</a:t>
            </a:r>
          </a:p>
          <a:p>
            <a:pPr>
              <a:lnSpc>
                <a:spcPct val="115000"/>
              </a:lnSpc>
              <a:buFont typeface="Wingdings" pitchFamily="2" charset="2"/>
              <a:buNone/>
            </a:pPr>
            <a:r>
              <a:rPr lang="en-US" altLang="zh-CN" sz="2800">
                <a:ea typeface="宋体" pitchFamily="2" charset="-122"/>
              </a:rPr>
              <a:t>     Increased heart rate (+15%)</a:t>
            </a:r>
          </a:p>
          <a:p>
            <a:pPr>
              <a:lnSpc>
                <a:spcPct val="115000"/>
              </a:lnSpc>
              <a:buFont typeface="Wingdings" pitchFamily="2" charset="2"/>
              <a:buNone/>
            </a:pPr>
            <a:r>
              <a:rPr lang="en-US" altLang="zh-CN" sz="2800">
                <a:ea typeface="宋体" pitchFamily="2" charset="-122"/>
              </a:rPr>
              <a:t>     15-degree left axis deviation</a:t>
            </a:r>
          </a:p>
          <a:p>
            <a:pPr>
              <a:lnSpc>
                <a:spcPct val="115000"/>
              </a:lnSpc>
              <a:buFont typeface="Wingdings" pitchFamily="2" charset="2"/>
              <a:buNone/>
            </a:pPr>
            <a:r>
              <a:rPr lang="en-US" altLang="zh-CN" sz="2800">
                <a:ea typeface="宋体" pitchFamily="2" charset="-122"/>
              </a:rPr>
              <a:t>     Inverted T-waves in lead III</a:t>
            </a:r>
          </a:p>
          <a:p>
            <a:pPr>
              <a:lnSpc>
                <a:spcPct val="115000"/>
              </a:lnSpc>
              <a:buFont typeface="Wingdings" pitchFamily="2" charset="2"/>
              <a:buNone/>
            </a:pPr>
            <a:r>
              <a:rPr lang="en-US" altLang="zh-CN" sz="2800">
                <a:ea typeface="宋体" pitchFamily="2" charset="-122"/>
              </a:rPr>
              <a:t>     Q in lead III and AVF</a:t>
            </a:r>
          </a:p>
          <a:p>
            <a:pPr>
              <a:lnSpc>
                <a:spcPct val="115000"/>
              </a:lnSpc>
              <a:buFont typeface="Wingdings" pitchFamily="2" charset="2"/>
              <a:buNone/>
            </a:pPr>
            <a:r>
              <a:rPr lang="en-US" altLang="zh-CN" sz="2800">
                <a:ea typeface="宋体" pitchFamily="2" charset="-122"/>
              </a:rPr>
              <a:t>     Unspecific ST changes</a:t>
            </a:r>
          </a:p>
          <a:p>
            <a:pPr>
              <a:lnSpc>
                <a:spcPct val="115000"/>
              </a:lnSpc>
            </a:pPr>
            <a:r>
              <a:rPr lang="en-US" altLang="zh-CN" sz="2800">
                <a:ea typeface="宋体" pitchFamily="2" charset="-122"/>
              </a:rPr>
              <a:t>Appear larger on roentgenogram</a:t>
            </a:r>
            <a:r>
              <a:rPr lang="en-US" altLang="zh-CN" sz="2000">
                <a:ea typeface="宋体" pitchFamily="2" charset="-122"/>
              </a:rPr>
              <a:t> </a:t>
            </a:r>
          </a:p>
          <a:p>
            <a:pPr>
              <a:lnSpc>
                <a:spcPct val="115000"/>
              </a:lnSpc>
              <a:spcAft>
                <a:spcPct val="20000"/>
              </a:spcAft>
            </a:pPr>
            <a:endParaRPr lang="en-US" altLang="zh-CN" sz="2400" b="1" i="1">
              <a:solidFill>
                <a:srgbClr val="FFFF66"/>
              </a:solidFill>
              <a:ea typeface="宋体" pitchFamily="2" charset="-122"/>
            </a:endParaRPr>
          </a:p>
          <a:p>
            <a:pPr>
              <a:lnSpc>
                <a:spcPct val="115000"/>
              </a:lnSpc>
              <a:spcAft>
                <a:spcPct val="20000"/>
              </a:spcAft>
              <a:buFont typeface="Wingdings" pitchFamily="2" charset="2"/>
              <a:buNone/>
            </a:pPr>
            <a:endParaRPr lang="zh-CN" altLang="en-US" sz="2400" b="1" i="1">
              <a:solidFill>
                <a:srgbClr val="FFFF66"/>
              </a:solidFill>
              <a:ea typeface="宋体"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a:buFont typeface="Wingdings" pitchFamily="2" charset="2"/>
              <a:buNone/>
            </a:pPr>
            <a:endParaRPr lang="zh-CN" altLang="en-US">
              <a:ea typeface="宋体" pitchFamily="2" charset="-122"/>
            </a:endParaRPr>
          </a:p>
          <a:p>
            <a:endParaRPr lang="zh-CN" altLang="en-US">
              <a:ea typeface="宋体" pitchFamily="2" charset="-122"/>
            </a:endParaRPr>
          </a:p>
        </p:txBody>
      </p:sp>
      <p:sp>
        <p:nvSpPr>
          <p:cNvPr id="26629" name="Rectangle 5"/>
          <p:cNvSpPr>
            <a:spLocks noGrp="1" noChangeArrowheads="1"/>
          </p:cNvSpPr>
          <p:nvPr>
            <p:ph type="title"/>
          </p:nvPr>
        </p:nvSpPr>
        <p:spPr>
          <a:noFill/>
          <a:ln/>
        </p:spPr>
        <p:txBody>
          <a:bodyPr/>
          <a:lstStyle/>
          <a:p>
            <a:r>
              <a:rPr lang="en-US" altLang="zh-CN">
                <a:ea typeface="宋体" pitchFamily="2" charset="-122"/>
              </a:rPr>
              <a:t>Cardiovascular changes (2)</a:t>
            </a:r>
          </a:p>
        </p:txBody>
      </p:sp>
      <p:sp>
        <p:nvSpPr>
          <p:cNvPr id="26631" name="Rectangle 7"/>
          <p:cNvSpPr>
            <a:spLocks noChangeArrowheads="1"/>
          </p:cNvSpPr>
          <p:nvPr/>
        </p:nvSpPr>
        <p:spPr bwMode="auto">
          <a:xfrm>
            <a:off x="684213" y="1989138"/>
            <a:ext cx="8459787" cy="4667250"/>
          </a:xfrm>
          <a:prstGeom prst="rect">
            <a:avLst/>
          </a:prstGeom>
          <a:noFill/>
          <a:ln w="9525">
            <a:noFill/>
            <a:miter lim="800000"/>
            <a:headEnd/>
            <a:tailEnd/>
          </a:ln>
          <a:effectLst/>
        </p:spPr>
        <p:txBody>
          <a:bodyPr>
            <a:spAutoFit/>
          </a:bodyPr>
          <a:lstStyle/>
          <a:p>
            <a:pPr marL="457200" indent="-457200">
              <a:lnSpc>
                <a:spcPct val="110000"/>
              </a:lnSpc>
              <a:spcBef>
                <a:spcPct val="15000"/>
              </a:spcBef>
              <a:spcAft>
                <a:spcPct val="15000"/>
              </a:spcAft>
              <a:buFont typeface="Wingdings" pitchFamily="2" charset="2"/>
              <a:buChar char="§"/>
            </a:pPr>
            <a:r>
              <a:rPr lang="en-US" altLang="zh-CN" sz="3200">
                <a:effectLst>
                  <a:outerShdw blurRad="38100" dist="38100" dir="2700000" algn="tl">
                    <a:srgbClr val="000000"/>
                  </a:outerShdw>
                </a:effectLst>
                <a:ea typeface="宋体" pitchFamily="2" charset="-122"/>
              </a:rPr>
              <a:t>Heart rhythms and murmurs: soft , transient</a:t>
            </a:r>
          </a:p>
          <a:p>
            <a:pPr marL="457200" indent="-457200">
              <a:lnSpc>
                <a:spcPct val="110000"/>
              </a:lnSpc>
              <a:spcBef>
                <a:spcPct val="15000"/>
              </a:spcBef>
              <a:spcAft>
                <a:spcPct val="15000"/>
              </a:spcAft>
              <a:buFont typeface="Wingdings" pitchFamily="2" charset="2"/>
              <a:buNone/>
            </a:pPr>
            <a:r>
              <a:rPr lang="en-US" altLang="zh-CN" sz="3200">
                <a:solidFill>
                  <a:srgbClr val="FF3300"/>
                </a:solidFill>
                <a:effectLst>
                  <a:outerShdw blurRad="38100" dist="38100" dir="2700000" algn="tl">
                    <a:srgbClr val="000000"/>
                  </a:outerShdw>
                </a:effectLst>
                <a:ea typeface="宋体" pitchFamily="2" charset="-122"/>
              </a:rPr>
              <a:t>    Caution: How to interpret these murmurs</a:t>
            </a:r>
            <a:endParaRPr lang="en-US" altLang="zh-CN" sz="3200">
              <a:effectLst>
                <a:outerShdw blurRad="38100" dist="38100" dir="2700000" algn="tl">
                  <a:srgbClr val="000000"/>
                </a:outerShdw>
              </a:effectLst>
              <a:ea typeface="宋体" pitchFamily="2" charset="-122"/>
            </a:endParaRPr>
          </a:p>
          <a:p>
            <a:pPr marL="457200" indent="-457200">
              <a:lnSpc>
                <a:spcPct val="110000"/>
              </a:lnSpc>
              <a:spcBef>
                <a:spcPct val="15000"/>
              </a:spcBef>
              <a:spcAft>
                <a:spcPct val="15000"/>
              </a:spcAft>
              <a:buFont typeface="Wingdings" pitchFamily="2" charset="2"/>
              <a:buChar char="§"/>
            </a:pPr>
            <a:r>
              <a:rPr lang="en-US" altLang="zh-CN" sz="3200" b="1" i="1">
                <a:solidFill>
                  <a:srgbClr val="FFFF66"/>
                </a:solidFill>
                <a:effectLst>
                  <a:outerShdw blurRad="38100" dist="38100" dir="2700000" algn="tl">
                    <a:srgbClr val="000000"/>
                  </a:outerShdw>
                </a:effectLst>
                <a:ea typeface="宋体" pitchFamily="2" charset="-122"/>
              </a:rPr>
              <a:t>Inferior vena cava syndrome: </a:t>
            </a:r>
          </a:p>
          <a:p>
            <a:pPr marL="457200" indent="-457200">
              <a:lnSpc>
                <a:spcPct val="110000"/>
              </a:lnSpc>
              <a:spcBef>
                <a:spcPct val="15000"/>
              </a:spcBef>
              <a:spcAft>
                <a:spcPct val="15000"/>
              </a:spcAft>
              <a:buFont typeface="Wingdings" pitchFamily="2" charset="2"/>
              <a:buNone/>
            </a:pPr>
            <a:r>
              <a:rPr lang="en-US" altLang="zh-CN" sz="2400">
                <a:ea typeface="宋体" pitchFamily="2" charset="-122"/>
              </a:rPr>
              <a:t>      In the supine position, the inferior vena cava is compressed by the enlarged uterus, resulting in decreased cardiac output. Some women may have symptoms that include dizziness, light-headedness, and syncope.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zh-CN">
                <a:ea typeface="宋体" pitchFamily="2" charset="-122"/>
              </a:rPr>
              <a:t>Cardiovascular changes (3)</a:t>
            </a:r>
          </a:p>
        </p:txBody>
      </p:sp>
      <p:sp>
        <p:nvSpPr>
          <p:cNvPr id="28675" name="Rectangle 3"/>
          <p:cNvSpPr>
            <a:spLocks noGrp="1" noChangeArrowheads="1"/>
          </p:cNvSpPr>
          <p:nvPr>
            <p:ph type="body" idx="1"/>
          </p:nvPr>
        </p:nvSpPr>
        <p:spPr/>
        <p:txBody>
          <a:bodyPr/>
          <a:lstStyle/>
          <a:p>
            <a:r>
              <a:rPr lang="en-US" altLang="zh-CN" sz="2800">
                <a:ea typeface="宋体" pitchFamily="2" charset="-122"/>
              </a:rPr>
              <a:t>Stroke volume                  +30%</a:t>
            </a:r>
          </a:p>
          <a:p>
            <a:r>
              <a:rPr lang="en-US" altLang="zh-CN" sz="2800">
                <a:ea typeface="宋体" pitchFamily="2" charset="-122"/>
              </a:rPr>
              <a:t>Heart rate                        +15%</a:t>
            </a:r>
          </a:p>
          <a:p>
            <a:r>
              <a:rPr lang="en-US" altLang="zh-CN" sz="2800">
                <a:ea typeface="宋体" pitchFamily="2" charset="-122"/>
              </a:rPr>
              <a:t>Cardiac output                  +40%</a:t>
            </a:r>
          </a:p>
          <a:p>
            <a:r>
              <a:rPr lang="en-US" altLang="zh-CN" sz="2800">
                <a:ea typeface="宋体" pitchFamily="2" charset="-122"/>
              </a:rPr>
              <a:t>Oxygen consumption        +20% </a:t>
            </a:r>
          </a:p>
          <a:p>
            <a:r>
              <a:rPr lang="en-US" altLang="zh-CN" sz="2800">
                <a:ea typeface="宋体" pitchFamily="2" charset="-122"/>
              </a:rPr>
              <a:t>SVR </a:t>
            </a:r>
            <a:r>
              <a:rPr lang="en-US" altLang="zh-CN" sz="2000">
                <a:ea typeface="宋体" pitchFamily="2" charset="-122"/>
              </a:rPr>
              <a:t>(systemic vascular resistance)</a:t>
            </a:r>
            <a:r>
              <a:rPr lang="en-US" altLang="zh-CN" sz="2800">
                <a:ea typeface="宋体" pitchFamily="2" charset="-122"/>
              </a:rPr>
              <a:t> -5%</a:t>
            </a:r>
          </a:p>
          <a:p>
            <a:r>
              <a:rPr lang="en-US" altLang="zh-CN" sz="2800">
                <a:ea typeface="宋体" pitchFamily="2" charset="-122"/>
              </a:rPr>
              <a:t>Systolic BP                       -10mmHg</a:t>
            </a:r>
          </a:p>
          <a:p>
            <a:r>
              <a:rPr lang="en-US" altLang="zh-CN" sz="2800">
                <a:ea typeface="宋体" pitchFamily="2" charset="-122"/>
              </a:rPr>
              <a:t>Diastolic BP                     -15mmHg</a:t>
            </a:r>
          </a:p>
          <a:p>
            <a:r>
              <a:rPr lang="en-US" altLang="zh-CN" sz="2800">
                <a:ea typeface="宋体" pitchFamily="2" charset="-122"/>
              </a:rPr>
              <a:t>Mean BP                         -15mmHg</a:t>
            </a:r>
          </a:p>
          <a:p>
            <a:endParaRPr lang="en-US" altLang="zh-CN" sz="2800">
              <a:ea typeface="宋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470</TotalTime>
  <Words>2457</Words>
  <Application>Microsoft PowerPoint</Application>
  <PresentationFormat>On-screen Show (4:3)</PresentationFormat>
  <Paragraphs>231</Paragraphs>
  <Slides>28</Slides>
  <Notes>15</Notes>
  <HiddenSlides>7</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Shimmer</vt:lpstr>
      <vt:lpstr>Maternal physiology during pregnancy</vt:lpstr>
      <vt:lpstr>Reproductive tract (1)</vt:lpstr>
      <vt:lpstr>Reproductive tract (2)</vt:lpstr>
      <vt:lpstr>Characteristics of True and False Labor</vt:lpstr>
      <vt:lpstr>Reproductive tract (2)</vt:lpstr>
      <vt:lpstr>Breasts: increase in circulation </vt:lpstr>
      <vt:lpstr>Cardiovascular changes (1)</vt:lpstr>
      <vt:lpstr>Cardiovascular changes (2)</vt:lpstr>
      <vt:lpstr>Cardiovascular changes (3)</vt:lpstr>
      <vt:lpstr>Cardiovascular changes (4)</vt:lpstr>
      <vt:lpstr>Cardiovascular changes(5)</vt:lpstr>
      <vt:lpstr>Hematologic system (1)</vt:lpstr>
      <vt:lpstr>Hematologic system (2)</vt:lpstr>
      <vt:lpstr>Hematologic system (3)</vt:lpstr>
      <vt:lpstr>Renal changes (1)</vt:lpstr>
      <vt:lpstr>Renal changes (2)</vt:lpstr>
      <vt:lpstr>Pulmonary changes</vt:lpstr>
      <vt:lpstr>Gastrointestinal change</vt:lpstr>
      <vt:lpstr>Skin changes</vt:lpstr>
      <vt:lpstr>Metabolism</vt:lpstr>
      <vt:lpstr>A quiz </vt:lpstr>
      <vt:lpstr>Slide 22</vt:lpstr>
      <vt:lpstr>True or false</vt:lpstr>
      <vt:lpstr>Slide 24</vt:lpstr>
      <vt:lpstr>Slide 25</vt:lpstr>
      <vt:lpstr>Slide 26</vt:lpstr>
      <vt:lpstr>Slide 27</vt:lpstr>
      <vt:lpstr>Slide 28</vt:lpstr>
    </vt:vector>
  </TitlesOfParts>
  <Company>PPMC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physiology during pregnancy</dc:title>
  <dc:creator>jun ma</dc:creator>
  <cp:lastModifiedBy>Amir Rashid</cp:lastModifiedBy>
  <cp:revision>20</cp:revision>
  <dcterms:created xsi:type="dcterms:W3CDTF">2004-09-13T21:16:07Z</dcterms:created>
  <dcterms:modified xsi:type="dcterms:W3CDTF">2012-07-25T02:03:03Z</dcterms:modified>
</cp:coreProperties>
</file>