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7" r:id="rId5"/>
    <p:sldId id="289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81" r:id="rId20"/>
    <p:sldId id="280" r:id="rId21"/>
    <p:sldId id="285" r:id="rId22"/>
    <p:sldId id="282" r:id="rId23"/>
    <p:sldId id="286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1798-5110-4F25-87DD-1FDA63300B45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42A2-86AD-4A8B-B5B4-2942B3D4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62107-AA15-4925-B1A9-3FB36D69F67B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E42A2-86AD-4A8B-B5B4-2942B3D4ED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05BB-1AB4-401E-A42A-2522CD788C09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4F37-746A-4AF9-94A8-5B76181EB0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Growth Monitoring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Brig </a:t>
            </a:r>
            <a:r>
              <a:rPr lang="en-US" dirty="0" err="1" smtClean="0"/>
              <a:t>Shoaib</a:t>
            </a:r>
            <a:r>
              <a:rPr lang="en-US" dirty="0" smtClean="0"/>
              <a:t> Ahmed</a:t>
            </a:r>
          </a:p>
          <a:p>
            <a:r>
              <a:rPr lang="en-US" dirty="0" smtClean="0"/>
              <a:t>FCPS.,MRCPI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Proportions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proportions change dramatically.</a:t>
            </a:r>
          </a:p>
          <a:p>
            <a:r>
              <a:rPr lang="en-US" dirty="0" smtClean="0"/>
              <a:t> At </a:t>
            </a:r>
            <a:r>
              <a:rPr lang="en-US" b="1" dirty="0" smtClean="0"/>
              <a:t>birth,</a:t>
            </a:r>
            <a:r>
              <a:rPr lang="en-US" dirty="0" smtClean="0"/>
              <a:t> head size is ¼ of overall length.</a:t>
            </a:r>
          </a:p>
          <a:p>
            <a:r>
              <a:rPr lang="en-US" dirty="0" smtClean="0"/>
              <a:t> At </a:t>
            </a:r>
            <a:r>
              <a:rPr lang="en-US" b="1" dirty="0" smtClean="0"/>
              <a:t>16,</a:t>
            </a:r>
            <a:r>
              <a:rPr lang="en-US" dirty="0" smtClean="0"/>
              <a:t> head doubles in size but 1/8 overall length.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Weighing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to the mother the reasons for weighing the child</a:t>
            </a:r>
          </a:p>
          <a:p>
            <a:pPr lvl="0"/>
            <a:r>
              <a:rPr lang="en-US" dirty="0" smtClean="0"/>
              <a:t>Weighing machine should be placed on a smooth horizontal place and enough light should be present so that readings are easily visible.</a:t>
            </a:r>
          </a:p>
          <a:p>
            <a:r>
              <a:rPr lang="en-US" dirty="0" smtClean="0"/>
              <a:t>Check needle is on zero.</a:t>
            </a:r>
          </a:p>
          <a:p>
            <a:r>
              <a:rPr lang="en-US" dirty="0" smtClean="0"/>
              <a:t>Observe readings from the centre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Weigh a child using </a:t>
            </a:r>
            <a:r>
              <a:rPr lang="en-US" b="1" u="sng" dirty="0" err="1" smtClean="0"/>
              <a:t>tared</a:t>
            </a:r>
            <a:r>
              <a:rPr lang="en-US" b="1" u="sng" dirty="0" smtClean="0"/>
              <a:t> weighing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209800" cy="40386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10287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Measuring length or height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086100" cy="136207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409700" cy="32670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1" y="3244334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infantometer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600" y="3244334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stadiometer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depts.washington.edu/growth/module5/images/childhe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2381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34340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Determine BMI (body mass index)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BMI is a number that associates a person’s weight with his or her height/length.</a:t>
            </a:r>
          </a:p>
          <a:p>
            <a:pPr lvl="0"/>
            <a:r>
              <a:rPr lang="en-US" dirty="0" smtClean="0"/>
              <a:t>BMI can be a useful growth indicator when it is plotted on a graph against a child’s age.</a:t>
            </a:r>
          </a:p>
          <a:p>
            <a:pPr lvl="0"/>
            <a:r>
              <a:rPr lang="en-US" dirty="0" smtClean="0"/>
              <a:t>BMI is calculated as follows:</a:t>
            </a:r>
          </a:p>
          <a:p>
            <a:r>
              <a:rPr lang="en-US" i="1" dirty="0" smtClean="0"/>
              <a:t>            Weight in kg ÷ squared length/height in meters</a:t>
            </a:r>
            <a:endParaRPr lang="en-US" dirty="0" smtClean="0"/>
          </a:p>
          <a:p>
            <a:pPr lvl="0"/>
            <a:r>
              <a:rPr lang="en-US" dirty="0" smtClean="0"/>
              <a:t>Another way calculate is as follow</a:t>
            </a:r>
          </a:p>
          <a:p>
            <a:r>
              <a:rPr lang="en-US" dirty="0" smtClean="0"/>
              <a:t>Weight (kg) ÷ Height (cm) ÷ Height (cm) X 10,000 </a:t>
            </a:r>
          </a:p>
          <a:p>
            <a:r>
              <a:rPr lang="en-US" dirty="0" smtClean="0"/>
              <a:t>Weight (lb) ÷ Height (in) ÷ Height (in) x 703 </a:t>
            </a:r>
          </a:p>
          <a:p>
            <a:r>
              <a:rPr lang="en-US" dirty="0" smtClean="0"/>
              <a:t>It is very important to use a length measurement for a child less than 2 years old and a height measurement for a child age 2 years or older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Centile</a:t>
            </a:r>
            <a:r>
              <a:rPr lang="en-US" dirty="0" smtClean="0"/>
              <a:t>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2296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1" noProof="1" smtClean="0">
                <a:latin typeface="Tahoma" pitchFamily="34" charset="0"/>
              </a:rPr>
              <a:t>CLASSIFICATION</a:t>
            </a:r>
            <a:endParaRPr kumimoji="0" lang="en-US" sz="4000" b="1" dirty="0" smtClean="0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00250"/>
            <a:ext cx="8178800" cy="4171950"/>
          </a:xfrm>
        </p:spPr>
        <p:txBody>
          <a:bodyPr/>
          <a:lstStyle/>
          <a:p>
            <a:pPr lvl="1" algn="just"/>
            <a:r>
              <a:rPr lang="en-US" sz="3200" b="1" noProof="1" smtClean="0"/>
              <a:t>A. CLINICAL ( WELLCOME )</a:t>
            </a:r>
          </a:p>
          <a:p>
            <a:pPr lvl="1" algn="just"/>
            <a:r>
              <a:rPr lang="en-US" b="1" noProof="1" smtClean="0"/>
              <a:t>Parameter:  weight for age  </a:t>
            </a:r>
            <a:r>
              <a:rPr lang="en-US" b="1" u="sng" noProof="1" smtClean="0"/>
              <a:t>+</a:t>
            </a:r>
            <a:r>
              <a:rPr lang="en-US" b="1" noProof="1" smtClean="0"/>
              <a:t> oedema</a:t>
            </a:r>
          </a:p>
          <a:p>
            <a:pPr lvl="1" algn="just"/>
            <a:r>
              <a:rPr lang="en-US" b="1" dirty="0" smtClean="0"/>
              <a:t>Reference  s</a:t>
            </a:r>
            <a:r>
              <a:rPr lang="en-US" b="1" noProof="1" smtClean="0"/>
              <a:t>tandard (50th percentile)</a:t>
            </a:r>
          </a:p>
          <a:p>
            <a:pPr lvl="1" algn="just"/>
            <a:r>
              <a:rPr lang="en-US" b="1" noProof="1" smtClean="0"/>
              <a:t>Grades:</a:t>
            </a:r>
          </a:p>
          <a:p>
            <a:pPr lvl="2" algn="just"/>
            <a:r>
              <a:rPr lang="en-US" b="1" noProof="1" smtClean="0"/>
              <a:t>80-60 %  without oedema is under weig</a:t>
            </a:r>
            <a:r>
              <a:rPr lang="en-US" b="1" dirty="0" smtClean="0"/>
              <a:t>ht</a:t>
            </a:r>
          </a:p>
          <a:p>
            <a:pPr lvl="2" algn="just"/>
            <a:r>
              <a:rPr lang="en-US" b="1" noProof="1" smtClean="0"/>
              <a:t>80-60% with oedema is Kwashiorkor</a:t>
            </a:r>
          </a:p>
          <a:p>
            <a:pPr lvl="2" algn="just"/>
            <a:r>
              <a:rPr lang="en-US" b="1" noProof="1" smtClean="0"/>
              <a:t>&lt; 60 %  with oedema is Marasmus-Kwash</a:t>
            </a:r>
          </a:p>
          <a:p>
            <a:pPr lvl="2" algn="just"/>
            <a:r>
              <a:rPr kumimoji="0" lang="en-US" b="1" noProof="1" smtClean="0"/>
              <a:t>&lt; 60 %  </a:t>
            </a:r>
            <a:r>
              <a:rPr lang="en-US" b="1" noProof="1" smtClean="0"/>
              <a:t>without oedema is </a:t>
            </a:r>
            <a:r>
              <a:rPr kumimoji="0" lang="en-US" b="1" noProof="1" smtClean="0"/>
              <a:t>Marasmus</a:t>
            </a:r>
            <a:endParaRPr lang="en-US" b="1" noProof="1" smtClean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 smtClean="0"/>
              <a:t>WHO (Wasting)</a:t>
            </a:r>
          </a:p>
          <a:p>
            <a:r>
              <a:rPr lang="en-US" sz="2600" dirty="0" smtClean="0"/>
              <a:t>z-score(SD)Below median WFH</a:t>
            </a:r>
          </a:p>
          <a:p>
            <a:r>
              <a:rPr lang="en-US" sz="2600" dirty="0" smtClean="0"/>
              <a:t>Moderate……-3 ≤ z score</a:t>
            </a:r>
          </a:p>
          <a:p>
            <a:r>
              <a:rPr lang="en-US" sz="2600" dirty="0" smtClean="0"/>
              <a:t>                            &lt; -2</a:t>
            </a:r>
            <a:br>
              <a:rPr lang="en-US" sz="2600" dirty="0" smtClean="0"/>
            </a:br>
            <a:r>
              <a:rPr lang="en-US" sz="2600" dirty="0" smtClean="0"/>
              <a:t>Severe…………z score &lt; -3</a:t>
            </a:r>
          </a:p>
          <a:p>
            <a:r>
              <a:rPr lang="en-US" sz="4400" b="1" dirty="0" smtClean="0"/>
              <a:t>WHO ( Stunting)</a:t>
            </a:r>
          </a:p>
          <a:p>
            <a:r>
              <a:rPr lang="en-US" sz="2400" dirty="0" smtClean="0"/>
              <a:t>score below median HFA</a:t>
            </a:r>
          </a:p>
          <a:p>
            <a:r>
              <a:rPr lang="en-US" sz="2400" dirty="0" smtClean="0"/>
              <a:t>Moderate… .……-3≤z  score</a:t>
            </a:r>
          </a:p>
          <a:p>
            <a:r>
              <a:rPr lang="en-US" sz="2400" dirty="0" smtClean="0"/>
              <a:t>                              &lt;-2</a:t>
            </a:r>
          </a:p>
          <a:p>
            <a:r>
              <a:rPr lang="en-US" sz="2400" dirty="0" smtClean="0"/>
              <a:t>Severe………………z-score &lt; -3 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Gaussian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data from the population follow </a:t>
            </a:r>
            <a:r>
              <a:rPr lang="en-US" b="1" dirty="0" err="1" smtClean="0"/>
              <a:t>gaussian</a:t>
            </a:r>
            <a:r>
              <a:rPr lang="en-US" b="1" dirty="0" smtClean="0"/>
              <a:t> curve </a:t>
            </a:r>
            <a:r>
              <a:rPr lang="en-US" dirty="0" smtClean="0"/>
              <a:t>,bell like </a:t>
            </a:r>
            <a:r>
              <a:rPr lang="en-US" dirty="0" err="1" smtClean="0"/>
              <a:t>pattern.Standard</a:t>
            </a:r>
            <a:r>
              <a:rPr lang="en-US" dirty="0" smtClean="0"/>
              <a:t> deviation(z score) abbreviated as </a:t>
            </a:r>
            <a:r>
              <a:rPr lang="en-US" b="1" dirty="0" smtClean="0"/>
              <a:t>σ(sigma).</a:t>
            </a:r>
            <a:endParaRPr lang="en-US" dirty="0" smtClean="0"/>
          </a:p>
          <a:p>
            <a:r>
              <a:rPr lang="en-US" b="1" dirty="0" smtClean="0"/>
              <a:t>1SD =68.26</a:t>
            </a:r>
            <a:endParaRPr lang="en-US" dirty="0" smtClean="0"/>
          </a:p>
          <a:p>
            <a:r>
              <a:rPr lang="en-US" b="1" dirty="0" smtClean="0"/>
              <a:t>2SD=95.44</a:t>
            </a:r>
            <a:endParaRPr lang="en-US" dirty="0" smtClean="0"/>
          </a:p>
          <a:p>
            <a:r>
              <a:rPr lang="en-US" b="1" dirty="0" smtClean="0"/>
              <a:t>3SD=99.74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 smtClean="0"/>
              <a:t>Gomez</a:t>
            </a:r>
          </a:p>
          <a:p>
            <a:r>
              <a:rPr lang="en-US" dirty="0" smtClean="0"/>
              <a:t>Weight below %</a:t>
            </a:r>
            <a:br>
              <a:rPr lang="en-US" dirty="0" smtClean="0"/>
            </a:br>
            <a:r>
              <a:rPr lang="en-US" dirty="0" smtClean="0"/>
              <a:t>median WFA</a:t>
            </a:r>
          </a:p>
          <a:p>
            <a:r>
              <a:rPr lang="en-US" dirty="0" smtClean="0"/>
              <a:t>Mild (grade 1)……………… ….75%–90% WFA </a:t>
            </a:r>
            <a:br>
              <a:rPr lang="en-US" dirty="0" smtClean="0"/>
            </a:br>
            <a:r>
              <a:rPr lang="en-US" dirty="0" smtClean="0"/>
              <a:t>Moderate (grade 2)…………. 60%–74% WFA </a:t>
            </a:r>
            <a:br>
              <a:rPr lang="en-US" dirty="0" smtClean="0"/>
            </a:br>
            <a:r>
              <a:rPr lang="en-US" dirty="0" smtClean="0"/>
              <a:t>Severe ( grade 3)………… …..&lt;60% WFA</a:t>
            </a:r>
          </a:p>
          <a:p>
            <a:r>
              <a:rPr lang="en-US" dirty="0" smtClean="0"/>
              <a:t> </a:t>
            </a:r>
            <a:r>
              <a:rPr lang="en-US" sz="3800" b="1" dirty="0" err="1" smtClean="0"/>
              <a:t>Waterlow</a:t>
            </a:r>
            <a:endParaRPr lang="en-US" sz="3800" b="1" dirty="0" smtClean="0"/>
          </a:p>
          <a:p>
            <a:r>
              <a:rPr lang="en-US" dirty="0" smtClean="0"/>
              <a:t>Mild……………… 80%–90% WFH</a:t>
            </a:r>
          </a:p>
          <a:p>
            <a:r>
              <a:rPr lang="en-US" dirty="0" smtClean="0"/>
              <a:t>Moderate……. .70%–80% WFH </a:t>
            </a:r>
            <a:br>
              <a:rPr lang="en-US" dirty="0" smtClean="0"/>
            </a:br>
            <a:r>
              <a:rPr lang="en-US" dirty="0" smtClean="0"/>
              <a:t>Severe  …………..&lt;70% WFH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 Preparation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according to date sheet</a:t>
            </a:r>
          </a:p>
          <a:p>
            <a:r>
              <a:rPr lang="en-US" dirty="0" smtClean="0"/>
              <a:t>Calculate how many days left see </a:t>
            </a:r>
            <a:r>
              <a:rPr lang="en-US" dirty="0" err="1" smtClean="0"/>
              <a:t>calender</a:t>
            </a:r>
            <a:endParaRPr lang="en-US" dirty="0" smtClean="0"/>
          </a:p>
          <a:p>
            <a:r>
              <a:rPr lang="en-US" dirty="0" smtClean="0"/>
              <a:t>Easy topics first  and difficult topics later</a:t>
            </a:r>
          </a:p>
          <a:p>
            <a:r>
              <a:rPr lang="en-US" dirty="0" smtClean="0"/>
              <a:t>At least 2 revisions .Before exam one short revision </a:t>
            </a:r>
          </a:p>
          <a:p>
            <a:r>
              <a:rPr lang="en-US" dirty="0" smtClean="0"/>
              <a:t>Study diverse topics daily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:\pictures\st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362" y="381000"/>
            <a:ext cx="2179638" cy="188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pictures\Wiki-Boo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1805781"/>
            <a:ext cx="7289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Hours of study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Book Distance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Duration of each session</a:t>
            </a:r>
          </a:p>
          <a:p>
            <a:r>
              <a:rPr lang="en-US" dirty="0" smtClean="0"/>
              <a:t>Comprehend</a:t>
            </a:r>
          </a:p>
          <a:p>
            <a:r>
              <a:rPr lang="en-US" dirty="0" smtClean="0"/>
              <a:t>Recall</a:t>
            </a:r>
          </a:p>
          <a:p>
            <a:r>
              <a:rPr lang="en-US" dirty="0" smtClean="0"/>
              <a:t>Free time</a:t>
            </a:r>
            <a:endParaRPr lang="en-US" dirty="0"/>
          </a:p>
        </p:txBody>
      </p:sp>
      <p:pic>
        <p:nvPicPr>
          <p:cNvPr id="1026" name="Picture 2" descr="H:\pictures\exa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22860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attempt question </a:t>
            </a:r>
            <a:r>
              <a:rPr lang="en-US" b="1" dirty="0" smtClean="0"/>
              <a:t>paper?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 top to bottom.</a:t>
            </a:r>
          </a:p>
          <a:p>
            <a:r>
              <a:rPr lang="en-US" dirty="0" smtClean="0"/>
              <a:t>Comprehend any instructions</a:t>
            </a:r>
          </a:p>
          <a:p>
            <a:r>
              <a:rPr lang="en-US" dirty="0" smtClean="0"/>
              <a:t>Make a plan of paper and of each question</a:t>
            </a:r>
          </a:p>
          <a:p>
            <a:r>
              <a:rPr lang="en-US" dirty="0" smtClean="0"/>
              <a:t>Easy first</a:t>
            </a:r>
          </a:p>
          <a:p>
            <a:r>
              <a:rPr lang="en-US" dirty="0" smtClean="0"/>
              <a:t>Keep recalling difficult question answer</a:t>
            </a:r>
          </a:p>
          <a:p>
            <a:r>
              <a:rPr lang="en-US" b="1" dirty="0" smtClean="0"/>
              <a:t>Comprehend question thoroughly</a:t>
            </a:r>
          </a:p>
          <a:p>
            <a:r>
              <a:rPr lang="en-US" dirty="0" smtClean="0"/>
              <a:t>May write data summary on paper</a:t>
            </a:r>
          </a:p>
          <a:p>
            <a:r>
              <a:rPr lang="en-US" dirty="0" smtClean="0"/>
              <a:t>Write only what is asked</a:t>
            </a:r>
          </a:p>
          <a:p>
            <a:r>
              <a:rPr lang="en-US" dirty="0" smtClean="0"/>
              <a:t>Recheck if time</a:t>
            </a:r>
          </a:p>
          <a:p>
            <a:endParaRPr lang="en-US" dirty="0"/>
          </a:p>
        </p:txBody>
      </p:sp>
      <p:pic>
        <p:nvPicPr>
          <p:cNvPr id="2050" name="Picture 2" descr="H:\picture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114300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Gaussian Curve </a:t>
            </a:r>
            <a:endParaRPr lang="en-US" dirty="0"/>
          </a:p>
        </p:txBody>
      </p:sp>
      <p:pic>
        <p:nvPicPr>
          <p:cNvPr id="4" name="Content Placeholder 3" descr="http://curvebank.calstatela.edu/gaussdist/norm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7" y="2067719"/>
            <a:ext cx="55721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04863" y="771525"/>
          <a:ext cx="7534275" cy="5314950"/>
        </p:xfrm>
        <a:graphic>
          <a:graphicData uri="http://schemas.openxmlformats.org/presentationml/2006/ole">
            <p:oleObj spid="_x0000_s2050" name="Acrobat Document" r:id="rId3" imgW="7534050" imgH="5314722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81201" y="75891"/>
          <a:ext cx="4953000" cy="6410354"/>
        </p:xfrm>
        <a:graphic>
          <a:graphicData uri="http://schemas.openxmlformats.org/presentationml/2006/ole">
            <p:oleObj spid="_x0000_s4098" name="Acrobat Document" r:id="rId3" imgW="5829103" imgH="754356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3075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Upper-to-lower Body Segment Ratio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At birth, the normal ratio should be 1.7, and it falls to 1.3 by age 3</a:t>
            </a:r>
          </a:p>
          <a:p>
            <a:r>
              <a:rPr lang="en-US" dirty="0" smtClean="0"/>
              <a:t>The average upper-to-lower body segment ratio is 1.7 at birth and decreases to 1.0 at 10 years of age with leg growth.</a:t>
            </a:r>
          </a:p>
          <a:p>
            <a:r>
              <a:rPr lang="en-US" dirty="0" smtClean="0"/>
              <a:t>Arm span exceeds height by 5.3 cm (2.1 in) in the average adult man and by 1.2 cm (0.5 in) in the average adult </a:t>
            </a:r>
            <a:r>
              <a:rPr lang="en-US" dirty="0" smtClean="0"/>
              <a:t>woman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Normal Growth Velocity at Various Life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First year</a:t>
            </a:r>
          </a:p>
          <a:p>
            <a:r>
              <a:rPr lang="en-US" dirty="0" smtClean="0"/>
              <a:t>23 to 27 cm (9 to 11 in)</a:t>
            </a:r>
          </a:p>
          <a:p>
            <a:r>
              <a:rPr lang="en-US" b="1" dirty="0" smtClean="0"/>
              <a:t>Second year</a:t>
            </a:r>
          </a:p>
          <a:p>
            <a:r>
              <a:rPr lang="en-US" dirty="0" smtClean="0"/>
              <a:t>10 to 14 cm (4 to 6 in)</a:t>
            </a:r>
          </a:p>
          <a:p>
            <a:r>
              <a:rPr lang="en-US" b="1" dirty="0" smtClean="0"/>
              <a:t>Fourth year</a:t>
            </a:r>
          </a:p>
          <a:p>
            <a:r>
              <a:rPr lang="en-US" dirty="0" smtClean="0"/>
              <a:t>6 to 7 cm (2 to 3 in)</a:t>
            </a:r>
          </a:p>
          <a:p>
            <a:r>
              <a:rPr lang="en-US" b="1" dirty="0" err="1" smtClean="0"/>
              <a:t>Prepubertal</a:t>
            </a:r>
            <a:r>
              <a:rPr lang="en-US" b="1" dirty="0" smtClean="0"/>
              <a:t> nadir</a:t>
            </a:r>
          </a:p>
          <a:p>
            <a:r>
              <a:rPr lang="en-US" dirty="0" smtClean="0"/>
              <a:t>5 to 5.5 cm (2 to 2.2 in)</a:t>
            </a:r>
          </a:p>
          <a:p>
            <a:r>
              <a:rPr lang="en-US" b="1" dirty="0" smtClean="0"/>
              <a:t>Pubertal growth spurt</a:t>
            </a:r>
          </a:p>
          <a:p>
            <a:r>
              <a:rPr lang="en-US" dirty="0" smtClean="0"/>
              <a:t>Girls: 8 to 12 cm (3 to 5 in)</a:t>
            </a:r>
          </a:p>
          <a:p>
            <a:r>
              <a:rPr lang="en-US" dirty="0" smtClean="0"/>
              <a:t>Boys: 10 to 14 cm (4 to 6 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Proportions</a:t>
            </a:r>
            <a:endParaRPr lang="en-US" dirty="0"/>
          </a:p>
        </p:txBody>
      </p:sp>
      <p:pic>
        <p:nvPicPr>
          <p:cNvPr id="1026" name="Picture 2" descr="H:\WHO growth chart\300px-Neoteny_body_proportion_heterochrony_hum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238" y="2561594"/>
            <a:ext cx="3809524" cy="260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512</Words>
  <Application>Microsoft Office PowerPoint</Application>
  <PresentationFormat>On-screen Show (4:3)</PresentationFormat>
  <Paragraphs>101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Adobe Acrobat Document</vt:lpstr>
      <vt:lpstr>Growth Monitoring</vt:lpstr>
      <vt:lpstr>Gaussian Curve</vt:lpstr>
      <vt:lpstr>Gaussian Curve </vt:lpstr>
      <vt:lpstr>Slide 4</vt:lpstr>
      <vt:lpstr>Slide 5</vt:lpstr>
      <vt:lpstr>Slide 6</vt:lpstr>
      <vt:lpstr>Upper-to-lower Body Segment Ratio</vt:lpstr>
      <vt:lpstr>Normal Growth Velocity at Various Life Stages</vt:lpstr>
      <vt:lpstr>Body Proportions</vt:lpstr>
      <vt:lpstr>Body Proportions</vt:lpstr>
      <vt:lpstr>Weighing</vt:lpstr>
      <vt:lpstr>Weigh a child using tared weighing</vt:lpstr>
      <vt:lpstr>Slide 13</vt:lpstr>
      <vt:lpstr> Measuring length or height</vt:lpstr>
      <vt:lpstr>Slide 15</vt:lpstr>
      <vt:lpstr>Determine BMI (body mass index)  </vt:lpstr>
      <vt:lpstr>Centile Terminology</vt:lpstr>
      <vt:lpstr>CLASSIFICATION</vt:lpstr>
      <vt:lpstr>Slide 19</vt:lpstr>
      <vt:lpstr>Classification</vt:lpstr>
      <vt:lpstr>Slide 21</vt:lpstr>
      <vt:lpstr>Exam Preparation</vt:lpstr>
      <vt:lpstr>Slide 23</vt:lpstr>
      <vt:lpstr>How to Study</vt:lpstr>
      <vt:lpstr>How to attempt question paper?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Monitoring</dc:title>
  <dc:creator>Shoaib Ahmed</dc:creator>
  <cp:lastModifiedBy>Shoaib Ahmed</cp:lastModifiedBy>
  <cp:revision>54</cp:revision>
  <dcterms:created xsi:type="dcterms:W3CDTF">2012-07-14T01:30:41Z</dcterms:created>
  <dcterms:modified xsi:type="dcterms:W3CDTF">2012-07-25T23:43:27Z</dcterms:modified>
</cp:coreProperties>
</file>