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5" r:id="rId11"/>
    <p:sldId id="264" r:id="rId12"/>
    <p:sldId id="274" r:id="rId13"/>
    <p:sldId id="265" r:id="rId14"/>
    <p:sldId id="276" r:id="rId15"/>
    <p:sldId id="277" r:id="rId16"/>
    <p:sldId id="278" r:id="rId17"/>
    <p:sldId id="266" r:id="rId18"/>
    <p:sldId id="267" r:id="rId19"/>
    <p:sldId id="268" r:id="rId20"/>
    <p:sldId id="269" r:id="rId21"/>
    <p:sldId id="281" r:id="rId22"/>
    <p:sldId id="282" r:id="rId23"/>
    <p:sldId id="283" r:id="rId24"/>
    <p:sldId id="270" r:id="rId25"/>
    <p:sldId id="271" r:id="rId26"/>
    <p:sldId id="272" r:id="rId27"/>
    <p:sldId id="273" r:id="rId28"/>
    <p:sldId id="279" r:id="rId29"/>
    <p:sldId id="284" r:id="rId30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58BD1-372F-47C3-8436-B05034609BDA}" type="datetimeFigureOut">
              <a:rPr lang="en-US" smtClean="0"/>
              <a:t>7/13/2012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5EC24-7003-495D-8970-64FA6C8C2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77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5EC24-7003-495D-8970-64FA6C8C25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25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17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9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720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0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0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20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209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210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211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5219AA4-5E92-41EC-BB0F-78E1E0CC4B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C8D1F-763B-4E14-82B6-E80B643AF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94997-3052-48B2-A364-15776FFFF3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2B65F69-AF96-459E-8AD3-890F973951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A6AB8-BAD9-41CF-A4E4-B305BB9F93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59406-076F-48F8-B590-233512FEB3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26157-70AD-4AA1-BABC-90A115C876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F98E0-8F7D-4B85-8BC6-702B9504B4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EC442-8A46-4A6C-8AF2-C35C6F5B85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B6690-2F7A-416C-B9DB-6300290651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3E20D-95D7-4FAC-B7DB-928AFC244B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DB9A5-C268-4D9D-BB28-56DCC24E61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026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6147" name="Freeform 1027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Freeform 1028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Freeform 1029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50" name="Group 1030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6151" name="Freeform 1031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" name="Freeform 1032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" name="Freeform 1033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" name="Freeform 1034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" name="Freeform 1035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" name="Freeform 1036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" name="Freeform 1037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" name="Freeform 1038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" name="Freeform 1039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" name="Freeform 1040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" name="Freeform 1041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" name="Freeform 1042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3" name="Freeform 1043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4" name="Freeform 1044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Freeform 1045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Freeform 1046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Freeform 1047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Freeform 1048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Freeform 1049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Freeform 1050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Freeform 1051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1052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Line 1053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Line 1054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75" name="Group 1055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6176" name="Line 1056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7" name="Line 1057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8" name="Line 1058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9" name="Line 1059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" name="Line 1060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81" name="Line 1061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Line 1062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83" name="Rectangle 106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84" name="Rectangle 106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185" name="Rectangle 106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186" name="Rectangle 106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A5F2E64-E74C-4B9D-AA11-0BF30848B1F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87" name="Rectangle 106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CONGENITAL ANOMALIES OF EAR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EMBRYOLOGY </a:t>
            </a:r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Embryology of Ext. ear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>
                <a:solidFill>
                  <a:schemeClr val="hlink"/>
                </a:solidFill>
              </a:rPr>
              <a:t>Development of the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800">
                <a:solidFill>
                  <a:schemeClr val="hlink"/>
                </a:solidFill>
              </a:rPr>
              <a:t>	external ear begins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800">
                <a:solidFill>
                  <a:schemeClr val="hlink"/>
                </a:solidFill>
              </a:rPr>
              <a:t>	during the fourth week of gestation as six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800">
                <a:solidFill>
                  <a:schemeClr val="hlink"/>
                </a:solidFill>
              </a:rPr>
              <a:t>	mesenchymal </a:t>
            </a:r>
          </a:p>
          <a:p>
            <a:pPr>
              <a:lnSpc>
                <a:spcPct val="90000"/>
              </a:lnSpc>
            </a:pPr>
            <a:endParaRPr lang="en-GB" sz="28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chemeClr val="hlink"/>
                </a:solidFill>
              </a:rPr>
              <a:t>Proliferations                                   enlarge to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800">
                <a:solidFill>
                  <a:schemeClr val="hlink"/>
                </a:solidFill>
              </a:rPr>
              <a:t>	form ridges known                                 as 	the                                               </a:t>
            </a:r>
            <a:r>
              <a:rPr lang="en-GB" sz="2800" b="1">
                <a:solidFill>
                  <a:schemeClr val="folHlink"/>
                </a:solidFill>
              </a:rPr>
              <a:t>hillocks of His</a:t>
            </a:r>
            <a:r>
              <a:rPr lang="en-GB" sz="2800">
                <a:solidFill>
                  <a:schemeClr val="hlink"/>
                </a:solidFill>
              </a:rPr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>
              <a:solidFill>
                <a:schemeClr val="hlink"/>
              </a:solidFill>
            </a:endParaRPr>
          </a:p>
        </p:txBody>
      </p:sp>
      <p:pic>
        <p:nvPicPr>
          <p:cNvPr id="19464" name="Picture 8" descr="t_Folie19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19600" y="3200400"/>
            <a:ext cx="4572000" cy="3429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Embryology of Ext. ear..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>
                <a:solidFill>
                  <a:schemeClr val="hlink"/>
                </a:solidFill>
              </a:rPr>
              <a:t>These hillocks, which surround the first branchial                          groove or primitive                meatus, fuse to                         form the primitive                       auricle by the third                         month of gestation.    </a:t>
            </a:r>
          </a:p>
          <a:p>
            <a:pPr>
              <a:lnSpc>
                <a:spcPct val="90000"/>
              </a:lnSpc>
            </a:pPr>
            <a:r>
              <a:rPr lang="en-GB"/>
              <a:t>The EAC develops                           from the first                          branchial groove beginning in the eighth week of gestation.</a:t>
            </a:r>
            <a:endParaRPr lang="en-US"/>
          </a:p>
        </p:txBody>
      </p:sp>
      <p:pic>
        <p:nvPicPr>
          <p:cNvPr id="32772" name="Picture 4" descr="t_Folie1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81600" y="2209800"/>
            <a:ext cx="3810000" cy="3505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Embryology of Ext. ear..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GB" sz="2800"/>
              <a:t>  Epithelial cells from the meatus proliferate forming a solid core of cells, known as the </a:t>
            </a:r>
            <a:r>
              <a:rPr lang="en-GB" sz="2800" b="1">
                <a:solidFill>
                  <a:schemeClr val="folHlink"/>
                </a:solidFill>
              </a:rPr>
              <a:t>meatal plug</a:t>
            </a:r>
            <a:r>
              <a:rPr lang="en-GB" sz="2800"/>
              <a:t>. </a:t>
            </a:r>
          </a:p>
          <a:p>
            <a:r>
              <a:rPr lang="en-GB" sz="2800"/>
              <a:t>This solid core                                      will then                                          recanalize to                                      form the epithelial                              lined </a:t>
            </a:r>
            <a:r>
              <a:rPr lang="en-GB" sz="2800" b="1">
                <a:solidFill>
                  <a:schemeClr val="folHlink"/>
                </a:solidFill>
              </a:rPr>
              <a:t>EAC</a:t>
            </a:r>
            <a:r>
              <a:rPr lang="en-GB" sz="2800"/>
              <a:t>, but not                                       until the sixth or                            seventh month                                       of gestation.</a:t>
            </a:r>
            <a:endParaRPr lang="en-US" sz="2800"/>
          </a:p>
        </p:txBody>
      </p:sp>
      <p:pic>
        <p:nvPicPr>
          <p:cNvPr id="20485" name="Picture 5" descr="t_Folie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971800"/>
            <a:ext cx="44958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Congenital anomalies of Auricle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Anotia</a:t>
            </a:r>
            <a:r>
              <a:rPr lang="en-US"/>
              <a:t> –total absence of auricle.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Microtia </a:t>
            </a:r>
            <a:r>
              <a:rPr lang="en-US"/>
              <a:t>–pinna is rudimentary &amp; 				malformed.</a:t>
            </a:r>
          </a:p>
          <a:p>
            <a:pPr>
              <a:lnSpc>
                <a:spcPct val="90000"/>
              </a:lnSpc>
            </a:pPr>
            <a:r>
              <a:rPr lang="en-US"/>
              <a:t>Protruding or </a:t>
            </a:r>
            <a:r>
              <a:rPr lang="en-US">
                <a:solidFill>
                  <a:schemeClr val="folHlink"/>
                </a:solidFill>
              </a:rPr>
              <a:t>Bat ears</a:t>
            </a:r>
          </a:p>
          <a:p>
            <a:pPr>
              <a:lnSpc>
                <a:spcPct val="90000"/>
              </a:lnSpc>
            </a:pPr>
            <a:r>
              <a:rPr lang="en-US"/>
              <a:t>Auricular appendages or </a:t>
            </a:r>
            <a:r>
              <a:rPr lang="en-US">
                <a:solidFill>
                  <a:schemeClr val="folHlink"/>
                </a:solidFill>
              </a:rPr>
              <a:t>Accessory auricles</a:t>
            </a:r>
            <a:r>
              <a:rPr lang="en-US"/>
              <a:t> – contain a bar of elastic 				cartilage.</a:t>
            </a:r>
          </a:p>
          <a:p>
            <a:pPr>
              <a:lnSpc>
                <a:spcPct val="90000"/>
              </a:lnSpc>
            </a:pPr>
            <a:r>
              <a:rPr lang="en-US"/>
              <a:t>Congenital </a:t>
            </a:r>
            <a:r>
              <a:rPr lang="en-US">
                <a:solidFill>
                  <a:schemeClr val="folHlink"/>
                </a:solidFill>
              </a:rPr>
              <a:t>aural sinuses</a:t>
            </a:r>
            <a:r>
              <a:rPr lang="en-US"/>
              <a:t> – commonly 		found in preauricular region.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Congenital anomalies of Auricle</a:t>
            </a:r>
            <a:endParaRPr lang="en-US" sz="400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800"/>
              <a:t>Congenital </a:t>
            </a:r>
            <a:r>
              <a:rPr lang="en-US" sz="2800">
                <a:solidFill>
                  <a:schemeClr val="folHlink"/>
                </a:solidFill>
              </a:rPr>
              <a:t>aural fistulae</a:t>
            </a:r>
            <a:r>
              <a:rPr lang="en-US" sz="2800"/>
              <a:t> – open 	superiorly in the floor of the EAM 	&amp; inferiorly at the anterior border 	of SCM</a:t>
            </a:r>
          </a:p>
          <a:p>
            <a:r>
              <a:rPr lang="en-US" sz="2800"/>
              <a:t>Congenital syndromes ass. with microtia &amp; deformities of pinna – </a:t>
            </a:r>
          </a:p>
          <a:p>
            <a:pPr lvl="1"/>
            <a:r>
              <a:rPr lang="en-US" sz="2400"/>
              <a:t>Potter’s syndrome</a:t>
            </a:r>
          </a:p>
          <a:p>
            <a:pPr lvl="1"/>
            <a:r>
              <a:rPr lang="en-US" sz="2400"/>
              <a:t>Treacher Collins syndrome</a:t>
            </a:r>
          </a:p>
          <a:p>
            <a:pPr lvl="1"/>
            <a:r>
              <a:rPr lang="en-US" sz="2400"/>
              <a:t>Fraser syndrome</a:t>
            </a:r>
          </a:p>
          <a:p>
            <a:pPr lvl="1"/>
            <a:r>
              <a:rPr lang="en-US" sz="2400"/>
              <a:t>Otomandibular syndrome of Konigsmark</a:t>
            </a:r>
          </a:p>
          <a:p>
            <a:pPr lvl="1"/>
            <a:r>
              <a:rPr lang="en-US" sz="2400"/>
              <a:t>Branchio-otic dysplasia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Congenital anomalies of EAC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Congenital </a:t>
            </a:r>
            <a:r>
              <a:rPr lang="en-US">
                <a:solidFill>
                  <a:schemeClr val="folHlink"/>
                </a:solidFill>
              </a:rPr>
              <a:t>meatal atresia &amp; stenosis</a:t>
            </a:r>
          </a:p>
          <a:p>
            <a:pPr lvl="1"/>
            <a:r>
              <a:rPr lang="en-US"/>
              <a:t>Can occur unilaterally or bilaterally</a:t>
            </a:r>
          </a:p>
          <a:p>
            <a:pPr lvl="1"/>
            <a:r>
              <a:rPr lang="en-US"/>
              <a:t>Usually accompained by auricular deformity.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Embryology of Middle ear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The core of cells forming meatal plug, migrates medially toward the outgrowth of the first branchial pouch, which will eventually form the </a:t>
            </a:r>
            <a:r>
              <a:rPr lang="en-GB" b="1">
                <a:solidFill>
                  <a:schemeClr val="folHlink"/>
                </a:solidFill>
              </a:rPr>
              <a:t>middle ear cleft</a:t>
            </a:r>
            <a:r>
              <a:rPr lang="en-GB">
                <a:solidFill>
                  <a:schemeClr val="folHlink"/>
                </a:solidFill>
              </a:rPr>
              <a:t>.  </a:t>
            </a:r>
          </a:p>
          <a:p>
            <a:pPr>
              <a:lnSpc>
                <a:spcPct val="90000"/>
              </a:lnSpc>
            </a:pPr>
            <a:r>
              <a:rPr lang="en-GB"/>
              <a:t>The meatal plug                    contacts the                            middle ear cleft                             by the ninth            week of gestation. 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pic>
        <p:nvPicPr>
          <p:cNvPr id="21509" name="Picture 5" descr="t_Folie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581400"/>
            <a:ext cx="4191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Embryology of Middle Ear..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>
                <a:solidFill>
                  <a:schemeClr val="folHlink"/>
                </a:solidFill>
              </a:rPr>
              <a:t>Ossicular development</a:t>
            </a:r>
            <a:r>
              <a:rPr lang="en-GB"/>
              <a:t> begins in the fourth week and, at this time, the malleus and incus appear as a fused mass.</a:t>
            </a:r>
          </a:p>
          <a:p>
            <a:endParaRPr lang="en-US"/>
          </a:p>
          <a:p>
            <a:r>
              <a:rPr lang="en-GB"/>
              <a:t>  Separation into two distinct ossicles typically occurs by the eighth week of gestation.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Embryology of Middle Ear..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first branchial arch, Meckel’s cartilage, contributes to the development of the head and neck of the </a:t>
            </a:r>
            <a:r>
              <a:rPr lang="en-GB" b="1">
                <a:solidFill>
                  <a:schemeClr val="folHlink"/>
                </a:solidFill>
              </a:rPr>
              <a:t>malleus</a:t>
            </a:r>
            <a:r>
              <a:rPr lang="en-GB"/>
              <a:t> and the body and short process of the </a:t>
            </a:r>
            <a:r>
              <a:rPr lang="en-GB" b="1">
                <a:solidFill>
                  <a:schemeClr val="folHlink"/>
                </a:solidFill>
              </a:rPr>
              <a:t>incus</a:t>
            </a:r>
            <a:r>
              <a:rPr lang="en-GB"/>
              <a:t>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ANATOMY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Embryology of Middle Ear..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second branchial arch, Reichert’s cartilage, leads to the development of the manubrium of the malleus, the long process of the incus and the </a:t>
            </a:r>
            <a:r>
              <a:rPr lang="en-GB" b="1">
                <a:solidFill>
                  <a:schemeClr val="folHlink"/>
                </a:solidFill>
              </a:rPr>
              <a:t>stapes</a:t>
            </a:r>
            <a:r>
              <a:rPr lang="en-GB"/>
              <a:t> suprastructure. 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r>
              <a:rPr lang="en-GB"/>
              <a:t> By the sixteenth week of gestation, the ossicles are of adult size.</a:t>
            </a:r>
          </a:p>
          <a:p>
            <a:endParaRPr lang="en-GB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Congenital anomalies of Ext. &amp; Middle Ear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/>
              <a:t>External &amp; middle ear abnormalities are generally associated and classified into 3 types</a:t>
            </a:r>
          </a:p>
          <a:p>
            <a:pPr lvl="1"/>
            <a:r>
              <a:rPr lang="en-US"/>
              <a:t>Type 1 (mild) – </a:t>
            </a:r>
          </a:p>
          <a:p>
            <a:pPr lvl="2"/>
            <a:r>
              <a:rPr lang="en-US"/>
              <a:t>Auricle is normal</a:t>
            </a:r>
          </a:p>
          <a:p>
            <a:pPr lvl="2"/>
            <a:r>
              <a:rPr lang="en-US"/>
              <a:t>EAC is small or atretic</a:t>
            </a:r>
          </a:p>
          <a:p>
            <a:pPr lvl="2"/>
            <a:r>
              <a:rPr lang="en-US"/>
              <a:t>Tympanic cavity is normal or small</a:t>
            </a:r>
          </a:p>
          <a:p>
            <a:pPr lvl="2"/>
            <a:r>
              <a:rPr lang="en-US"/>
              <a:t>Middle ear structures show minor deformities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Congenital anomalies of Ext. &amp; Middle Ear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Type 2 (medium) –</a:t>
            </a:r>
          </a:p>
          <a:p>
            <a:pPr lvl="1"/>
            <a:r>
              <a:rPr lang="en-US"/>
              <a:t>Pinna is rarely normal</a:t>
            </a:r>
          </a:p>
          <a:p>
            <a:pPr lvl="1"/>
            <a:r>
              <a:rPr lang="en-US"/>
              <a:t>EAC is aplastic</a:t>
            </a:r>
          </a:p>
          <a:p>
            <a:pPr lvl="1"/>
            <a:r>
              <a:rPr lang="en-US"/>
              <a:t>Middle ear cavity is reduced in size</a:t>
            </a:r>
          </a:p>
          <a:p>
            <a:pPr lvl="1"/>
            <a:r>
              <a:rPr lang="en-US"/>
              <a:t>Malleus &amp; incus are deformed &amp; fixed</a:t>
            </a:r>
          </a:p>
          <a:p>
            <a:pPr lvl="1"/>
            <a:r>
              <a:rPr lang="en-US"/>
              <a:t>Facial nerve always takes an abnormal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Congenital anomalies of Ext. &amp; Middle Ear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Type 3 (severe) – </a:t>
            </a:r>
          </a:p>
          <a:p>
            <a:pPr lvl="1"/>
            <a:r>
              <a:rPr lang="en-US"/>
              <a:t>Pinna is severely malformed or absent</a:t>
            </a:r>
          </a:p>
          <a:p>
            <a:pPr lvl="1"/>
            <a:r>
              <a:rPr lang="en-US"/>
              <a:t>EAC is absent</a:t>
            </a:r>
          </a:p>
          <a:p>
            <a:pPr lvl="1"/>
            <a:r>
              <a:rPr lang="en-US"/>
              <a:t>Tympanic cavity is either very small or missing</a:t>
            </a:r>
          </a:p>
          <a:p>
            <a:pPr lvl="1"/>
            <a:r>
              <a:rPr lang="en-US"/>
              <a:t>Associated inner ear deformities</a:t>
            </a:r>
          </a:p>
          <a:p>
            <a:pPr lvl="1"/>
            <a:r>
              <a:rPr lang="en-US"/>
              <a:t>More commonly encountered as part of craniofacial syndromes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Embryology of Inner Ear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Inner ear development from the </a:t>
            </a:r>
            <a:r>
              <a:rPr lang="en-GB" sz="2400" b="1">
                <a:solidFill>
                  <a:schemeClr val="folHlink"/>
                </a:solidFill>
              </a:rPr>
              <a:t>otic placode</a:t>
            </a:r>
            <a:r>
              <a:rPr lang="en-GB" sz="2400"/>
              <a:t> begins during the third week of gestation. </a:t>
            </a:r>
          </a:p>
          <a:p>
            <a:pPr>
              <a:lnSpc>
                <a:spcPct val="80000"/>
              </a:lnSpc>
            </a:pPr>
            <a:endParaRPr lang="en-GB" sz="2400"/>
          </a:p>
          <a:p>
            <a:pPr>
              <a:lnSpc>
                <a:spcPct val="80000"/>
              </a:lnSpc>
            </a:pPr>
            <a:r>
              <a:rPr lang="en-GB" sz="2400"/>
              <a:t> Invagination of the otic placode to form the </a:t>
            </a:r>
            <a:r>
              <a:rPr lang="en-GB" sz="2400" b="1">
                <a:solidFill>
                  <a:schemeClr val="folHlink"/>
                </a:solidFill>
              </a:rPr>
              <a:t>otic vesicle</a:t>
            </a:r>
            <a:r>
              <a:rPr lang="en-GB" sz="2400"/>
              <a:t> is apparent by week four, and by the sixth week the semicircular canals have taken shape.</a:t>
            </a:r>
            <a:endParaRPr lang="en-US" sz="2400"/>
          </a:p>
        </p:txBody>
      </p:sp>
      <p:pic>
        <p:nvPicPr>
          <p:cNvPr id="25604" name="Picture 4" descr="t_Folie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62500" y="2057400"/>
            <a:ext cx="4381500" cy="3962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Embryology of Inner Ear..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The </a:t>
            </a:r>
            <a:r>
              <a:rPr lang="en-GB" sz="2800" b="1">
                <a:solidFill>
                  <a:schemeClr val="folHlink"/>
                </a:solidFill>
              </a:rPr>
              <a:t>utricle</a:t>
            </a:r>
            <a:r>
              <a:rPr lang="en-GB" sz="2800"/>
              <a:t> and </a:t>
            </a:r>
            <a:r>
              <a:rPr lang="en-GB" sz="2800" b="1">
                <a:solidFill>
                  <a:schemeClr val="folHlink"/>
                </a:solidFill>
              </a:rPr>
              <a:t>saccule</a:t>
            </a:r>
            <a:r>
              <a:rPr lang="en-GB" sz="2800"/>
              <a:t> have formed by the eighth week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 The three </a:t>
            </a:r>
            <a:r>
              <a:rPr lang="en-GB" sz="2800" b="1">
                <a:solidFill>
                  <a:schemeClr val="folHlink"/>
                </a:solidFill>
              </a:rPr>
              <a:t>Semi circular canals </a:t>
            </a:r>
            <a:r>
              <a:rPr lang="en-GB" sz="2800"/>
              <a:t>appear as outpouchings from posterior part of the vestibule</a:t>
            </a:r>
            <a:endParaRPr lang="en-US" sz="2800"/>
          </a:p>
        </p:txBody>
      </p:sp>
      <p:sp>
        <p:nvSpPr>
          <p:cNvPr id="2662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24400" y="1600200"/>
            <a:ext cx="4038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/>
          </a:p>
        </p:txBody>
      </p:sp>
      <p:pic>
        <p:nvPicPr>
          <p:cNvPr id="26630" name="Picture 6" descr="t_Folie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00200"/>
            <a:ext cx="40386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Embryology of Inner Ear..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The </a:t>
            </a:r>
            <a:r>
              <a:rPr lang="en-GB" b="1">
                <a:solidFill>
                  <a:schemeClr val="folHlink"/>
                </a:solidFill>
              </a:rPr>
              <a:t>membranous labyrinth</a:t>
            </a:r>
            <a:r>
              <a:rPr lang="en-GB"/>
              <a:t> is entirely developed by fifteen weeks gestation and ossification of the surrounding </a:t>
            </a:r>
            <a:r>
              <a:rPr lang="en-GB">
                <a:solidFill>
                  <a:schemeClr val="folHlink"/>
                </a:solidFill>
              </a:rPr>
              <a:t>otic capsule</a:t>
            </a:r>
            <a:r>
              <a:rPr lang="en-GB"/>
              <a:t> is complete by twenty-three weeks gestation.</a:t>
            </a:r>
          </a:p>
          <a:p>
            <a:pPr>
              <a:lnSpc>
                <a:spcPct val="90000"/>
              </a:lnSpc>
            </a:pPr>
            <a:r>
              <a:rPr lang="en-GB"/>
              <a:t>Development of the </a:t>
            </a:r>
            <a:r>
              <a:rPr lang="en-GB" b="1">
                <a:solidFill>
                  <a:schemeClr val="folHlink"/>
                </a:solidFill>
              </a:rPr>
              <a:t>cochlea</a:t>
            </a:r>
            <a:r>
              <a:rPr lang="en-GB"/>
              <a:t> begins during the seventh week, and by week twelve the complete two and a half turns have formed.</a:t>
            </a:r>
            <a:endParaRPr lang="en-US"/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Congenital anomalies of Inner Ear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Aplasia</a:t>
            </a:r>
            <a:r>
              <a:rPr lang="en-US"/>
              <a:t> – as a result of genetic factors or toxic influence caused by certain forms of maternal illness during first trimester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Michel type</a:t>
            </a:r>
            <a:r>
              <a:rPr lang="en-US"/>
              <a:t> – complete failure of inner ear development.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Mondini type</a:t>
            </a:r>
            <a:r>
              <a:rPr lang="en-US"/>
              <a:t> – incomplete development of the bony &amp;membranous labyrinth.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Scheibe type</a:t>
            </a:r>
            <a:r>
              <a:rPr lang="en-US"/>
              <a:t> – cochleocaccular aplasia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Alexander type</a:t>
            </a:r>
            <a:r>
              <a:rPr lang="en-US"/>
              <a:t> – mambranous cichlear aplasia.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Congenital anomalies of Inner Ear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Abiotrophy</a:t>
            </a:r>
            <a:r>
              <a:rPr lang="en-US"/>
              <a:t> – degeneration of parts of the auditory apparatus .</a:t>
            </a:r>
          </a:p>
          <a:p>
            <a:pPr lvl="1">
              <a:lnSpc>
                <a:spcPct val="90000"/>
              </a:lnSpc>
            </a:pPr>
            <a:r>
              <a:rPr lang="en-US"/>
              <a:t>Essentially </a:t>
            </a:r>
            <a:r>
              <a:rPr lang="en-US">
                <a:solidFill>
                  <a:schemeClr val="folHlink"/>
                </a:solidFill>
              </a:rPr>
              <a:t>ectodermal</a:t>
            </a:r>
            <a:r>
              <a:rPr lang="en-US"/>
              <a:t> – of the cochlear duct or scala media e.g. Waardenburg’s syndrome, Cogan syndrome</a:t>
            </a:r>
          </a:p>
          <a:p>
            <a:pPr lvl="1">
              <a:lnSpc>
                <a:spcPct val="90000"/>
              </a:lnSpc>
            </a:pPr>
            <a:r>
              <a:rPr lang="en-US"/>
              <a:t>Essentially </a:t>
            </a:r>
            <a:r>
              <a:rPr lang="en-US">
                <a:solidFill>
                  <a:schemeClr val="folHlink"/>
                </a:solidFill>
              </a:rPr>
              <a:t>mesodermal</a:t>
            </a:r>
            <a:r>
              <a:rPr lang="en-US"/>
              <a:t> – of the sensory end organs e.g.Alport’s syndrome, Marfan’s syndrome </a:t>
            </a:r>
          </a:p>
          <a:p>
            <a:pPr lvl="1">
              <a:lnSpc>
                <a:spcPct val="90000"/>
              </a:lnSpc>
            </a:pPr>
            <a:r>
              <a:rPr lang="en-US"/>
              <a:t>Essentially </a:t>
            </a:r>
            <a:r>
              <a:rPr lang="en-US">
                <a:solidFill>
                  <a:schemeClr val="folHlink"/>
                </a:solidFill>
              </a:rPr>
              <a:t>neuroectodermal</a:t>
            </a:r>
            <a:r>
              <a:rPr lang="en-US"/>
              <a:t> – of the nerve element e.g.von Recklinghausen’s syndrome.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Conditions displaying middle &amp;inner ear abnormalities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Treacher Collins syndrome</a:t>
            </a:r>
          </a:p>
          <a:p>
            <a:pPr>
              <a:lnSpc>
                <a:spcPct val="90000"/>
              </a:lnSpc>
            </a:pPr>
            <a:r>
              <a:rPr lang="en-US"/>
              <a:t>Apert’s syndrome</a:t>
            </a:r>
          </a:p>
          <a:p>
            <a:pPr>
              <a:lnSpc>
                <a:spcPct val="90000"/>
              </a:lnSpc>
            </a:pPr>
            <a:r>
              <a:rPr lang="en-US"/>
              <a:t>Klippel Feil syndrome</a:t>
            </a:r>
          </a:p>
          <a:p>
            <a:pPr>
              <a:lnSpc>
                <a:spcPct val="90000"/>
              </a:lnSpc>
            </a:pPr>
            <a:r>
              <a:rPr lang="en-US"/>
              <a:t>Turner syndrome</a:t>
            </a:r>
          </a:p>
          <a:p>
            <a:pPr>
              <a:lnSpc>
                <a:spcPct val="90000"/>
              </a:lnSpc>
            </a:pPr>
            <a:r>
              <a:rPr lang="en-US"/>
              <a:t>Patau syndrome</a:t>
            </a:r>
          </a:p>
          <a:p>
            <a:pPr>
              <a:lnSpc>
                <a:spcPct val="90000"/>
              </a:lnSpc>
            </a:pPr>
            <a:r>
              <a:rPr lang="en-US"/>
              <a:t>Edward’s syndrome</a:t>
            </a:r>
          </a:p>
          <a:p>
            <a:pPr>
              <a:lnSpc>
                <a:spcPct val="90000"/>
              </a:lnSpc>
            </a:pPr>
            <a:r>
              <a:rPr lang="en-US"/>
              <a:t>Down’s syndrome</a:t>
            </a:r>
          </a:p>
          <a:p>
            <a:pPr>
              <a:lnSpc>
                <a:spcPct val="90000"/>
              </a:lnSpc>
            </a:pPr>
            <a:r>
              <a:rPr lang="en-US"/>
              <a:t>Pierre Robin syndrome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ANATOMY OF EAR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24000"/>
            <a:ext cx="8305800" cy="4530725"/>
          </a:xfrm>
        </p:spPr>
        <p:txBody>
          <a:bodyPr/>
          <a:lstStyle/>
          <a:p>
            <a:r>
              <a:rPr lang="en-US" sz="2800"/>
              <a:t>Both functionally and anatomically, it can be divided into three parts. 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 lvl="1"/>
            <a:r>
              <a:rPr lang="en-US" sz="2400"/>
              <a:t>External ear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Middle ear</a:t>
            </a:r>
          </a:p>
          <a:p>
            <a:pPr lvl="1">
              <a:buFontTx/>
              <a:buNone/>
            </a:pPr>
            <a:endParaRPr lang="en-US" sz="2400"/>
          </a:p>
          <a:p>
            <a:pPr lvl="1"/>
            <a:r>
              <a:rPr lang="en-US" sz="2400"/>
              <a:t>Inner ear			</a:t>
            </a:r>
          </a:p>
        </p:txBody>
      </p:sp>
      <p:pic>
        <p:nvPicPr>
          <p:cNvPr id="9221" name="Picture 5" descr="earanatom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52800" y="2514600"/>
            <a:ext cx="5638800" cy="40386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External Ear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r>
              <a:rPr lang="en-US" sz="2800"/>
              <a:t>Portion external to the tympanic membrane. </a:t>
            </a:r>
          </a:p>
          <a:p>
            <a:pPr lvl="1"/>
            <a:r>
              <a:rPr lang="en-US" b="1">
                <a:solidFill>
                  <a:schemeClr val="folHlink"/>
                </a:solidFill>
              </a:rPr>
              <a:t>The Auricle</a:t>
            </a:r>
            <a:r>
              <a:rPr lang="en-US"/>
              <a:t> </a:t>
            </a:r>
          </a:p>
          <a:p>
            <a:pPr lvl="3"/>
            <a:r>
              <a:rPr lang="en-US"/>
              <a:t>elastic cartilage </a:t>
            </a:r>
          </a:p>
          <a:p>
            <a:pPr lvl="1"/>
            <a:r>
              <a:rPr lang="en-US" b="1">
                <a:solidFill>
                  <a:schemeClr val="folHlink"/>
                </a:solidFill>
              </a:rPr>
              <a:t>External Auditory Canal</a:t>
            </a:r>
            <a:r>
              <a:rPr lang="en-US"/>
              <a:t> </a:t>
            </a:r>
          </a:p>
          <a:p>
            <a:pPr lvl="2"/>
            <a:r>
              <a:rPr lang="en-US" b="1"/>
              <a:t>Lateral Portion</a:t>
            </a:r>
            <a:r>
              <a:rPr lang="en-US"/>
              <a:t> –</a:t>
            </a:r>
          </a:p>
          <a:p>
            <a:pPr lvl="3"/>
            <a:r>
              <a:rPr lang="en-US"/>
              <a:t>cartilaginous </a:t>
            </a:r>
          </a:p>
          <a:p>
            <a:pPr lvl="3"/>
            <a:r>
              <a:rPr lang="en-US"/>
              <a:t>containing ceruminous and sebaceous glands. </a:t>
            </a:r>
          </a:p>
          <a:p>
            <a:pPr lvl="2"/>
            <a:r>
              <a:rPr lang="en-US" b="1"/>
              <a:t>Medial Portion</a:t>
            </a:r>
            <a:r>
              <a:rPr lang="en-US"/>
              <a:t>- </a:t>
            </a:r>
          </a:p>
          <a:p>
            <a:pPr lvl="3"/>
            <a:r>
              <a:rPr lang="en-US"/>
              <a:t>Bony</a:t>
            </a:r>
          </a:p>
          <a:p>
            <a:pPr lvl="3"/>
            <a:r>
              <a:rPr lang="en-US"/>
              <a:t>no skin appendages</a:t>
            </a:r>
          </a:p>
          <a:p>
            <a:pPr lvl="3"/>
            <a:r>
              <a:rPr lang="en-US"/>
              <a:t>comprises two-thirds of the total canal in adults</a:t>
            </a:r>
          </a:p>
        </p:txBody>
      </p:sp>
      <p:pic>
        <p:nvPicPr>
          <p:cNvPr id="11269" name="Picture 5" descr="External e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600200"/>
            <a:ext cx="37338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Middle Ear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 This is an air-containing                            space which communicates                        with the nasopharynx via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 the </a:t>
            </a:r>
            <a:r>
              <a:rPr lang="en-US" sz="2800">
                <a:solidFill>
                  <a:schemeClr val="folHlink"/>
                </a:solidFill>
              </a:rPr>
              <a:t>eustachian tube</a:t>
            </a:r>
            <a:r>
              <a:rPr lang="en-US" sz="2800"/>
              <a:t>. </a:t>
            </a:r>
          </a:p>
          <a:p>
            <a:r>
              <a:rPr lang="en-US" sz="2800"/>
              <a:t>Normally sealed laterally                             by the </a:t>
            </a:r>
            <a:r>
              <a:rPr lang="en-US" sz="2800">
                <a:solidFill>
                  <a:schemeClr val="folHlink"/>
                </a:solidFill>
              </a:rPr>
              <a:t>tympanic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solidFill>
                  <a:schemeClr val="folHlink"/>
                </a:solidFill>
              </a:rPr>
              <a:t>	membrane</a:t>
            </a:r>
            <a:r>
              <a:rPr lang="en-US" sz="2800"/>
              <a:t>. </a:t>
            </a:r>
          </a:p>
          <a:p>
            <a:r>
              <a:rPr lang="en-US" sz="2800"/>
              <a:t>Its function is to transmit                     and amplify sound waves from tympanic membrane to the stapes footplate </a:t>
            </a:r>
          </a:p>
        </p:txBody>
      </p:sp>
      <p:pic>
        <p:nvPicPr>
          <p:cNvPr id="12294" name="Picture 6" descr="Ossicles of the e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533400"/>
            <a:ext cx="43434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Middle Ear..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800" b="1">
                <a:solidFill>
                  <a:schemeClr val="folHlink"/>
                </a:solidFill>
              </a:rPr>
              <a:t>Tympanic membrane</a:t>
            </a:r>
            <a:r>
              <a:rPr lang="en-US" sz="2800"/>
              <a:t> </a:t>
            </a:r>
          </a:p>
          <a:p>
            <a:pPr lvl="1"/>
            <a:r>
              <a:rPr lang="en-US" sz="2400"/>
              <a:t>Ovoid</a:t>
            </a:r>
          </a:p>
          <a:p>
            <a:pPr lvl="1"/>
            <a:r>
              <a:rPr lang="en-US" sz="2400"/>
              <a:t>conical shape </a:t>
            </a:r>
          </a:p>
          <a:p>
            <a:pPr lvl="1"/>
            <a:r>
              <a:rPr lang="en-US" sz="2400"/>
              <a:t>pars flaccida </a:t>
            </a:r>
          </a:p>
          <a:p>
            <a:pPr lvl="1"/>
            <a:r>
              <a:rPr lang="en-US" sz="2400"/>
              <a:t>pars tensa.</a:t>
            </a:r>
          </a:p>
          <a:p>
            <a:r>
              <a:rPr lang="en-US" sz="2800" b="1">
                <a:solidFill>
                  <a:schemeClr val="folHlink"/>
                </a:solidFill>
              </a:rPr>
              <a:t>Ossicles</a:t>
            </a:r>
            <a:r>
              <a:rPr lang="en-US" sz="2800">
                <a:solidFill>
                  <a:schemeClr val="folHlink"/>
                </a:solidFill>
              </a:rPr>
              <a:t> </a:t>
            </a:r>
          </a:p>
          <a:p>
            <a:pPr lvl="1"/>
            <a:r>
              <a:rPr lang="en-US" sz="2400"/>
              <a:t> involved in sound conduction </a:t>
            </a:r>
          </a:p>
          <a:p>
            <a:pPr lvl="1"/>
            <a:r>
              <a:rPr lang="en-US" sz="2400"/>
              <a:t>Malleus</a:t>
            </a:r>
          </a:p>
          <a:p>
            <a:pPr lvl="1"/>
            <a:r>
              <a:rPr lang="en-US" sz="2400"/>
              <a:t>Incus</a:t>
            </a:r>
          </a:p>
          <a:p>
            <a:pPr lvl="1"/>
            <a:r>
              <a:rPr lang="en-US" sz="2400"/>
              <a:t>stapes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Inner Ear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consists of a fluid-filled </a:t>
            </a:r>
            <a:r>
              <a:rPr lang="en-US" b="1">
                <a:solidFill>
                  <a:schemeClr val="folHlink"/>
                </a:solidFill>
              </a:rPr>
              <a:t>labyrinth</a:t>
            </a:r>
            <a:r>
              <a:rPr lang="en-US"/>
              <a:t> which functions to convert mechanical energy into neural impulses.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 labyrinth –two parts</a:t>
            </a:r>
          </a:p>
          <a:p>
            <a:pPr lvl="1">
              <a:lnSpc>
                <a:spcPct val="90000"/>
              </a:lnSpc>
            </a:pPr>
            <a:r>
              <a:rPr lang="en-US"/>
              <a:t>Bony labyrinth</a:t>
            </a:r>
          </a:p>
          <a:p>
            <a:pPr lvl="1">
              <a:lnSpc>
                <a:spcPct val="90000"/>
              </a:lnSpc>
            </a:pPr>
            <a:r>
              <a:rPr lang="en-US"/>
              <a:t>Membranous labyrinth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pic>
        <p:nvPicPr>
          <p:cNvPr id="16389" name="Picture 5" descr="Inner e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971800"/>
            <a:ext cx="4343400" cy="3051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Inner Ear..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/>
              <a:t>The bony labyrinth</a:t>
            </a:r>
            <a:r>
              <a:rPr lang="en-US" sz="2800"/>
              <a:t> - three main divisions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  <a:p>
            <a:pPr lvl="1">
              <a:lnSpc>
                <a:spcPct val="80000"/>
              </a:lnSpc>
            </a:pPr>
            <a:r>
              <a:rPr lang="en-US" sz="2400" b="1">
                <a:solidFill>
                  <a:schemeClr val="folHlink"/>
                </a:solidFill>
              </a:rPr>
              <a:t>Vestibule</a:t>
            </a:r>
            <a:r>
              <a:rPr lang="en-US" sz="2400"/>
              <a:t> - just medial to the oval window, and contains the utricle and the saccule, two organs of balance.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400" b="1"/>
          </a:p>
          <a:p>
            <a:pPr lvl="1">
              <a:lnSpc>
                <a:spcPct val="80000"/>
              </a:lnSpc>
            </a:pPr>
            <a:r>
              <a:rPr lang="en-US" sz="2400" b="1">
                <a:solidFill>
                  <a:schemeClr val="folHlink"/>
                </a:solidFill>
              </a:rPr>
              <a:t>The Cochlea</a:t>
            </a:r>
            <a:r>
              <a:rPr lang="en-US" sz="2400"/>
              <a:t> - a snail-shaped chamber anterior to the vestibule.It communicates with the middle ear via the round window.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r>
              <a:rPr lang="en-US" sz="2400" b="1">
                <a:solidFill>
                  <a:schemeClr val="folHlink"/>
                </a:solidFill>
              </a:rPr>
              <a:t>The Semicircular Canals</a:t>
            </a:r>
            <a:r>
              <a:rPr lang="en-US" sz="2400"/>
              <a:t> -detect angular acceleration. They consist of a superior, posterior and lateral, or horizontal canals 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Inner Ear..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bony labyrinth is subdivided into smaller compartments by the membranous labyrinth.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 Fluid surrounding the membranous labyrinth is called </a:t>
            </a:r>
            <a:r>
              <a:rPr lang="en-US" sz="2800" b="1">
                <a:solidFill>
                  <a:schemeClr val="folHlink"/>
                </a:solidFill>
              </a:rPr>
              <a:t>perilymph</a:t>
            </a:r>
            <a:r>
              <a:rPr lang="en-US" sz="2800"/>
              <a:t>; fluid within is called </a:t>
            </a:r>
            <a:r>
              <a:rPr lang="en-US" sz="2800" b="1">
                <a:solidFill>
                  <a:schemeClr val="folHlink"/>
                </a:solidFill>
              </a:rPr>
              <a:t>endolymph</a:t>
            </a:r>
            <a:r>
              <a:rPr lang="en-US" sz="280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chemeClr val="folHlink"/>
                </a:solidFill>
              </a:rPr>
              <a:t>Organ of Corti</a:t>
            </a:r>
            <a:r>
              <a:rPr lang="en-US" sz="2800"/>
              <a:t> – lies in membranous labyrinth.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e547855f5c3549fbb3892af6a5513f23e534ed0"/>
</p:tagLst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240</TotalTime>
  <Words>978</Words>
  <Application>Microsoft Office PowerPoint</Application>
  <PresentationFormat>On-screen Show (4:3)</PresentationFormat>
  <Paragraphs>159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Globe</vt:lpstr>
      <vt:lpstr>CONGENITAL ANOMALIES OF EAR</vt:lpstr>
      <vt:lpstr>ANATOMY</vt:lpstr>
      <vt:lpstr>ANATOMY OF EAR</vt:lpstr>
      <vt:lpstr>External Ear</vt:lpstr>
      <vt:lpstr>Middle Ear</vt:lpstr>
      <vt:lpstr>Middle Ear..</vt:lpstr>
      <vt:lpstr>Inner Ear</vt:lpstr>
      <vt:lpstr>Inner Ear..</vt:lpstr>
      <vt:lpstr>Inner Ear..</vt:lpstr>
      <vt:lpstr>EMBRYOLOGY </vt:lpstr>
      <vt:lpstr>Embryology of Ext. ear</vt:lpstr>
      <vt:lpstr>Embryology of Ext. ear..</vt:lpstr>
      <vt:lpstr>Embryology of Ext. ear..</vt:lpstr>
      <vt:lpstr>Congenital anomalies of Auricle</vt:lpstr>
      <vt:lpstr>Congenital anomalies of Auricle</vt:lpstr>
      <vt:lpstr>Congenital anomalies of EAC</vt:lpstr>
      <vt:lpstr>Embryology of Middle ear</vt:lpstr>
      <vt:lpstr>Embryology of Middle Ear..</vt:lpstr>
      <vt:lpstr>Embryology of Middle Ear..</vt:lpstr>
      <vt:lpstr>Embryology of Middle Ear..</vt:lpstr>
      <vt:lpstr>Congenital anomalies of Ext. &amp; Middle Ear</vt:lpstr>
      <vt:lpstr>Congenital anomalies of Ext. &amp; Middle Ear</vt:lpstr>
      <vt:lpstr>Congenital anomalies of Ext. &amp; Middle Ear</vt:lpstr>
      <vt:lpstr>Embryology of Inner Ear</vt:lpstr>
      <vt:lpstr>Embryology of Inner Ear..</vt:lpstr>
      <vt:lpstr>Embryology of Inner Ear..</vt:lpstr>
      <vt:lpstr>Congenital anomalies of Inner Ear</vt:lpstr>
      <vt:lpstr>Congenital anomalies of Inner Ear</vt:lpstr>
      <vt:lpstr>Conditions displaying middle &amp;inner ear abnormalities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Congenital Anomalies of Ear</dc:title>
  <dc:creator>hp</dc:creator>
  <cp:lastModifiedBy>Ahmed Hassaan</cp:lastModifiedBy>
  <cp:revision>21</cp:revision>
  <dcterms:created xsi:type="dcterms:W3CDTF">1601-01-01T00:00:00Z</dcterms:created>
  <dcterms:modified xsi:type="dcterms:W3CDTF">2012-07-13T17:07:14Z</dcterms:modified>
</cp:coreProperties>
</file>