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57" r:id="rId2"/>
    <p:sldId id="264" r:id="rId3"/>
    <p:sldId id="279" r:id="rId4"/>
    <p:sldId id="260" r:id="rId5"/>
    <p:sldId id="287" r:id="rId6"/>
    <p:sldId id="288" r:id="rId7"/>
    <p:sldId id="265" r:id="rId8"/>
    <p:sldId id="263" r:id="rId9"/>
    <p:sldId id="289" r:id="rId10"/>
    <p:sldId id="266" r:id="rId11"/>
    <p:sldId id="267" r:id="rId12"/>
    <p:sldId id="268" r:id="rId13"/>
    <p:sldId id="269" r:id="rId14"/>
    <p:sldId id="270" r:id="rId15"/>
    <p:sldId id="271" r:id="rId16"/>
    <p:sldId id="301" r:id="rId17"/>
    <p:sldId id="303" r:id="rId18"/>
    <p:sldId id="302" r:id="rId19"/>
    <p:sldId id="272" r:id="rId20"/>
    <p:sldId id="309" r:id="rId21"/>
    <p:sldId id="308" r:id="rId22"/>
    <p:sldId id="273" r:id="rId23"/>
    <p:sldId id="274" r:id="rId24"/>
    <p:sldId id="296" r:id="rId25"/>
    <p:sldId id="298" r:id="rId26"/>
    <p:sldId id="299" r:id="rId27"/>
    <p:sldId id="293" r:id="rId28"/>
    <p:sldId id="300" r:id="rId29"/>
    <p:sldId id="290" r:id="rId30"/>
    <p:sldId id="291" r:id="rId31"/>
    <p:sldId id="304" r:id="rId32"/>
    <p:sldId id="305" r:id="rId33"/>
    <p:sldId id="292" r:id="rId34"/>
    <p:sldId id="280" r:id="rId35"/>
    <p:sldId id="281" r:id="rId36"/>
    <p:sldId id="277" r:id="rId37"/>
    <p:sldId id="306" r:id="rId38"/>
    <p:sldId id="284" r:id="rId39"/>
    <p:sldId id="310" r:id="rId40"/>
    <p:sldId id="282" r:id="rId41"/>
    <p:sldId id="283" r:id="rId42"/>
    <p:sldId id="285" r:id="rId43"/>
    <p:sldId id="295" r:id="rId44"/>
    <p:sldId id="307" r:id="rId45"/>
    <p:sldId id="276" r:id="rId46"/>
    <p:sldId id="28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CF6AD-29C1-438E-BEBC-66EDD23D9AE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93F6E-C20E-402C-A8C1-05B2BD9734D5}">
      <dgm:prSet phldrT="[Text]"/>
      <dgm:spPr/>
      <dgm:t>
        <a:bodyPr/>
        <a:lstStyle/>
        <a:p>
          <a:r>
            <a:rPr lang="en-US" dirty="0" smtClean="0"/>
            <a:t>FACIAL VEIN</a:t>
          </a:r>
          <a:endParaRPr lang="en-US" dirty="0"/>
        </a:p>
      </dgm:t>
    </dgm:pt>
    <dgm:pt modelId="{4A001296-B2C8-4CB0-96AC-0AABB4A7ABDE}" type="parTrans" cxnId="{C11A6E45-9192-43C6-95DB-F2C1FD8506E5}">
      <dgm:prSet/>
      <dgm:spPr/>
      <dgm:t>
        <a:bodyPr/>
        <a:lstStyle/>
        <a:p>
          <a:endParaRPr lang="en-US"/>
        </a:p>
      </dgm:t>
    </dgm:pt>
    <dgm:pt modelId="{1B7D8846-3F71-4F47-B206-482A8AB5DA21}" type="sibTrans" cxnId="{C11A6E45-9192-43C6-95DB-F2C1FD8506E5}">
      <dgm:prSet/>
      <dgm:spPr/>
      <dgm:t>
        <a:bodyPr/>
        <a:lstStyle/>
        <a:p>
          <a:endParaRPr lang="en-US"/>
        </a:p>
      </dgm:t>
    </dgm:pt>
    <dgm:pt modelId="{363A2465-F1F6-4A1B-8F72-DCD8EC5B5590}">
      <dgm:prSet phldrT="[Text]"/>
      <dgm:spPr/>
      <dgm:t>
        <a:bodyPr/>
        <a:lstStyle/>
        <a:p>
          <a:r>
            <a:rPr lang="en-US" dirty="0" smtClean="0"/>
            <a:t>ANGULAR VEIN</a:t>
          </a:r>
          <a:endParaRPr lang="en-US" dirty="0"/>
        </a:p>
      </dgm:t>
    </dgm:pt>
    <dgm:pt modelId="{4508AAD2-441F-4ABA-BFF2-C21508461A18}" type="parTrans" cxnId="{628BEAF2-0038-4F2E-BE23-C126F411BD0D}">
      <dgm:prSet/>
      <dgm:spPr/>
      <dgm:t>
        <a:bodyPr/>
        <a:lstStyle/>
        <a:p>
          <a:endParaRPr lang="en-US"/>
        </a:p>
      </dgm:t>
    </dgm:pt>
    <dgm:pt modelId="{F01FA8F5-6C77-43CE-A9E4-0734ECEDF8FC}" type="sibTrans" cxnId="{628BEAF2-0038-4F2E-BE23-C126F411BD0D}">
      <dgm:prSet/>
      <dgm:spPr/>
      <dgm:t>
        <a:bodyPr/>
        <a:lstStyle/>
        <a:p>
          <a:endParaRPr lang="en-US"/>
        </a:p>
      </dgm:t>
    </dgm:pt>
    <dgm:pt modelId="{1C688187-BD56-4235-8E22-363F538535F6}">
      <dgm:prSet phldrT="[Text]"/>
      <dgm:spPr/>
      <dgm:t>
        <a:bodyPr/>
        <a:lstStyle/>
        <a:p>
          <a:r>
            <a:rPr lang="en-US" dirty="0" smtClean="0"/>
            <a:t>CAVERNOUS SINUS</a:t>
          </a:r>
          <a:endParaRPr lang="en-US" dirty="0"/>
        </a:p>
      </dgm:t>
    </dgm:pt>
    <dgm:pt modelId="{CB118D41-E614-4606-8A13-0E3FE2C04901}" type="parTrans" cxnId="{C246467F-32CF-42C2-ABA9-FD2D05CE5357}">
      <dgm:prSet/>
      <dgm:spPr/>
      <dgm:t>
        <a:bodyPr/>
        <a:lstStyle/>
        <a:p>
          <a:endParaRPr lang="en-US"/>
        </a:p>
      </dgm:t>
    </dgm:pt>
    <dgm:pt modelId="{CE9E4943-EC9B-4974-A6EA-F5C5A527DAD3}" type="sibTrans" cxnId="{C246467F-32CF-42C2-ABA9-FD2D05CE5357}">
      <dgm:prSet/>
      <dgm:spPr/>
      <dgm:t>
        <a:bodyPr/>
        <a:lstStyle/>
        <a:p>
          <a:endParaRPr lang="en-US"/>
        </a:p>
      </dgm:t>
    </dgm:pt>
    <dgm:pt modelId="{3A6D58F2-4FD6-4ADC-B934-825C0EC33545}">
      <dgm:prSet phldrT="[Text]"/>
      <dgm:spPr/>
      <dgm:t>
        <a:bodyPr/>
        <a:lstStyle/>
        <a:p>
          <a:r>
            <a:rPr lang="en-US" dirty="0" smtClean="0"/>
            <a:t>OPHTHALMIC VEIN</a:t>
          </a:r>
          <a:endParaRPr lang="en-US" dirty="0"/>
        </a:p>
      </dgm:t>
    </dgm:pt>
    <dgm:pt modelId="{C7A5860C-5E38-42EB-BF5A-8D4F4CFA3ABF}" type="parTrans" cxnId="{33691696-82EE-4072-9214-25BE049048DF}">
      <dgm:prSet/>
      <dgm:spPr/>
      <dgm:t>
        <a:bodyPr/>
        <a:lstStyle/>
        <a:p>
          <a:endParaRPr lang="en-US"/>
        </a:p>
      </dgm:t>
    </dgm:pt>
    <dgm:pt modelId="{FA8B4770-941B-47ED-87C9-4520C69C2B1C}" type="sibTrans" cxnId="{33691696-82EE-4072-9214-25BE049048DF}">
      <dgm:prSet/>
      <dgm:spPr/>
      <dgm:t>
        <a:bodyPr/>
        <a:lstStyle/>
        <a:p>
          <a:endParaRPr lang="en-US"/>
        </a:p>
      </dgm:t>
    </dgm:pt>
    <dgm:pt modelId="{E07288F1-FD92-4EB9-B6BF-5F399B348112}" type="pres">
      <dgm:prSet presAssocID="{4ABCF6AD-29C1-438E-BEBC-66EDD23D9A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FD9154-F877-4361-8DBF-DEF833FC6742}" type="pres">
      <dgm:prSet presAssocID="{51B93F6E-C20E-402C-A8C1-05B2BD9734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2CA6A-BC43-4BEB-8AC8-B4212461A294}" type="pres">
      <dgm:prSet presAssocID="{1B7D8846-3F71-4F47-B206-482A8AB5DA2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1FA44A5-C2E4-4784-B642-9E99124F6E3C}" type="pres">
      <dgm:prSet presAssocID="{1B7D8846-3F71-4F47-B206-482A8AB5DA2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60EB321-F537-40FD-A551-5DC89301EE95}" type="pres">
      <dgm:prSet presAssocID="{363A2465-F1F6-4A1B-8F72-DCD8EC5B55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3AF54-5150-42C3-9371-9D0118FDBBA4}" type="pres">
      <dgm:prSet presAssocID="{F01FA8F5-6C77-43CE-A9E4-0734ECEDF8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A015192-A71F-4392-80CA-B6B06168C75A}" type="pres">
      <dgm:prSet presAssocID="{F01FA8F5-6C77-43CE-A9E4-0734ECEDF8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20AA11-7687-4406-A4D7-610E74EF0D15}" type="pres">
      <dgm:prSet presAssocID="{3A6D58F2-4FD6-4ADC-B934-825C0EC335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1DA8D-F192-4472-8991-8F522DC40D15}" type="pres">
      <dgm:prSet presAssocID="{FA8B4770-941B-47ED-87C9-4520C69C2B1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B19942-8CE7-4DC8-BEBA-CCBBFC1A3A9F}" type="pres">
      <dgm:prSet presAssocID="{FA8B4770-941B-47ED-87C9-4520C69C2B1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0297710-2849-4086-9D0C-521D865D51F3}" type="pres">
      <dgm:prSet presAssocID="{1C688187-BD56-4235-8E22-363F538535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91696-82EE-4072-9214-25BE049048DF}" srcId="{4ABCF6AD-29C1-438E-BEBC-66EDD23D9AEA}" destId="{3A6D58F2-4FD6-4ADC-B934-825C0EC33545}" srcOrd="2" destOrd="0" parTransId="{C7A5860C-5E38-42EB-BF5A-8D4F4CFA3ABF}" sibTransId="{FA8B4770-941B-47ED-87C9-4520C69C2B1C}"/>
    <dgm:cxn modelId="{AFFF862F-FEF6-4E35-9A9B-25BF0A1935F4}" type="presOf" srcId="{1C688187-BD56-4235-8E22-363F538535F6}" destId="{F0297710-2849-4086-9D0C-521D865D51F3}" srcOrd="0" destOrd="0" presId="urn:microsoft.com/office/officeart/2005/8/layout/process5"/>
    <dgm:cxn modelId="{4E8403CC-F6DD-48CD-AA07-86762BD3F7CD}" type="presOf" srcId="{3A6D58F2-4FD6-4ADC-B934-825C0EC33545}" destId="{F620AA11-7687-4406-A4D7-610E74EF0D15}" srcOrd="0" destOrd="0" presId="urn:microsoft.com/office/officeart/2005/8/layout/process5"/>
    <dgm:cxn modelId="{A5509D0E-74AD-4D0B-825B-777848035D8F}" type="presOf" srcId="{F01FA8F5-6C77-43CE-A9E4-0734ECEDF8FC}" destId="{0A015192-A71F-4392-80CA-B6B06168C75A}" srcOrd="1" destOrd="0" presId="urn:microsoft.com/office/officeart/2005/8/layout/process5"/>
    <dgm:cxn modelId="{E0A0DA36-B9DC-4926-A16D-1F9E83B46591}" type="presOf" srcId="{4ABCF6AD-29C1-438E-BEBC-66EDD23D9AEA}" destId="{E07288F1-FD92-4EB9-B6BF-5F399B348112}" srcOrd="0" destOrd="0" presId="urn:microsoft.com/office/officeart/2005/8/layout/process5"/>
    <dgm:cxn modelId="{C11A6E45-9192-43C6-95DB-F2C1FD8506E5}" srcId="{4ABCF6AD-29C1-438E-BEBC-66EDD23D9AEA}" destId="{51B93F6E-C20E-402C-A8C1-05B2BD9734D5}" srcOrd="0" destOrd="0" parTransId="{4A001296-B2C8-4CB0-96AC-0AABB4A7ABDE}" sibTransId="{1B7D8846-3F71-4F47-B206-482A8AB5DA21}"/>
    <dgm:cxn modelId="{628BEAF2-0038-4F2E-BE23-C126F411BD0D}" srcId="{4ABCF6AD-29C1-438E-BEBC-66EDD23D9AEA}" destId="{363A2465-F1F6-4A1B-8F72-DCD8EC5B5590}" srcOrd="1" destOrd="0" parTransId="{4508AAD2-441F-4ABA-BFF2-C21508461A18}" sibTransId="{F01FA8F5-6C77-43CE-A9E4-0734ECEDF8FC}"/>
    <dgm:cxn modelId="{4CA9241A-6C98-411C-B78A-4FCF8104C615}" type="presOf" srcId="{1B7D8846-3F71-4F47-B206-482A8AB5DA21}" destId="{31FA44A5-C2E4-4784-B642-9E99124F6E3C}" srcOrd="1" destOrd="0" presId="urn:microsoft.com/office/officeart/2005/8/layout/process5"/>
    <dgm:cxn modelId="{50D16C56-65DE-4634-B597-634A19CBE47B}" type="presOf" srcId="{F01FA8F5-6C77-43CE-A9E4-0734ECEDF8FC}" destId="{4173AF54-5150-42C3-9371-9D0118FDBBA4}" srcOrd="0" destOrd="0" presId="urn:microsoft.com/office/officeart/2005/8/layout/process5"/>
    <dgm:cxn modelId="{4FABE265-02E1-465D-9E17-6C506421C647}" type="presOf" srcId="{1B7D8846-3F71-4F47-B206-482A8AB5DA21}" destId="{0132CA6A-BC43-4BEB-8AC8-B4212461A294}" srcOrd="0" destOrd="0" presId="urn:microsoft.com/office/officeart/2005/8/layout/process5"/>
    <dgm:cxn modelId="{2713102B-2D0B-475A-990C-E6093EB376B2}" type="presOf" srcId="{FA8B4770-941B-47ED-87C9-4520C69C2B1C}" destId="{1EB19942-8CE7-4DC8-BEBA-CCBBFC1A3A9F}" srcOrd="1" destOrd="0" presId="urn:microsoft.com/office/officeart/2005/8/layout/process5"/>
    <dgm:cxn modelId="{D58AD4FA-1574-4017-8232-A20F45424C39}" type="presOf" srcId="{363A2465-F1F6-4A1B-8F72-DCD8EC5B5590}" destId="{660EB321-F537-40FD-A551-5DC89301EE95}" srcOrd="0" destOrd="0" presId="urn:microsoft.com/office/officeart/2005/8/layout/process5"/>
    <dgm:cxn modelId="{1A5337BD-0A21-4BB6-9978-9DAEE7F3D85E}" type="presOf" srcId="{51B93F6E-C20E-402C-A8C1-05B2BD9734D5}" destId="{87FD9154-F877-4361-8DBF-DEF833FC6742}" srcOrd="0" destOrd="0" presId="urn:microsoft.com/office/officeart/2005/8/layout/process5"/>
    <dgm:cxn modelId="{C246467F-32CF-42C2-ABA9-FD2D05CE5357}" srcId="{4ABCF6AD-29C1-438E-BEBC-66EDD23D9AEA}" destId="{1C688187-BD56-4235-8E22-363F538535F6}" srcOrd="3" destOrd="0" parTransId="{CB118D41-E614-4606-8A13-0E3FE2C04901}" sibTransId="{CE9E4943-EC9B-4974-A6EA-F5C5A527DAD3}"/>
    <dgm:cxn modelId="{6C88A6B0-D1CD-4FE7-BA91-2863669D8F5D}" type="presOf" srcId="{FA8B4770-941B-47ED-87C9-4520C69C2B1C}" destId="{A471DA8D-F192-4472-8991-8F522DC40D15}" srcOrd="0" destOrd="0" presId="urn:microsoft.com/office/officeart/2005/8/layout/process5"/>
    <dgm:cxn modelId="{297B1418-8DE2-41A7-8A7C-6170DBFB74AB}" type="presParOf" srcId="{E07288F1-FD92-4EB9-B6BF-5F399B348112}" destId="{87FD9154-F877-4361-8DBF-DEF833FC6742}" srcOrd="0" destOrd="0" presId="urn:microsoft.com/office/officeart/2005/8/layout/process5"/>
    <dgm:cxn modelId="{BD38663D-A8B6-47A8-9BA2-4DE2B96ECBB0}" type="presParOf" srcId="{E07288F1-FD92-4EB9-B6BF-5F399B348112}" destId="{0132CA6A-BC43-4BEB-8AC8-B4212461A294}" srcOrd="1" destOrd="0" presId="urn:microsoft.com/office/officeart/2005/8/layout/process5"/>
    <dgm:cxn modelId="{8CF7ADD4-F7E2-4786-AB97-A275078E6D36}" type="presParOf" srcId="{0132CA6A-BC43-4BEB-8AC8-B4212461A294}" destId="{31FA44A5-C2E4-4784-B642-9E99124F6E3C}" srcOrd="0" destOrd="0" presId="urn:microsoft.com/office/officeart/2005/8/layout/process5"/>
    <dgm:cxn modelId="{653CBE51-3DF1-4A7F-870E-81571760B61D}" type="presParOf" srcId="{E07288F1-FD92-4EB9-B6BF-5F399B348112}" destId="{660EB321-F537-40FD-A551-5DC89301EE95}" srcOrd="2" destOrd="0" presId="urn:microsoft.com/office/officeart/2005/8/layout/process5"/>
    <dgm:cxn modelId="{19FC8A43-DF68-4BED-A69C-58CD5F7C5BB0}" type="presParOf" srcId="{E07288F1-FD92-4EB9-B6BF-5F399B348112}" destId="{4173AF54-5150-42C3-9371-9D0118FDBBA4}" srcOrd="3" destOrd="0" presId="urn:microsoft.com/office/officeart/2005/8/layout/process5"/>
    <dgm:cxn modelId="{BC216A98-71F2-4FF7-870F-E7CB5EF47177}" type="presParOf" srcId="{4173AF54-5150-42C3-9371-9D0118FDBBA4}" destId="{0A015192-A71F-4392-80CA-B6B06168C75A}" srcOrd="0" destOrd="0" presId="urn:microsoft.com/office/officeart/2005/8/layout/process5"/>
    <dgm:cxn modelId="{F39EA446-A62A-4036-9876-4274AD5B0215}" type="presParOf" srcId="{E07288F1-FD92-4EB9-B6BF-5F399B348112}" destId="{F620AA11-7687-4406-A4D7-610E74EF0D15}" srcOrd="4" destOrd="0" presId="urn:microsoft.com/office/officeart/2005/8/layout/process5"/>
    <dgm:cxn modelId="{A41175F9-A4BE-48B6-9A40-56DEE9AF6650}" type="presParOf" srcId="{E07288F1-FD92-4EB9-B6BF-5F399B348112}" destId="{A471DA8D-F192-4472-8991-8F522DC40D15}" srcOrd="5" destOrd="0" presId="urn:microsoft.com/office/officeart/2005/8/layout/process5"/>
    <dgm:cxn modelId="{1EF8FA49-6D0F-481E-9B77-A5A4A2463F31}" type="presParOf" srcId="{A471DA8D-F192-4472-8991-8F522DC40D15}" destId="{1EB19942-8CE7-4DC8-BEBA-CCBBFC1A3A9F}" srcOrd="0" destOrd="0" presId="urn:microsoft.com/office/officeart/2005/8/layout/process5"/>
    <dgm:cxn modelId="{1A646614-EEF4-4508-BE20-285969B1829B}" type="presParOf" srcId="{E07288F1-FD92-4EB9-B6BF-5F399B348112}" destId="{F0297710-2849-4086-9D0C-521D865D51F3}" srcOrd="6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D9154-F877-4361-8DBF-DEF833FC6742}">
      <dsp:nvSpPr>
        <dsp:cNvPr id="0" name=""/>
        <dsp:cNvSpPr/>
      </dsp:nvSpPr>
      <dsp:spPr>
        <a:xfrm>
          <a:off x="421332" y="1488"/>
          <a:ext cx="2665139" cy="159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FACIAL VEIN</a:t>
          </a:r>
          <a:endParaRPr lang="en-US" sz="2800" kern="1200" dirty="0"/>
        </a:p>
      </dsp:txBody>
      <dsp:txXfrm>
        <a:off x="421332" y="1488"/>
        <a:ext cx="2665139" cy="1599083"/>
      </dsp:txXfrm>
    </dsp:sp>
    <dsp:sp modelId="{0132CA6A-BC43-4BEB-8AC8-B4212461A294}">
      <dsp:nvSpPr>
        <dsp:cNvPr id="0" name=""/>
        <dsp:cNvSpPr/>
      </dsp:nvSpPr>
      <dsp:spPr>
        <a:xfrm>
          <a:off x="3321004" y="470552"/>
          <a:ext cx="565009" cy="660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321004" y="470552"/>
        <a:ext cx="565009" cy="660954"/>
      </dsp:txXfrm>
    </dsp:sp>
    <dsp:sp modelId="{660EB321-F537-40FD-A551-5DC89301EE95}">
      <dsp:nvSpPr>
        <dsp:cNvPr id="0" name=""/>
        <dsp:cNvSpPr/>
      </dsp:nvSpPr>
      <dsp:spPr>
        <a:xfrm>
          <a:off x="4152527" y="1488"/>
          <a:ext cx="2665139" cy="159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ANGULAR VEIN</a:t>
          </a:r>
          <a:endParaRPr lang="en-US" sz="2800" kern="1200" dirty="0"/>
        </a:p>
      </dsp:txBody>
      <dsp:txXfrm>
        <a:off x="4152527" y="1488"/>
        <a:ext cx="2665139" cy="1599083"/>
      </dsp:txXfrm>
    </dsp:sp>
    <dsp:sp modelId="{4173AF54-5150-42C3-9371-9D0118FDBBA4}">
      <dsp:nvSpPr>
        <dsp:cNvPr id="0" name=""/>
        <dsp:cNvSpPr/>
      </dsp:nvSpPr>
      <dsp:spPr>
        <a:xfrm rot="5400000">
          <a:off x="5202592" y="1787131"/>
          <a:ext cx="565009" cy="660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5400000">
        <a:off x="5202592" y="1787131"/>
        <a:ext cx="565009" cy="660954"/>
      </dsp:txXfrm>
    </dsp:sp>
    <dsp:sp modelId="{F620AA11-7687-4406-A4D7-610E74EF0D15}">
      <dsp:nvSpPr>
        <dsp:cNvPr id="0" name=""/>
        <dsp:cNvSpPr/>
      </dsp:nvSpPr>
      <dsp:spPr>
        <a:xfrm>
          <a:off x="4152527" y="2666627"/>
          <a:ext cx="2665139" cy="159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OPHTHALMIC VEIN</a:t>
          </a:r>
          <a:endParaRPr lang="en-US" sz="2800" kern="1200" dirty="0"/>
        </a:p>
      </dsp:txBody>
      <dsp:txXfrm>
        <a:off x="4152527" y="2666627"/>
        <a:ext cx="2665139" cy="1599083"/>
      </dsp:txXfrm>
    </dsp:sp>
    <dsp:sp modelId="{A471DA8D-F192-4472-8991-8F522DC40D15}">
      <dsp:nvSpPr>
        <dsp:cNvPr id="0" name=""/>
        <dsp:cNvSpPr/>
      </dsp:nvSpPr>
      <dsp:spPr>
        <a:xfrm rot="10800000">
          <a:off x="3352986" y="3135692"/>
          <a:ext cx="565009" cy="660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352986" y="3135692"/>
        <a:ext cx="565009" cy="660954"/>
      </dsp:txXfrm>
    </dsp:sp>
    <dsp:sp modelId="{F0297710-2849-4086-9D0C-521D865D51F3}">
      <dsp:nvSpPr>
        <dsp:cNvPr id="0" name=""/>
        <dsp:cNvSpPr/>
      </dsp:nvSpPr>
      <dsp:spPr>
        <a:xfrm>
          <a:off x="421332" y="2666627"/>
          <a:ext cx="2665139" cy="159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CAVERNOUS SINUS</a:t>
          </a:r>
          <a:endParaRPr lang="en-US" sz="2800" kern="1200" dirty="0"/>
        </a:p>
      </dsp:txBody>
      <dsp:txXfrm>
        <a:off x="421332" y="2666627"/>
        <a:ext cx="2665139" cy="1599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C0E885-C11D-4D2E-AFA3-5F0519DF3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1B04ED-BC88-4343-A16C-E161AAB2C4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E16199D-40EB-42D8-A588-C10C046C404B}" type="datetimeFigureOut">
              <a:rPr lang="en-US" smtClean="0"/>
              <a:pPr/>
              <a:t>7/19/2012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4F7DE7-672D-4711-9CB8-A917C3DF5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772400" cy="60198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ANATOMY OF NOSE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b="1" u="sng" dirty="0" smtClean="0"/>
              <a:t>AND PARANASAL SINUSES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Lieutenant Colonel </a:t>
            </a:r>
            <a:r>
              <a:rPr lang="en-US" sz="2400" dirty="0" err="1" smtClean="0"/>
              <a:t>Mian</a:t>
            </a:r>
            <a:r>
              <a:rPr lang="en-US" sz="2400" dirty="0" smtClean="0"/>
              <a:t> </a:t>
            </a:r>
            <a:r>
              <a:rPr lang="en-US" sz="2400" dirty="0" err="1" smtClean="0"/>
              <a:t>Amer</a:t>
            </a:r>
            <a:r>
              <a:rPr lang="en-US" sz="2400" dirty="0" smtClean="0"/>
              <a:t> </a:t>
            </a:r>
            <a:r>
              <a:rPr lang="en-US" sz="2400" dirty="0" smtClean="0"/>
              <a:t>Majeed</a:t>
            </a:r>
            <a:br>
              <a:rPr lang="en-US" sz="2400" dirty="0" smtClean="0"/>
            </a:br>
            <a:r>
              <a:rPr lang="en-US" sz="2400" dirty="0" smtClean="0"/>
              <a:t>MBBS, MCPS, </a:t>
            </a:r>
            <a:r>
              <a:rPr lang="en-US" sz="2400" dirty="0" err="1" smtClean="0"/>
              <a:t>FCPS</a:t>
            </a:r>
            <a:r>
              <a:rPr lang="en-US" sz="2400" dirty="0" smtClean="0"/>
              <a:t> (</a:t>
            </a:r>
            <a:r>
              <a:rPr lang="en-US" sz="2400" dirty="0" err="1" smtClean="0"/>
              <a:t>ENT</a:t>
            </a:r>
            <a:r>
              <a:rPr lang="en-US" sz="2400" dirty="0" smtClean="0"/>
              <a:t>, </a:t>
            </a:r>
            <a:r>
              <a:rPr lang="en-US" sz="2400" dirty="0" smtClean="0"/>
              <a:t>DO-HNS (London)</a:t>
            </a:r>
            <a:br>
              <a:rPr lang="en-US" sz="2400" dirty="0" smtClean="0"/>
            </a:br>
            <a:r>
              <a:rPr lang="en-US" sz="2400" dirty="0" smtClean="0"/>
              <a:t>ENT DEPT</a:t>
            </a:r>
            <a:br>
              <a:rPr lang="en-US" sz="2400" dirty="0" smtClean="0"/>
            </a:br>
            <a:r>
              <a:rPr lang="en-US" sz="2400" dirty="0" smtClean="0"/>
              <a:t>MH RWP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09600"/>
            <a:ext cx="4033838" cy="2438400"/>
          </a:xfrm>
        </p:spPr>
        <p:txBody>
          <a:bodyPr/>
          <a:lstStyle/>
          <a:p>
            <a:r>
              <a:rPr lang="en-US" sz="2800" b="1"/>
              <a:t>The entire nasal cavity extends from the nares (nostrils) anteriorly to the choanae posteriorly</a:t>
            </a:r>
          </a:p>
          <a:p>
            <a:endParaRPr lang="en-US" sz="2800" b="1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4589463" y="228600"/>
          <a:ext cx="2787650" cy="3351213"/>
        </p:xfrm>
        <a:graphic>
          <a:graphicData uri="http://schemas.openxmlformats.org/presentationml/2006/ole">
            <p:oleObj spid="_x0000_s30722" name="צילום של Photo Editor" r:id="rId3" imgW="1552792" imgH="1867161" progId="">
              <p:embed/>
            </p:oleObj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543800" y="243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Choanae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1000" y="4343400"/>
            <a:ext cx="358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400" b="1"/>
              <a:t>It is divided into 2 parts by an osseocartilaginous nasal septum</a:t>
            </a:r>
            <a:endParaRPr lang="en-US" sz="2400"/>
          </a:p>
        </p:txBody>
      </p:sp>
      <p:pic>
        <p:nvPicPr>
          <p:cNvPr id="4105" name="Picture 9" descr="nasalseptumbonescar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886200"/>
            <a:ext cx="26193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Nasal Cavity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sz="2800" dirty="0"/>
              <a:t>Each half of the nasal cavity has a:</a:t>
            </a:r>
          </a:p>
          <a:p>
            <a:r>
              <a:rPr lang="en-US" sz="2800" dirty="0">
                <a:solidFill>
                  <a:srgbClr val="FFC000"/>
                </a:solidFill>
              </a:rPr>
              <a:t>Floor</a:t>
            </a:r>
          </a:p>
          <a:p>
            <a:r>
              <a:rPr lang="en-US" sz="2800" dirty="0">
                <a:solidFill>
                  <a:srgbClr val="FFC000"/>
                </a:solidFill>
              </a:rPr>
              <a:t>Roof</a:t>
            </a:r>
          </a:p>
          <a:p>
            <a:r>
              <a:rPr lang="en-US" sz="2800" dirty="0">
                <a:solidFill>
                  <a:srgbClr val="FFC000"/>
                </a:solidFill>
              </a:rPr>
              <a:t>Lateral wall</a:t>
            </a:r>
          </a:p>
          <a:p>
            <a:r>
              <a:rPr lang="en-US" sz="2800" dirty="0" err="1">
                <a:solidFill>
                  <a:srgbClr val="FFC000"/>
                </a:solidFill>
              </a:rPr>
              <a:t>Septal</a:t>
            </a:r>
            <a:r>
              <a:rPr lang="en-US" sz="2800" dirty="0">
                <a:solidFill>
                  <a:srgbClr val="FFC000"/>
                </a:solidFill>
              </a:rPr>
              <a:t> wall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808538" y="1600200"/>
          <a:ext cx="3717925" cy="4525963"/>
        </p:xfrm>
        <a:graphic>
          <a:graphicData uri="http://schemas.openxmlformats.org/presentationml/2006/ole">
            <p:oleObj spid="_x0000_s31746" name="צילום של Photo Editor" r:id="rId3" imgW="6582694" imgH="80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Floor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r>
              <a:rPr lang="en-US" sz="2800" b="1">
                <a:solidFill>
                  <a:srgbClr val="00CC99"/>
                </a:solidFill>
              </a:rPr>
              <a:t>Palatine process maxilla</a:t>
            </a:r>
          </a:p>
          <a:p>
            <a:r>
              <a:rPr lang="en-US" sz="2800" b="1">
                <a:solidFill>
                  <a:srgbClr val="FF9966"/>
                </a:solidFill>
              </a:rPr>
              <a:t>Horizontal plate palatine bone</a:t>
            </a:r>
          </a:p>
          <a:p>
            <a:pPr>
              <a:buFontTx/>
              <a:buNone/>
            </a:pPr>
            <a:r>
              <a:rPr lang="en-US" sz="2800" b="1"/>
              <a:t>(the superior surface of the hard palate)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857750" y="1981200"/>
          <a:ext cx="2686050" cy="3733800"/>
        </p:xfrm>
        <a:graphic>
          <a:graphicData uri="http://schemas.openxmlformats.org/presentationml/2006/ole">
            <p:oleObj spid="_x0000_s32770" name="צילום של Photo Editor" r:id="rId3" imgW="1552792" imgH="1867161" progId="">
              <p:embed/>
            </p:oleObj>
          </a:graphicData>
        </a:graphic>
      </p:graphicFrame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276600" y="2362200"/>
            <a:ext cx="2667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352800" y="3200400"/>
            <a:ext cx="2514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4000"/>
              <a:t>The Roof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57200"/>
            <a:ext cx="8991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Narrow</a:t>
            </a:r>
          </a:p>
          <a:p>
            <a:pPr>
              <a:lnSpc>
                <a:spcPct val="90000"/>
              </a:lnSpc>
            </a:pPr>
            <a:r>
              <a:rPr lang="en-US" sz="2400" b="1"/>
              <a:t>Formed by a number of bones and cartilages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Anterior part – corresponds with bridge of nose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Intermediate part – formed by cribriform plate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Posterior part – formed by inferior surface, sphenoid body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914400" y="2346325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Nasal Cartilages</a:t>
            </a:r>
            <a:r>
              <a:rPr lang="en-US" b="1"/>
              <a:t>,</a:t>
            </a:r>
            <a:r>
              <a:rPr lang="en-US" sz="2000" b="1">
                <a:solidFill>
                  <a:srgbClr val="FF9933"/>
                </a:solidFill>
              </a:rPr>
              <a:t>Nasal</a:t>
            </a:r>
            <a:r>
              <a:rPr lang="en-US" sz="2000" b="1"/>
              <a:t>, </a:t>
            </a:r>
            <a:r>
              <a:rPr lang="en-US" sz="2000" b="1">
                <a:solidFill>
                  <a:srgbClr val="FF9900"/>
                </a:solidFill>
              </a:rPr>
              <a:t>Frontal</a:t>
            </a:r>
            <a:r>
              <a:rPr lang="en-US" sz="2000" b="1"/>
              <a:t>, </a:t>
            </a:r>
            <a:r>
              <a:rPr lang="en-US" sz="2000" b="1">
                <a:solidFill>
                  <a:srgbClr val="CC99FF"/>
                </a:solidFill>
              </a:rPr>
              <a:t>Ethmoid</a:t>
            </a:r>
            <a:r>
              <a:rPr lang="en-US" sz="2000" b="1"/>
              <a:t>,</a:t>
            </a:r>
            <a:r>
              <a:rPr lang="en-US" sz="2000" b="1">
                <a:solidFill>
                  <a:srgbClr val="FF9933"/>
                </a:solidFill>
              </a:rPr>
              <a:t>Sphenoid</a:t>
            </a:r>
            <a:r>
              <a:rPr lang="en-US" sz="2000" b="1">
                <a:solidFill>
                  <a:schemeClr val="bg2"/>
                </a:solidFill>
              </a:rPr>
              <a:t>Bones</a:t>
            </a:r>
          </a:p>
        </p:txBody>
      </p:sp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2971800" y="3429000"/>
          <a:ext cx="3581400" cy="2752725"/>
        </p:xfrm>
        <a:graphic>
          <a:graphicData uri="http://schemas.openxmlformats.org/presentationml/2006/ole">
            <p:oleObj spid="_x0000_s33794" name="צילום של Photo Editor" r:id="rId3" imgW="4200000" imgH="3514286" progId="">
              <p:embed/>
            </p:oleObj>
          </a:graphicData>
        </a:graphic>
      </p:graphicFrame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1447800" y="2651125"/>
            <a:ext cx="1676400" cy="26066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3429000" y="2667000"/>
            <a:ext cx="45719" cy="1981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4038600" y="2667000"/>
            <a:ext cx="228600" cy="1143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H="1">
            <a:off x="4876800" y="3048000"/>
            <a:ext cx="381000" cy="1295400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5638800" y="2819400"/>
            <a:ext cx="381000" cy="1447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1600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Nasal Septum (the medial wall)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09600" y="1371600"/>
            <a:ext cx="8305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Divides the nasal cavity into right and left halves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It is part osseous and part cartilaginous</a:t>
            </a:r>
          </a:p>
        </p:txBody>
      </p:sp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2438400" y="2667000"/>
          <a:ext cx="4257675" cy="3724275"/>
        </p:xfrm>
        <a:graphic>
          <a:graphicData uri="http://schemas.openxmlformats.org/presentationml/2006/ole">
            <p:oleObj spid="_x0000_s34818" name="צילום של Photo Editor" r:id="rId3" imgW="4258269" imgH="3723810" progId="">
              <p:embed/>
            </p:oleObj>
          </a:graphicData>
        </a:graphic>
      </p:graphicFrame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733800" y="38862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</a:rPr>
              <a:t>Perpendicular Plate </a:t>
            </a:r>
            <a:r>
              <a:rPr lang="en-US" sz="1400" dirty="0">
                <a:solidFill>
                  <a:srgbClr val="C00000"/>
                </a:solidFill>
              </a:rPr>
              <a:t>(</a:t>
            </a:r>
            <a:r>
              <a:rPr lang="en-US" sz="1400" dirty="0" err="1">
                <a:solidFill>
                  <a:srgbClr val="C00000"/>
                </a:solidFill>
              </a:rPr>
              <a:t>ethmoid</a:t>
            </a:r>
            <a:r>
              <a:rPr lang="en-US" sz="1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191000" y="4876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</a:rPr>
              <a:t>Vomer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819400" y="4495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</a:rPr>
              <a:t>Septal</a:t>
            </a:r>
            <a:r>
              <a:rPr lang="en-US" dirty="0">
                <a:solidFill>
                  <a:srgbClr val="C00000"/>
                </a:solidFill>
              </a:rPr>
              <a:t> Cartilage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Lateral Walls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4196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Marked by 3 projections:</a:t>
            </a:r>
          </a:p>
          <a:p>
            <a:pPr lvl="1"/>
            <a:r>
              <a:rPr lang="en-US" b="1"/>
              <a:t>Superior concha</a:t>
            </a:r>
          </a:p>
          <a:p>
            <a:pPr lvl="1"/>
            <a:r>
              <a:rPr lang="en-US" b="1"/>
              <a:t>Middle concha</a:t>
            </a:r>
          </a:p>
          <a:p>
            <a:pPr lvl="1"/>
            <a:r>
              <a:rPr lang="en-US" b="1"/>
              <a:t>Inferior concha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4953000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The area below each </a:t>
            </a:r>
            <a:r>
              <a:rPr lang="en-US" sz="2400" b="1" dirty="0" err="1" smtClean="0"/>
              <a:t>concha</a:t>
            </a:r>
            <a:r>
              <a:rPr lang="en-US" sz="2400" b="1" dirty="0" smtClean="0"/>
              <a:t> (turbinate) </a:t>
            </a:r>
            <a:r>
              <a:rPr lang="en-US" sz="2400" b="1" dirty="0"/>
              <a:t>is referred to as a </a:t>
            </a:r>
            <a:r>
              <a:rPr lang="en-US" sz="2400" b="1" dirty="0" err="1" smtClean="0"/>
              <a:t>meatus</a:t>
            </a:r>
            <a:r>
              <a:rPr lang="en-US" sz="2400" b="1" dirty="0"/>
              <a:t>.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4343400" y="2286000"/>
          <a:ext cx="4572000" cy="2716213"/>
        </p:xfrm>
        <a:graphic>
          <a:graphicData uri="http://schemas.openxmlformats.org/presentationml/2006/ole">
            <p:oleObj spid="_x0000_s35842" name="צילום של Photo Editor" r:id="rId3" imgW="3115110" imgH="1790476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4102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sz="4400" b="1" u="sng" dirty="0" err="1" smtClean="0">
                <a:solidFill>
                  <a:srgbClr val="FFC000"/>
                </a:solidFill>
              </a:rPr>
              <a:t>Spheno-ethmoidal</a:t>
            </a:r>
            <a:r>
              <a:rPr lang="en-US" sz="4400" b="1" u="sng" dirty="0" smtClean="0">
                <a:solidFill>
                  <a:srgbClr val="FFC000"/>
                </a:solidFill>
              </a:rPr>
              <a:t> recess</a:t>
            </a:r>
          </a:p>
          <a:p>
            <a:pPr algn="just">
              <a:buNone/>
            </a:pPr>
            <a:r>
              <a:rPr lang="en-US" sz="4000" dirty="0" smtClean="0"/>
              <a:t>	above superior turbinate</a:t>
            </a:r>
          </a:p>
          <a:p>
            <a:pPr algn="just">
              <a:buNone/>
            </a:pPr>
            <a:r>
              <a:rPr lang="en-US" sz="4000" dirty="0" smtClean="0"/>
              <a:t>	sphenoid sinus opening</a:t>
            </a:r>
          </a:p>
          <a:p>
            <a:pPr algn="just">
              <a:buNone/>
            </a:pPr>
            <a:r>
              <a:rPr lang="en-US" sz="4400" b="1" u="sng" dirty="0" smtClean="0">
                <a:solidFill>
                  <a:srgbClr val="FFC000"/>
                </a:solidFill>
              </a:rPr>
              <a:t>Superior </a:t>
            </a:r>
            <a:r>
              <a:rPr lang="en-US" sz="4400" b="1" u="sng" dirty="0" err="1" smtClean="0">
                <a:solidFill>
                  <a:srgbClr val="FFC000"/>
                </a:solidFill>
              </a:rPr>
              <a:t>meatus</a:t>
            </a:r>
            <a:endParaRPr lang="en-US" sz="4400" b="1" u="sng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en-US" sz="4000" dirty="0" smtClean="0"/>
              <a:t>	below superior turbinate</a:t>
            </a:r>
          </a:p>
          <a:p>
            <a:pPr algn="just">
              <a:buNone/>
            </a:pPr>
            <a:r>
              <a:rPr lang="en-US" sz="4000" dirty="0" smtClean="0"/>
              <a:t>	posterior </a:t>
            </a:r>
            <a:r>
              <a:rPr lang="en-US" sz="4000" dirty="0" err="1" smtClean="0"/>
              <a:t>ethmoid</a:t>
            </a:r>
            <a:r>
              <a:rPr lang="en-US" sz="4000" dirty="0" smtClean="0"/>
              <a:t> opening</a:t>
            </a:r>
          </a:p>
          <a:p>
            <a:pPr algn="just">
              <a:buNone/>
            </a:pPr>
            <a:endParaRPr lang="en-US" sz="4000" u="sng" dirty="0" smtClean="0"/>
          </a:p>
          <a:p>
            <a:pPr algn="just">
              <a:buNone/>
            </a:pPr>
            <a:r>
              <a:rPr lang="en-US" sz="4400" b="1" u="sng" dirty="0" smtClean="0">
                <a:solidFill>
                  <a:srgbClr val="FFC000"/>
                </a:solidFill>
              </a:rPr>
              <a:t>Middle </a:t>
            </a:r>
            <a:r>
              <a:rPr lang="en-US" sz="4400" b="1" u="sng" dirty="0" err="1" smtClean="0">
                <a:solidFill>
                  <a:srgbClr val="FFC000"/>
                </a:solidFill>
              </a:rPr>
              <a:t>meatus</a:t>
            </a:r>
            <a:endParaRPr lang="en-US" sz="4400" b="1" u="sng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bulla </a:t>
            </a:r>
            <a:r>
              <a:rPr lang="en-US" sz="4000" dirty="0" err="1" smtClean="0">
                <a:solidFill>
                  <a:srgbClr val="FFFF00"/>
                </a:solidFill>
              </a:rPr>
              <a:t>ethmoidalis</a:t>
            </a:r>
            <a:r>
              <a:rPr lang="en-US" sz="4000" dirty="0" smtClean="0"/>
              <a:t>: middle </a:t>
            </a:r>
            <a:r>
              <a:rPr lang="en-US" sz="4000" dirty="0" err="1" smtClean="0"/>
              <a:t>ethmoidal</a:t>
            </a:r>
            <a:r>
              <a:rPr lang="en-US" sz="4000" dirty="0" smtClean="0"/>
              <a:t> cells</a:t>
            </a:r>
          </a:p>
          <a:p>
            <a:pPr algn="just">
              <a:buNone/>
            </a:pPr>
            <a:r>
              <a:rPr lang="en-US" sz="4000" dirty="0" err="1" smtClean="0">
                <a:solidFill>
                  <a:srgbClr val="FFFF00"/>
                </a:solidFill>
              </a:rPr>
              <a:t>semilunar</a:t>
            </a:r>
            <a:r>
              <a:rPr lang="en-US" sz="4000" dirty="0" smtClean="0">
                <a:solidFill>
                  <a:srgbClr val="FFFF00"/>
                </a:solidFill>
              </a:rPr>
              <a:t> hiatus</a:t>
            </a:r>
          </a:p>
          <a:p>
            <a:pPr algn="just">
              <a:buNone/>
            </a:pPr>
            <a:r>
              <a:rPr lang="en-US" sz="4000" dirty="0" err="1" smtClean="0">
                <a:solidFill>
                  <a:srgbClr val="FFFF00"/>
                </a:solidFill>
              </a:rPr>
              <a:t>uncinate</a:t>
            </a:r>
            <a:r>
              <a:rPr lang="en-US" sz="4000" dirty="0" smtClean="0">
                <a:solidFill>
                  <a:srgbClr val="FFFF00"/>
                </a:solidFill>
              </a:rPr>
              <a:t> process</a:t>
            </a:r>
          </a:p>
          <a:p>
            <a:pPr algn="just">
              <a:buNone/>
            </a:pPr>
            <a:r>
              <a:rPr lang="en-US" sz="4000" dirty="0" err="1" smtClean="0">
                <a:solidFill>
                  <a:srgbClr val="FFFF00"/>
                </a:solidFill>
              </a:rPr>
              <a:t>infundibulum</a:t>
            </a:r>
            <a:r>
              <a:rPr lang="en-US" sz="4000" dirty="0" smtClean="0"/>
              <a:t>: frontal, anterior </a:t>
            </a:r>
            <a:r>
              <a:rPr lang="en-US" sz="4000" dirty="0" err="1" smtClean="0"/>
              <a:t>ethmoid</a:t>
            </a:r>
            <a:r>
              <a:rPr lang="en-US" sz="4000" dirty="0" smtClean="0"/>
              <a:t>, maxillary sinus</a:t>
            </a:r>
          </a:p>
          <a:p>
            <a:pPr algn="just">
              <a:buNone/>
            </a:pPr>
            <a:endParaRPr lang="en-US" sz="4000" dirty="0" smtClean="0"/>
          </a:p>
          <a:p>
            <a:pPr algn="just">
              <a:buNone/>
            </a:pPr>
            <a:r>
              <a:rPr lang="en-US" sz="4400" b="1" u="sng" dirty="0" smtClean="0">
                <a:solidFill>
                  <a:srgbClr val="FFC000"/>
                </a:solidFill>
              </a:rPr>
              <a:t>Inferior </a:t>
            </a:r>
            <a:r>
              <a:rPr lang="en-US" sz="4400" b="1" u="sng" dirty="0" err="1" smtClean="0">
                <a:solidFill>
                  <a:srgbClr val="FFC000"/>
                </a:solidFill>
              </a:rPr>
              <a:t>meatus</a:t>
            </a:r>
            <a:endParaRPr lang="en-US" sz="4400" b="1" u="sng" dirty="0" smtClean="0">
              <a:solidFill>
                <a:srgbClr val="FFC000"/>
              </a:solidFill>
            </a:endParaRPr>
          </a:p>
          <a:p>
            <a:pPr algn="just">
              <a:buNone/>
            </a:pPr>
            <a:r>
              <a:rPr lang="en-US" sz="4000" dirty="0" err="1" smtClean="0"/>
              <a:t>nasolacrimal</a:t>
            </a:r>
            <a:r>
              <a:rPr lang="en-US" sz="4000" dirty="0" smtClean="0"/>
              <a:t> duct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1027" descr="S:\RYAN\scan\83101\lateralnasalwallsketch,fontanel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Openings Into the Nasal Region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ph idx="1"/>
          </p:nvPr>
        </p:nvGraphicFramePr>
        <p:xfrm>
          <a:off x="2924175" y="2843213"/>
          <a:ext cx="2533650" cy="2038350"/>
        </p:xfrm>
        <a:graphic>
          <a:graphicData uri="http://schemas.openxmlformats.org/presentationml/2006/ole">
            <p:oleObj spid="_x0000_s67586" name="צילום של Photo Editor" r:id="rId3" imgW="2534004" imgH="2038095" progId="">
              <p:embed/>
            </p:oleObj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05000" y="59436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Nasolacrimal Canal drains intoInferior </a:t>
            </a:r>
            <a:r>
              <a:rPr lang="en-US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Meatus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4038600" y="4343400"/>
            <a:ext cx="838200" cy="1676400"/>
          </a:xfrm>
          <a:prstGeom prst="line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257800" y="12192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Sphenoid sinus opens into </a:t>
            </a:r>
            <a:r>
              <a:rPr lang="en-US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sphenoethmoidal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recess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5867400" y="1752600"/>
            <a:ext cx="152400" cy="1524000"/>
          </a:xfrm>
          <a:prstGeom prst="line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019800" y="1828800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Posterior </a:t>
            </a:r>
            <a:r>
              <a:rPr lang="en-US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ethmoidal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air cells open into superior </a:t>
            </a:r>
            <a:r>
              <a:rPr lang="en-US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meatus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5791200" y="2514600"/>
            <a:ext cx="381000" cy="1295400"/>
          </a:xfrm>
          <a:prstGeom prst="line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320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Anterior &amp; middle </a:t>
            </a:r>
            <a:r>
              <a:rPr lang="en-US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ethmoid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air cells, maxillary and frontal sinuses open into middle </a:t>
            </a:r>
            <a:r>
              <a:rPr lang="en-US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meatus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124200" y="2362200"/>
            <a:ext cx="1905000" cy="1143000"/>
          </a:xfrm>
          <a:prstGeom prst="line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609600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Nasolacrimal Canal</a:t>
            </a:r>
          </a:p>
        </p:txBody>
      </p:sp>
      <p:pic>
        <p:nvPicPr>
          <p:cNvPr id="27653" name="Picture 5" descr="sense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572000" y="2286000"/>
            <a:ext cx="4191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CCFF"/>
                </a:solidFill>
              </a:rPr>
              <a:t>The Nasolacrimal Canal conveys tears from the orbit to the inferior nasal </a:t>
            </a:r>
            <a:r>
              <a:rPr lang="en-US" sz="3200" b="1" dirty="0" err="1">
                <a:solidFill>
                  <a:srgbClr val="00CCFF"/>
                </a:solidFill>
              </a:rPr>
              <a:t>meatus</a:t>
            </a:r>
            <a:endParaRPr lang="en-US" sz="3200" b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The Nasal Cavity: Functions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7772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The superior part of the respiratory </a:t>
            </a:r>
            <a:r>
              <a:rPr lang="en-US" sz="2800" b="1" dirty="0" smtClean="0"/>
              <a:t>tract</a:t>
            </a:r>
          </a:p>
          <a:p>
            <a:endParaRPr lang="en-US" sz="2800" b="1" dirty="0"/>
          </a:p>
          <a:p>
            <a:r>
              <a:rPr lang="en-US" sz="2800" b="1" dirty="0"/>
              <a:t>A passageway for air to </a:t>
            </a:r>
            <a:r>
              <a:rPr lang="en-US" sz="2800" b="1" dirty="0" smtClean="0"/>
              <a:t>lungs</a:t>
            </a:r>
          </a:p>
          <a:p>
            <a:endParaRPr lang="en-US" sz="2800" b="1" dirty="0" smtClean="0"/>
          </a:p>
          <a:p>
            <a:r>
              <a:rPr lang="en-US" b="1" dirty="0" smtClean="0"/>
              <a:t>Organ of smell</a:t>
            </a:r>
          </a:p>
          <a:p>
            <a:endParaRPr lang="en-US" b="1" dirty="0" smtClean="0"/>
          </a:p>
          <a:p>
            <a:r>
              <a:rPr lang="en-US" sz="2800" b="1" dirty="0" smtClean="0"/>
              <a:t>Aids in phonation</a:t>
            </a:r>
          </a:p>
          <a:p>
            <a:endParaRPr lang="en-US" sz="2800" b="1" dirty="0"/>
          </a:p>
          <a:p>
            <a:r>
              <a:rPr lang="en-US" sz="2800" b="1" dirty="0"/>
              <a:t>Filters impurities esp. dust from inspired </a:t>
            </a:r>
            <a:r>
              <a:rPr lang="en-US" sz="2800" b="1" dirty="0" smtClean="0"/>
              <a:t>air</a:t>
            </a:r>
          </a:p>
          <a:p>
            <a:endParaRPr lang="en-US" sz="2800" b="1" dirty="0"/>
          </a:p>
          <a:p>
            <a:r>
              <a:rPr lang="en-US" sz="2800" b="1" dirty="0"/>
              <a:t>Warms and humidifies inspired air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/>
              <a:t>Receives secretions from </a:t>
            </a:r>
            <a:r>
              <a:rPr lang="en-US" sz="2800" b="1" dirty="0" err="1"/>
              <a:t>paranasal</a:t>
            </a:r>
            <a:r>
              <a:rPr lang="en-US" sz="2800" b="1" dirty="0" smtClean="0"/>
              <a:t>sinuses and </a:t>
            </a:r>
            <a:r>
              <a:rPr lang="en-US" sz="2800" b="1" dirty="0" err="1"/>
              <a:t>nasolacrimal</a:t>
            </a:r>
            <a:r>
              <a:rPr lang="en-US" sz="2800" b="1" dirty="0"/>
              <a:t> 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LINING MEMBRANE OF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Vestibule</a:t>
            </a:r>
          </a:p>
          <a:p>
            <a:pPr lvl="1"/>
            <a:r>
              <a:rPr lang="en-US" dirty="0" err="1" smtClean="0"/>
              <a:t>anteroinferior</a:t>
            </a:r>
            <a:endParaRPr lang="en-US" dirty="0" smtClean="0"/>
          </a:p>
          <a:p>
            <a:pPr lvl="1"/>
            <a:r>
              <a:rPr lang="en-US" dirty="0" smtClean="0"/>
              <a:t>Skin-hair </a:t>
            </a:r>
            <a:r>
              <a:rPr lang="en-US" dirty="0" err="1" smtClean="0"/>
              <a:t>follicles,sebaceousglnds</a:t>
            </a:r>
            <a:endParaRPr lang="en-US" dirty="0" smtClean="0"/>
          </a:p>
          <a:p>
            <a:r>
              <a:rPr lang="en-US" u="sng" dirty="0" smtClean="0">
                <a:solidFill>
                  <a:srgbClr val="FFFF00"/>
                </a:solidFill>
              </a:rPr>
              <a:t>Olfactory region</a:t>
            </a:r>
          </a:p>
          <a:p>
            <a:pPr lvl="1"/>
            <a:r>
              <a:rPr lang="en-US" dirty="0" smtClean="0"/>
              <a:t>Upper 1/3</a:t>
            </a:r>
          </a:p>
          <a:p>
            <a:pPr lvl="1"/>
            <a:r>
              <a:rPr lang="en-US" dirty="0" smtClean="0"/>
              <a:t>Paler mucous membrane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Respiratory region</a:t>
            </a:r>
          </a:p>
          <a:p>
            <a:pPr lvl="1"/>
            <a:r>
              <a:rPr lang="en-US" dirty="0" smtClean="0"/>
              <a:t>Lower 2/3</a:t>
            </a:r>
          </a:p>
          <a:p>
            <a:pPr lvl="1"/>
            <a:r>
              <a:rPr lang="en-US" dirty="0" err="1" smtClean="0"/>
              <a:t>Pseudostratified</a:t>
            </a:r>
            <a:r>
              <a:rPr lang="en-US" dirty="0" smtClean="0"/>
              <a:t> ciliated </a:t>
            </a:r>
            <a:r>
              <a:rPr lang="en-US" dirty="0" err="1" smtClean="0"/>
              <a:t>columner</a:t>
            </a:r>
            <a:endParaRPr lang="en-US" dirty="0" smtClean="0"/>
          </a:p>
          <a:p>
            <a:pPr lvl="1"/>
            <a:r>
              <a:rPr lang="en-US" dirty="0" err="1" smtClean="0"/>
              <a:t>Serous,mucus</a:t>
            </a:r>
            <a:r>
              <a:rPr lang="en-US" dirty="0" smtClean="0"/>
              <a:t> glands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792480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Pseudostratified</a:t>
            </a:r>
            <a:r>
              <a:rPr lang="en-US" sz="4400" dirty="0" smtClean="0"/>
              <a:t> ciliated </a:t>
            </a:r>
            <a:r>
              <a:rPr lang="en-US" sz="4400" dirty="0" err="1" smtClean="0"/>
              <a:t>columner</a:t>
            </a:r>
            <a:r>
              <a:rPr lang="en-US" sz="4400" dirty="0" smtClean="0"/>
              <a:t> epithelium</a:t>
            </a:r>
            <a:endParaRPr lang="en-US" sz="4400" dirty="0"/>
          </a:p>
        </p:txBody>
      </p:sp>
      <p:pic>
        <p:nvPicPr>
          <p:cNvPr id="3" name="Picture 1026" descr="D:\Porter\muco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48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Paranasal Air Sinuses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3810000"/>
            <a:ext cx="1752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Frontal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Ethmoid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Maxilla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Sphenoid</a:t>
            </a:r>
          </a:p>
        </p:txBody>
      </p:sp>
      <p:sp>
        <p:nvSpPr>
          <p:cNvPr id="14342" name="AutoShape 6"/>
          <p:cNvSpPr>
            <a:spLocks/>
          </p:cNvSpPr>
          <p:nvPr/>
        </p:nvSpPr>
        <p:spPr bwMode="auto">
          <a:xfrm>
            <a:off x="2209800" y="3581400"/>
            <a:ext cx="533400" cy="2514600"/>
          </a:xfrm>
          <a:prstGeom prst="rightBrace">
            <a:avLst>
              <a:gd name="adj1" fmla="val 3928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124200" y="4267200"/>
            <a:ext cx="5562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Air filled extensions of the respiratory part of the nasal cavity are found within these bones.  They are called the paranasal sinuses.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6035675"/>
            <a:ext cx="8382000" cy="4572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/>
          </a:p>
        </p:txBody>
      </p:sp>
      <p:pic>
        <p:nvPicPr>
          <p:cNvPr id="14345" name="Picture 9" descr="si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/>
              <a:t>The Paranasal Sinuses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2743200"/>
            <a:ext cx="89154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The paranasal sinuses are lined with mucoperiosteum </a:t>
            </a:r>
            <a:r>
              <a:rPr lang="en-US" sz="2400" b="1"/>
              <a:t>(</a:t>
            </a:r>
            <a:r>
              <a:rPr lang="en-US" b="1"/>
              <a:t>Mucous membrane and periosteum so intimately united as to form nearly a single membrane)</a:t>
            </a:r>
            <a:endParaRPr lang="en-US" sz="2400" b="1">
              <a:solidFill>
                <a:srgbClr val="0099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The mucus which is produced is moved into the nose primarily via ciliary action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Apertures communicate between the sinuses and the nasal cavity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990600"/>
            <a:ext cx="868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</a:rPr>
              <a:t>Functions: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>
                <a:solidFill>
                  <a:schemeClr val="folHlink"/>
                </a:solidFill>
              </a:rPr>
              <a:t>Resonators of the voice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>
                <a:solidFill>
                  <a:schemeClr val="folHlink"/>
                </a:solidFill>
              </a:rPr>
              <a:t>They also reduce the skulls weight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6035675"/>
            <a:ext cx="9429750" cy="822325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Sinusitis is inflammation and swelling of the mucosa of one or more of these paranasal sinuses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MAXILLARY SINUS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733800"/>
          </a:xfrm>
        </p:spPr>
        <p:txBody>
          <a:bodyPr/>
          <a:lstStyle/>
          <a:p>
            <a:pPr algn="just"/>
            <a:r>
              <a:rPr lang="en-US" dirty="0" err="1" smtClean="0"/>
              <a:t>Antrum</a:t>
            </a:r>
            <a:r>
              <a:rPr lang="en-US" dirty="0" smtClean="0"/>
              <a:t> of Highmore</a:t>
            </a:r>
          </a:p>
          <a:p>
            <a:pPr algn="just"/>
            <a:r>
              <a:rPr lang="en-US" dirty="0" smtClean="0"/>
              <a:t>Largest (15 ml)</a:t>
            </a:r>
          </a:p>
          <a:p>
            <a:pPr algn="just"/>
            <a:r>
              <a:rPr lang="en-US" dirty="0" smtClean="0"/>
              <a:t>Pyramidal</a:t>
            </a:r>
          </a:p>
          <a:p>
            <a:pPr algn="just"/>
            <a:r>
              <a:rPr lang="en-US" dirty="0" smtClean="0"/>
              <a:t>Floor 1 cm below nasal floor</a:t>
            </a:r>
          </a:p>
          <a:p>
            <a:pPr algn="just"/>
            <a:r>
              <a:rPr lang="en-US" dirty="0" smtClean="0"/>
              <a:t>Dental infections</a:t>
            </a:r>
          </a:p>
          <a:p>
            <a:pPr algn="just"/>
            <a:r>
              <a:rPr lang="en-US" dirty="0" smtClean="0"/>
              <a:t>Opens in </a:t>
            </a:r>
            <a:r>
              <a:rPr lang="en-US" dirty="0" err="1" smtClean="0"/>
              <a:t>infundibulum</a:t>
            </a:r>
            <a:r>
              <a:rPr lang="en-US" dirty="0" smtClean="0"/>
              <a:t> of middle </a:t>
            </a:r>
            <a:r>
              <a:rPr lang="en-US" dirty="0" err="1" smtClean="0"/>
              <a:t>meatus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A703-A163-46E0-A277-B7D9E9EC9DD6}" type="slidenum">
              <a:rPr lang="en-US"/>
              <a:pPr/>
              <a:t>25</a:t>
            </a:fld>
            <a:endParaRPr lang="en-US"/>
          </a:p>
        </p:txBody>
      </p:sp>
      <p:pic>
        <p:nvPicPr>
          <p:cNvPr id="38914" name="Picture 2" descr="D:\Porter\cri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8600"/>
            <a:ext cx="2566988" cy="2336800"/>
          </a:xfrm>
          <a:prstGeom prst="rect">
            <a:avLst/>
          </a:prstGeom>
          <a:noFill/>
        </p:spPr>
      </p:pic>
      <p:pic>
        <p:nvPicPr>
          <p:cNvPr id="38915" name="Picture 3" descr="D:\Porter\cri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81200"/>
            <a:ext cx="2413000" cy="2355850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74725" y="654050"/>
            <a:ext cx="294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Ethmoid Roof</a:t>
            </a:r>
          </a:p>
        </p:txBody>
      </p:sp>
      <p:pic>
        <p:nvPicPr>
          <p:cNvPr id="38918" name="Picture 6" descr="D:\Porter\groundlamell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6" name="Picture 4" descr="D:\Porter\cri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3820" y="6400800"/>
            <a:ext cx="225067" cy="228600"/>
          </a:xfrm>
          <a:prstGeom prst="rect">
            <a:avLst/>
          </a:prstGeom>
          <a:noFill/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43400" y="4495800"/>
            <a:ext cx="18557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Anterior 2/3</a:t>
            </a:r>
          </a:p>
          <a:p>
            <a:pPr>
              <a:buFontTx/>
              <a:buChar char="•"/>
            </a:pPr>
            <a:r>
              <a:rPr lang="en-US" dirty="0"/>
              <a:t>Posterior 1/3</a:t>
            </a:r>
          </a:p>
          <a:p>
            <a:pPr lvl="1"/>
            <a:r>
              <a:rPr lang="en-US" dirty="0" err="1"/>
              <a:t>Keros</a:t>
            </a:r>
            <a:r>
              <a:rPr lang="en-US" dirty="0"/>
              <a:t> I</a:t>
            </a:r>
          </a:p>
          <a:p>
            <a:pPr lvl="1"/>
            <a:r>
              <a:rPr lang="en-US" dirty="0" err="1"/>
              <a:t>Keros</a:t>
            </a:r>
            <a:r>
              <a:rPr lang="en-US" dirty="0"/>
              <a:t> II</a:t>
            </a:r>
          </a:p>
          <a:p>
            <a:pPr lvl="1"/>
            <a:r>
              <a:rPr lang="en-US" dirty="0" err="1"/>
              <a:t>Keros</a:t>
            </a:r>
            <a:r>
              <a:rPr lang="en-US" dirty="0"/>
              <a:t> III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FRONTAL SINUS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733800"/>
          </a:xfrm>
        </p:spPr>
        <p:txBody>
          <a:bodyPr>
            <a:normAutofit lnSpcReduction="1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Between inner and outer tables of frontal bone.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Asymmetric.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Opens into the middle </a:t>
            </a:r>
            <a:r>
              <a:rPr lang="en-US" dirty="0" err="1" smtClean="0"/>
              <a:t>meatus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		Frontal recess 55%</a:t>
            </a:r>
          </a:p>
          <a:p>
            <a:pPr algn="just">
              <a:buNone/>
            </a:pPr>
            <a:r>
              <a:rPr lang="en-US" dirty="0" smtClean="0"/>
              <a:t>		Not into the </a:t>
            </a:r>
            <a:r>
              <a:rPr lang="en-US" dirty="0" err="1" smtClean="0"/>
              <a:t>infundibulum</a:t>
            </a:r>
            <a:r>
              <a:rPr lang="en-US" dirty="0" smtClean="0"/>
              <a:t> 30%</a:t>
            </a:r>
          </a:p>
          <a:p>
            <a:pPr algn="just">
              <a:buNone/>
            </a:pPr>
            <a:r>
              <a:rPr lang="en-US" dirty="0" smtClean="0"/>
              <a:t>		Into </a:t>
            </a:r>
            <a:r>
              <a:rPr lang="en-US" dirty="0" err="1" smtClean="0"/>
              <a:t>infundibulum</a:t>
            </a:r>
            <a:r>
              <a:rPr lang="en-US" dirty="0" smtClean="0"/>
              <a:t> 15% </a:t>
            </a:r>
          </a:p>
          <a:p>
            <a:pPr algn="just">
              <a:buFont typeface="Courier New" pitchFamily="49" charset="0"/>
              <a:buChar char="o"/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Porter\frontalrece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ETHMOIDAL SINUSES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71999"/>
          </a:xfrm>
        </p:spPr>
        <p:txBody>
          <a:bodyPr>
            <a:normAutofit lnSpcReduction="10000"/>
          </a:bodyPr>
          <a:lstStyle/>
          <a:p>
            <a:pPr algn="just">
              <a:buFont typeface="Courier New" pitchFamily="49" charset="0"/>
              <a:buChar char="o"/>
            </a:pPr>
            <a:endParaRPr lang="en-US" dirty="0" smtClean="0"/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3 to 18 in number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b/w upper 3</a:t>
            </a:r>
            <a:r>
              <a:rPr lang="en-US" baseline="30000" dirty="0" smtClean="0"/>
              <a:t>rd</a:t>
            </a:r>
            <a:r>
              <a:rPr lang="en-US" dirty="0" smtClean="0"/>
              <a:t> of lateral wall of nose and medial wall of orbit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LAMINA PAPYRACEA </a:t>
            </a:r>
            <a:r>
              <a:rPr lang="en-US" dirty="0" err="1" smtClean="0"/>
              <a:t>seperates</a:t>
            </a:r>
            <a:r>
              <a:rPr lang="en-US" dirty="0" smtClean="0"/>
              <a:t> it from the orbit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Anterior cells----middle </a:t>
            </a:r>
            <a:r>
              <a:rPr lang="en-US" dirty="0" err="1" smtClean="0"/>
              <a:t>meatus</a:t>
            </a:r>
            <a:endParaRPr lang="en-US" dirty="0" smtClean="0"/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Middle cells----bulla </a:t>
            </a:r>
            <a:r>
              <a:rPr lang="en-US" dirty="0" err="1" smtClean="0"/>
              <a:t>ethmoidalis</a:t>
            </a:r>
            <a:endParaRPr lang="en-US" dirty="0" smtClean="0"/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Posterior cells---superior </a:t>
            </a:r>
            <a:r>
              <a:rPr lang="en-US" dirty="0" err="1" smtClean="0"/>
              <a:t>meatus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26" descr="D:\Porter\infund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96200" y="6400800"/>
            <a:ext cx="1295400" cy="30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i="1">
                <a:solidFill>
                  <a:srgbClr val="000099"/>
                </a:solidFill>
                <a:latin typeface="Verdana" charset="0"/>
              </a:rPr>
              <a:t>Slide 13.3b</a:t>
            </a:r>
            <a:endParaRPr lang="en-US" b="1"/>
          </a:p>
        </p:txBody>
      </p:sp>
      <p:sp>
        <p:nvSpPr>
          <p:cNvPr id="482312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381000" y="304800"/>
            <a:ext cx="8382000" cy="579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339933"/>
              </a:buClr>
              <a:buFontTx/>
              <a:buNone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Upper Respiratory Tract</a:t>
            </a:r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2309" name="Line 5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2310" name="Picture 6" descr="1302_AnatofRespiratTract_1.JPG                                 0001A9CDMacintosh HD                   ABA78158:"/>
          <p:cNvPicPr>
            <a:picLocks noChangeAspect="1" noChangeArrowheads="1"/>
          </p:cNvPicPr>
          <p:nvPr/>
        </p:nvPicPr>
        <p:blipFill>
          <a:blip r:embed="rId2"/>
          <a:srcRect b="4199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533400" y="598646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>
                <a:latin typeface="Arial" charset="0"/>
              </a:rPr>
              <a:t>Figure 13.2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2" grpId="0" build="p" autoUpdateAnimBg="0" advAuto="0"/>
      <p:bldP spid="48231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26" descr="D:\Porter\infun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SPHENOID SINUS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562600"/>
          </a:xfrm>
        </p:spPr>
        <p:txBody>
          <a:bodyPr>
            <a:normAutofit/>
          </a:bodyPr>
          <a:lstStyle/>
          <a:p>
            <a:pPr algn="just">
              <a:buFont typeface="Courier New" pitchFamily="49" charset="0"/>
              <a:buChar char="o"/>
            </a:pPr>
            <a:endParaRPr lang="en-US" dirty="0" smtClean="0"/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Lies in the body of sphenoid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Asymmetric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Opens into </a:t>
            </a:r>
            <a:r>
              <a:rPr lang="en-US" dirty="0" err="1" smtClean="0"/>
              <a:t>spheno-ethmoidal</a:t>
            </a:r>
            <a:r>
              <a:rPr lang="en-US" dirty="0" smtClean="0"/>
              <a:t> recess</a:t>
            </a:r>
          </a:p>
          <a:p>
            <a:pPr algn="just">
              <a:buFont typeface="Courier New" pitchFamily="49" charset="0"/>
              <a:buChar char="o"/>
            </a:pPr>
            <a:r>
              <a:rPr lang="en-US" dirty="0" smtClean="0"/>
              <a:t>Roof is related to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dirty="0" smtClean="0"/>
              <a:t>Pituitary gland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dirty="0" smtClean="0"/>
              <a:t>Cavernous sinus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dirty="0" smtClean="0"/>
              <a:t>ICA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dirty="0" smtClean="0"/>
              <a:t>CN III,IV,VI,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dirty="0" smtClean="0"/>
              <a:t>CN V1,V2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Porter\sphenoidn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Porter\sphenoidost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Supply of Nasal Cavity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(1) branches from the internal carotid, namely the branches of </a:t>
            </a:r>
            <a:r>
              <a:rPr lang="en-US" dirty="0" smtClean="0">
                <a:solidFill>
                  <a:srgbClr val="FF0000"/>
                </a:solidFill>
              </a:rPr>
              <a:t>the anterior and posterior </a:t>
            </a:r>
            <a:r>
              <a:rPr lang="en-US" dirty="0" err="1" smtClean="0">
                <a:solidFill>
                  <a:srgbClr val="FF0000"/>
                </a:solidFill>
              </a:rPr>
              <a:t>ethmoid</a:t>
            </a:r>
            <a:r>
              <a:rPr lang="en-US" dirty="0" smtClean="0">
                <a:solidFill>
                  <a:srgbClr val="FF0000"/>
                </a:solidFill>
              </a:rPr>
              <a:t> arteries </a:t>
            </a:r>
            <a:r>
              <a:rPr lang="en-US" dirty="0" smtClean="0"/>
              <a:t>from the ophthalmic artery, and </a:t>
            </a:r>
          </a:p>
          <a:p>
            <a:r>
              <a:rPr lang="en-US" dirty="0" smtClean="0"/>
              <a:t>(2) branches from the external carotid, namely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sphenopalatine</a:t>
            </a:r>
            <a:r>
              <a:rPr lang="en-US" dirty="0" smtClean="0">
                <a:solidFill>
                  <a:srgbClr val="FF0000"/>
                </a:solidFill>
              </a:rPr>
              <a:t>, greater palatine, superior labial, and angular arteries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3962400"/>
          </a:xfrm>
        </p:spPr>
        <p:txBody>
          <a:bodyPr/>
          <a:lstStyle/>
          <a:p>
            <a:pPr algn="just"/>
            <a:r>
              <a:rPr lang="en-US" sz="2800" dirty="0" smtClean="0"/>
              <a:t>The external nose is supplied by the facial artery, which becomes the angular artery coursing over the </a:t>
            </a:r>
            <a:r>
              <a:rPr lang="en-US" sz="2800" dirty="0" err="1" smtClean="0"/>
              <a:t>superomedial</a:t>
            </a:r>
            <a:r>
              <a:rPr lang="en-US" sz="2800" dirty="0" smtClean="0"/>
              <a:t> aspect of the nose.</a:t>
            </a:r>
          </a:p>
          <a:p>
            <a:pPr algn="just"/>
            <a:r>
              <a:rPr lang="en-US" sz="2800" dirty="0" smtClean="0"/>
              <a:t>The dorsal regions of the nose are supplied by branches of the maxillary artery (namely the </a:t>
            </a:r>
            <a:r>
              <a:rPr lang="en-US" sz="2800" dirty="0" err="1" smtClean="0"/>
              <a:t>infraorbital</a:t>
            </a:r>
            <a:r>
              <a:rPr lang="en-US" sz="2800" dirty="0" smtClean="0"/>
              <a:t>) and ophthalmic arteries (which are from the internal carotid system).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Blood Supply of Nasal Cavity </a:t>
            </a:r>
            <a:br>
              <a:rPr lang="en-US" sz="4000" dirty="0"/>
            </a:br>
            <a:r>
              <a:rPr lang="en-US" sz="4000" dirty="0"/>
              <a:t>primarily from branches of maxillary a.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905000" y="1905000"/>
          <a:ext cx="5562600" cy="3940175"/>
        </p:xfrm>
        <a:graphic>
          <a:graphicData uri="http://schemas.openxmlformats.org/presentationml/2006/ole">
            <p:oleObj spid="_x0000_s38914" name="צילום של Photo Editor" r:id="rId3" imgW="4505954" imgH="3191320" progId="">
              <p:embed/>
            </p:oleObj>
          </a:graphicData>
        </a:graphic>
      </p:graphicFrame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0" y="2590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Sphenopalatine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a.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133600" y="2743200"/>
            <a:ext cx="1524000" cy="685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315200" y="4648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Maxillary a.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 flipV="1">
            <a:off x="6248400" y="4343400"/>
            <a:ext cx="10668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:\Porter\aanas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Venous Drainage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914400"/>
          <a:ext cx="7239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53340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They are significant for their direct communication with the cavernous sinus and for their lack of valves; these features potentiated </a:t>
            </a:r>
            <a:r>
              <a:rPr lang="en-US" sz="2400" b="1" i="1" dirty="0" smtClean="0">
                <a:solidFill>
                  <a:srgbClr val="00B0F0"/>
                </a:solidFill>
              </a:rPr>
              <a:t>the intracranial spread of infection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772400" cy="662940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4400" b="1" u="sng" dirty="0" smtClean="0">
                <a:solidFill>
                  <a:srgbClr val="C00000"/>
                </a:solidFill>
              </a:rPr>
              <a:t>Little’s area</a:t>
            </a:r>
          </a:p>
          <a:p>
            <a:pPr algn="just">
              <a:buNone/>
            </a:pPr>
            <a:r>
              <a:rPr lang="en-US" sz="3200" b="1" dirty="0" err="1" smtClean="0"/>
              <a:t>Anteroinferior</a:t>
            </a:r>
            <a:r>
              <a:rPr lang="en-US" sz="3200" b="1" dirty="0" smtClean="0"/>
              <a:t>, just above the 	vestibule.</a:t>
            </a:r>
          </a:p>
          <a:p>
            <a:pPr algn="just">
              <a:buNone/>
            </a:pPr>
            <a:r>
              <a:rPr lang="en-US" sz="3200" b="1" dirty="0" smtClean="0"/>
              <a:t>		4 arteries, </a:t>
            </a:r>
            <a:r>
              <a:rPr lang="en-US" sz="3200" b="1" dirty="0" err="1" smtClean="0"/>
              <a:t>kiesselbach’s</a:t>
            </a:r>
            <a:r>
              <a:rPr lang="en-US" sz="3200" b="1" dirty="0" smtClean="0"/>
              <a:t> plexus.</a:t>
            </a:r>
          </a:p>
          <a:p>
            <a:pPr algn="just">
              <a:buNone/>
            </a:pPr>
            <a:r>
              <a:rPr lang="en-US" sz="3200" b="1" dirty="0" smtClean="0"/>
              <a:t>		Site of anterior </a:t>
            </a:r>
            <a:r>
              <a:rPr lang="en-US" sz="3200" b="1" dirty="0" err="1" smtClean="0"/>
              <a:t>epistaxis</a:t>
            </a:r>
            <a:r>
              <a:rPr lang="en-US" sz="3200" b="1" dirty="0" smtClean="0"/>
              <a:t>.</a:t>
            </a:r>
          </a:p>
          <a:p>
            <a:pPr algn="just">
              <a:buNone/>
            </a:pPr>
            <a:endParaRPr lang="en-US" sz="3200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sz="4400" b="1" u="sng" dirty="0" smtClean="0">
                <a:solidFill>
                  <a:srgbClr val="C00000"/>
                </a:solidFill>
              </a:rPr>
              <a:t>Woodruff’s area</a:t>
            </a:r>
          </a:p>
          <a:p>
            <a:pPr algn="just">
              <a:buNone/>
            </a:pPr>
            <a:r>
              <a:rPr lang="en-US" sz="3600" b="1" dirty="0" smtClean="0"/>
              <a:t>Under posterior end of inferior 	turbinate.</a:t>
            </a:r>
            <a:endParaRPr lang="en-US" sz="44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en-US" sz="3600" b="1" dirty="0" err="1" smtClean="0"/>
              <a:t>Sphenopalatine</a:t>
            </a:r>
            <a:r>
              <a:rPr lang="en-US" sz="3600" b="1" dirty="0" smtClean="0"/>
              <a:t> a. with posterior 	pharyngeal a.</a:t>
            </a:r>
          </a:p>
          <a:p>
            <a:pPr algn="just">
              <a:buNone/>
            </a:pPr>
            <a:r>
              <a:rPr lang="en-US" sz="3600" b="1" dirty="0" smtClean="0"/>
              <a:t>		Site of posterior </a:t>
            </a:r>
            <a:r>
              <a:rPr lang="en-US" sz="3600" b="1" dirty="0" err="1" smtClean="0"/>
              <a:t>epistaxis</a:t>
            </a:r>
            <a:r>
              <a:rPr lang="en-US" sz="3600" b="1" dirty="0" smtClean="0"/>
              <a:t>.</a:t>
            </a:r>
            <a:endParaRPr lang="en-US" sz="3600" b="1" smtClean="0"/>
          </a:p>
          <a:p>
            <a:pPr algn="just">
              <a:buNone/>
            </a:pPr>
            <a:endParaRPr lang="en-US" sz="3600" b="1" dirty="0" smtClean="0"/>
          </a:p>
          <a:p>
            <a:pPr algn="just">
              <a:buNone/>
            </a:pPr>
            <a:r>
              <a:rPr lang="en-US" sz="4400" b="1" u="sng" dirty="0" err="1" smtClean="0">
                <a:solidFill>
                  <a:srgbClr val="0070C0"/>
                </a:solidFill>
              </a:rPr>
              <a:t>Retrocolumellar</a:t>
            </a:r>
            <a:r>
              <a:rPr lang="en-US" sz="4400" b="1" u="sng" dirty="0" smtClean="0">
                <a:solidFill>
                  <a:srgbClr val="0070C0"/>
                </a:solidFill>
              </a:rPr>
              <a:t> vein</a:t>
            </a:r>
          </a:p>
          <a:p>
            <a:pPr algn="just">
              <a:buNone/>
            </a:pPr>
            <a:r>
              <a:rPr lang="en-US" sz="3600" b="1" dirty="0" smtClean="0"/>
              <a:t>		Runs vertically downward behind </a:t>
            </a:r>
            <a:r>
              <a:rPr lang="en-US" sz="3600" b="1" dirty="0" err="1" smtClean="0"/>
              <a:t>columella</a:t>
            </a:r>
            <a:r>
              <a:rPr lang="en-US" sz="3600" b="1" dirty="0" smtClean="0"/>
              <a:t>.</a:t>
            </a:r>
          </a:p>
          <a:p>
            <a:pPr algn="just">
              <a:buNone/>
            </a:pPr>
            <a:r>
              <a:rPr lang="en-US" sz="3600" b="1" dirty="0" smtClean="0"/>
              <a:t>		Crosses </a:t>
            </a:r>
            <a:r>
              <a:rPr lang="en-US" sz="3600" b="1" dirty="0" err="1" smtClean="0"/>
              <a:t>floor,joins</a:t>
            </a:r>
            <a:r>
              <a:rPr lang="en-US" sz="3600" b="1" dirty="0" smtClean="0"/>
              <a:t> venous plexus on lateral 	nasal 	wall.</a:t>
            </a:r>
          </a:p>
          <a:p>
            <a:pPr algn="just">
              <a:buNone/>
            </a:pPr>
            <a:r>
              <a:rPr lang="en-US" sz="3600" b="1" dirty="0" smtClean="0"/>
              <a:t>		site of venous bleeding.</a:t>
            </a:r>
          </a:p>
          <a:p>
            <a:pPr algn="just">
              <a:buNone/>
            </a:pPr>
            <a:endParaRPr lang="en-US" sz="5100" b="1" dirty="0" smtClean="0"/>
          </a:p>
          <a:p>
            <a:pPr algn="just">
              <a:buNone/>
            </a:pPr>
            <a:endParaRPr lang="en-US" sz="4600" dirty="0" smtClean="0"/>
          </a:p>
          <a:p>
            <a:pPr lvl="2"/>
            <a:endParaRPr lang="en-US" sz="22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43712"/>
          </a:xfrm>
        </p:spPr>
        <p:txBody>
          <a:bodyPr/>
          <a:lstStyle/>
          <a:p>
            <a:r>
              <a:rPr lang="en-US" sz="3600" dirty="0"/>
              <a:t>DEVELOPMENT OF NOSE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9200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week        FACIAL </a:t>
            </a:r>
            <a:r>
              <a:rPr lang="en-US" sz="2800" dirty="0" smtClean="0"/>
              <a:t>PROMINENCES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Frontonasal process  forms forehead ,bridge of nose, medial &amp; lateral nasal </a:t>
            </a:r>
            <a:r>
              <a:rPr lang="en-US" sz="2800" dirty="0" smtClean="0"/>
              <a:t>prominences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Maxillary process forms cheeks &amp; lateral portion of </a:t>
            </a:r>
            <a:r>
              <a:rPr lang="en-US" sz="2800" dirty="0" smtClean="0"/>
              <a:t>upper lip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/>
              <a:t>Lateral nasal process forms alae of nose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Medial </a:t>
            </a:r>
            <a:r>
              <a:rPr lang="en-US" sz="2800" dirty="0"/>
              <a:t>nasal process forms </a:t>
            </a:r>
            <a:r>
              <a:rPr lang="en-US" dirty="0" smtClean="0"/>
              <a:t>nasal </a:t>
            </a:r>
            <a:r>
              <a:rPr lang="en-US" dirty="0" err="1" smtClean="0"/>
              <a:t>septum,philtrum,premaxilla</a:t>
            </a:r>
            <a:r>
              <a:rPr lang="en-US" dirty="0" smtClean="0"/>
              <a:t>&amp; primary palate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err="1" smtClean="0"/>
              <a:t>Mandibular</a:t>
            </a:r>
            <a:r>
              <a:rPr lang="en-US" sz="2800" dirty="0"/>
              <a:t>process forms lower lip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KEISELBACH’S PLEXUS</a:t>
            </a:r>
            <a:endParaRPr lang="en-US" dirty="0"/>
          </a:p>
        </p:txBody>
      </p:sp>
      <p:pic>
        <p:nvPicPr>
          <p:cNvPr id="39939" name="Picture 3" descr="C:\Documents and Settings\majid\My Documents\My Pictures\03_981914_01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667000"/>
            <a:ext cx="3544657" cy="36576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1" y="1295400"/>
            <a:ext cx="56387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Sensory Nerve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The sensation of the nose is derived from the first 2 branches of the trigeminal nerve.</a:t>
            </a:r>
          </a:p>
          <a:p>
            <a:r>
              <a:rPr lang="en-US" sz="2000" b="1" i="1" u="sng" dirty="0" smtClean="0"/>
              <a:t>Ophthalmic division </a:t>
            </a:r>
          </a:p>
          <a:p>
            <a:pPr lvl="1"/>
            <a:r>
              <a:rPr lang="en-US" sz="2000" b="1" i="1" u="sng" dirty="0" err="1" smtClean="0"/>
              <a:t>Lacrima</a:t>
            </a:r>
            <a:r>
              <a:rPr lang="en-US" sz="2000" b="1" u="sng" dirty="0" err="1" smtClean="0"/>
              <a:t>l</a:t>
            </a:r>
            <a:r>
              <a:rPr lang="en-US" sz="2000" dirty="0" smtClean="0"/>
              <a:t>- Skin of lateral orbital area except </a:t>
            </a:r>
            <a:r>
              <a:rPr lang="en-US" sz="2000" dirty="0" err="1" smtClean="0"/>
              <a:t>lacrimal</a:t>
            </a:r>
            <a:r>
              <a:rPr lang="en-US" sz="2000" dirty="0" smtClean="0"/>
              <a:t> gland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b="1" i="1" u="sng" dirty="0" smtClean="0"/>
              <a:t>Frontal</a:t>
            </a:r>
            <a:r>
              <a:rPr lang="en-US" sz="2000" dirty="0" smtClean="0"/>
              <a:t> - Skin of forehead and scalp </a:t>
            </a:r>
          </a:p>
          <a:p>
            <a:pPr lvl="2"/>
            <a:r>
              <a:rPr lang="en-US" sz="2000" i="1" u="sng" dirty="0" err="1" smtClean="0"/>
              <a:t>Supraorbital</a:t>
            </a:r>
            <a:r>
              <a:rPr lang="en-US" sz="2000" dirty="0" smtClean="0"/>
              <a:t> - Eyelid skin, forehead, and scalp </a:t>
            </a:r>
          </a:p>
          <a:p>
            <a:pPr lvl="2"/>
            <a:r>
              <a:rPr lang="en-US" sz="2000" i="1" u="sng" dirty="0" err="1" smtClean="0"/>
              <a:t>Supratrochlear</a:t>
            </a:r>
            <a:r>
              <a:rPr lang="en-US" sz="2000" dirty="0" smtClean="0"/>
              <a:t> - Medial eyelid and medial forehead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000" b="1" i="1" u="sng" dirty="0" err="1" smtClean="0"/>
              <a:t>Nasociliary</a:t>
            </a:r>
            <a:r>
              <a:rPr lang="en-US" sz="2000" dirty="0" smtClean="0"/>
              <a:t> - Skin of the nose and mucous membrane of anterior nasal cavity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5791200"/>
          </a:xfrm>
        </p:spPr>
        <p:txBody>
          <a:bodyPr>
            <a:normAutofit lnSpcReduction="10000"/>
          </a:bodyPr>
          <a:lstStyle/>
          <a:p>
            <a:r>
              <a:rPr lang="en-US" sz="2200" b="1" i="1" u="sng" dirty="0" smtClean="0"/>
              <a:t>Maxillary division </a:t>
            </a:r>
          </a:p>
          <a:p>
            <a:pPr lvl="1"/>
            <a:r>
              <a:rPr lang="en-US" sz="2200" i="1" u="sng" dirty="0" smtClean="0"/>
              <a:t>Maxillary</a:t>
            </a:r>
          </a:p>
          <a:p>
            <a:pPr lvl="1"/>
            <a:r>
              <a:rPr lang="en-US" sz="2200" i="1" u="sng" dirty="0" err="1" smtClean="0"/>
              <a:t>Infraorbital</a:t>
            </a:r>
            <a:r>
              <a:rPr lang="en-US" sz="2200" dirty="0" smtClean="0"/>
              <a:t> - External </a:t>
            </a:r>
            <a:r>
              <a:rPr lang="en-US" sz="2200" dirty="0" err="1" smtClean="0"/>
              <a:t>nares</a:t>
            </a:r>
          </a:p>
          <a:p>
            <a:pPr lvl="1"/>
            <a:r>
              <a:rPr lang="en-US" sz="2200" i="1" u="sng" dirty="0" err="1" smtClean="0"/>
              <a:t>Zygomatic</a:t>
            </a:r>
          </a:p>
          <a:p>
            <a:pPr lvl="1"/>
            <a:r>
              <a:rPr lang="en-US" sz="2200" i="1" u="sng" dirty="0" smtClean="0"/>
              <a:t>Superior posterior dental </a:t>
            </a:r>
          </a:p>
          <a:p>
            <a:pPr lvl="1"/>
            <a:r>
              <a:rPr lang="en-US" sz="2200" i="1" u="sng" dirty="0" smtClean="0"/>
              <a:t>Superior anterior dental </a:t>
            </a:r>
            <a:r>
              <a:rPr lang="en-US" sz="2200" dirty="0" smtClean="0"/>
              <a:t>- Mediates sneeze reflex </a:t>
            </a:r>
          </a:p>
          <a:p>
            <a:pPr lvl="1"/>
            <a:r>
              <a:rPr lang="en-US" sz="2200" i="1" u="sng" dirty="0" err="1" smtClean="0"/>
              <a:t>Sphenopalatine</a:t>
            </a:r>
          </a:p>
          <a:p>
            <a:pPr lvl="1"/>
            <a:endParaRPr lang="en-US" sz="2200" dirty="0" smtClean="0"/>
          </a:p>
          <a:p>
            <a:pPr lvl="1">
              <a:buFont typeface="Wingdings" pitchFamily="2" charset="2"/>
              <a:buChar char="Ø"/>
            </a:pPr>
            <a:r>
              <a:rPr lang="en-US" sz="2200" dirty="0" smtClean="0"/>
              <a:t>The parasympathetic supply is derived from the </a:t>
            </a:r>
            <a:r>
              <a:rPr lang="en-US" sz="2200" dirty="0" smtClean="0">
                <a:solidFill>
                  <a:srgbClr val="FFC000"/>
                </a:solidFill>
              </a:rPr>
              <a:t>greater superficial </a:t>
            </a:r>
            <a:r>
              <a:rPr lang="en-US" sz="2200" dirty="0" err="1" smtClean="0">
                <a:solidFill>
                  <a:srgbClr val="FFC000"/>
                </a:solidFill>
              </a:rPr>
              <a:t>petrosal</a:t>
            </a:r>
            <a:r>
              <a:rPr lang="en-US" sz="2200" dirty="0" smtClean="0">
                <a:solidFill>
                  <a:srgbClr val="FFC000"/>
                </a:solidFill>
              </a:rPr>
              <a:t> (GSP)</a:t>
            </a:r>
            <a:r>
              <a:rPr lang="en-US" sz="2200" dirty="0" smtClean="0"/>
              <a:t> branch of cranial nerve VII. The GSP joins the deep </a:t>
            </a:r>
            <a:r>
              <a:rPr lang="en-US" sz="2200" dirty="0" err="1" smtClean="0"/>
              <a:t>petrosal</a:t>
            </a:r>
            <a:r>
              <a:rPr lang="en-US" sz="2200" dirty="0" smtClean="0"/>
              <a:t> nerve (sympathetic supply), which comes from the carotid plexus to form the </a:t>
            </a:r>
            <a:r>
              <a:rPr lang="en-US" sz="2200" dirty="0" err="1" smtClean="0"/>
              <a:t>vidian</a:t>
            </a:r>
            <a:r>
              <a:rPr lang="en-US" sz="2200" dirty="0" smtClean="0"/>
              <a:t> nerve in the </a:t>
            </a:r>
            <a:r>
              <a:rPr lang="en-US" sz="2200" dirty="0" err="1" smtClean="0"/>
              <a:t>vidian</a:t>
            </a:r>
            <a:r>
              <a:rPr lang="en-US" sz="2200" dirty="0" smtClean="0"/>
              <a:t> canal. The </a:t>
            </a:r>
            <a:r>
              <a:rPr lang="en-US" sz="2200" dirty="0" err="1" smtClean="0">
                <a:solidFill>
                  <a:srgbClr val="FFC000"/>
                </a:solidFill>
              </a:rPr>
              <a:t>vidian</a:t>
            </a:r>
            <a:r>
              <a:rPr lang="en-US" sz="2200" dirty="0" smtClean="0">
                <a:solidFill>
                  <a:srgbClr val="FFC000"/>
                </a:solidFill>
              </a:rPr>
              <a:t> nerve </a:t>
            </a:r>
            <a:r>
              <a:rPr lang="en-US" sz="2200" dirty="0" smtClean="0"/>
              <a:t>travels through the </a:t>
            </a:r>
            <a:r>
              <a:rPr lang="en-US" sz="2200" dirty="0" err="1" smtClean="0">
                <a:solidFill>
                  <a:srgbClr val="FFC000"/>
                </a:solidFill>
              </a:rPr>
              <a:t>pterygopalatine</a:t>
            </a:r>
            <a:r>
              <a:rPr lang="en-US" sz="2200" dirty="0" smtClean="0">
                <a:solidFill>
                  <a:srgbClr val="FFC000"/>
                </a:solidFill>
              </a:rPr>
              <a:t> ganglion </a:t>
            </a:r>
            <a:r>
              <a:rPr lang="en-US" sz="2200" dirty="0" smtClean="0"/>
              <a:t>(with only the parasympathetic nerves forming synapses here) to the </a:t>
            </a:r>
            <a:r>
              <a:rPr lang="en-US" sz="2200" dirty="0" err="1" smtClean="0"/>
              <a:t>lacrimal</a:t>
            </a:r>
            <a:r>
              <a:rPr lang="en-US" sz="2200" dirty="0" smtClean="0"/>
              <a:t> gland and glands of the nose and palate via the maxillary division of the trigeminal nerve.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1706-4B3A-4D93-966B-4704EA636147}" type="slidenum">
              <a:rPr lang="en-US"/>
              <a:pPr/>
              <a:t>43</a:t>
            </a:fld>
            <a:endParaRPr lang="en-US"/>
          </a:p>
        </p:txBody>
      </p:sp>
      <p:pic>
        <p:nvPicPr>
          <p:cNvPr id="61442" name="Picture 2" descr="D:\Porter\nnnas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36563"/>
            <a:ext cx="6629400" cy="6189662"/>
          </a:xfrm>
          <a:prstGeom prst="rect">
            <a:avLst/>
          </a:prstGeo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146925" y="523875"/>
            <a:ext cx="198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Innervation</a:t>
            </a:r>
          </a:p>
        </p:txBody>
      </p:sp>
      <p:pic>
        <p:nvPicPr>
          <p:cNvPr id="5" name="Picture 2" descr="D:\Porter\nnnas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u="sng" dirty="0" smtClean="0">
                <a:solidFill>
                  <a:srgbClr val="FFC000"/>
                </a:solidFill>
              </a:rPr>
              <a:t>OLFACTORY NERVES</a:t>
            </a:r>
          </a:p>
          <a:p>
            <a:pPr>
              <a:buNone/>
            </a:pPr>
            <a:endParaRPr lang="en-US" sz="2200" b="1" u="sng" dirty="0" smtClean="0"/>
          </a:p>
          <a:p>
            <a:pPr algn="just">
              <a:buNone/>
            </a:pPr>
            <a:r>
              <a:rPr lang="en-US" sz="2200" dirty="0" smtClean="0"/>
              <a:t>The superior most region of the nasal cavity</a:t>
            </a:r>
          </a:p>
          <a:p>
            <a:pPr algn="just">
              <a:buNone/>
            </a:pPr>
            <a:endParaRPr lang="en-US" sz="2200" dirty="0" smtClean="0"/>
          </a:p>
          <a:p>
            <a:pPr algn="just">
              <a:buNone/>
            </a:pPr>
            <a:r>
              <a:rPr lang="en-US" sz="2200" dirty="0" smtClean="0"/>
              <a:t>Contains 12 to 20 olfactory nerves that pass through </a:t>
            </a:r>
            <a:r>
              <a:rPr lang="en-US" sz="2200" dirty="0" err="1" smtClean="0"/>
              <a:t>cribriform</a:t>
            </a:r>
            <a:r>
              <a:rPr lang="en-US" sz="2200" dirty="0" smtClean="0"/>
              <a:t> plate to end in olfactory bulb</a:t>
            </a:r>
          </a:p>
          <a:p>
            <a:pPr algn="just">
              <a:buNone/>
            </a:pPr>
            <a:endParaRPr lang="en-US" sz="2200" dirty="0" smtClean="0"/>
          </a:p>
          <a:p>
            <a:pPr algn="just">
              <a:buNone/>
            </a:pPr>
            <a:r>
              <a:rPr lang="en-US" sz="2200" dirty="0" smtClean="0"/>
              <a:t>Carry sheaths of </a:t>
            </a:r>
            <a:r>
              <a:rPr lang="en-US" sz="2200" dirty="0" err="1" smtClean="0"/>
              <a:t>dua,arachnoid</a:t>
            </a:r>
            <a:r>
              <a:rPr lang="en-US" sz="2200" dirty="0" smtClean="0"/>
              <a:t> and </a:t>
            </a:r>
            <a:r>
              <a:rPr lang="en-US" sz="2200" dirty="0" err="1" smtClean="0"/>
              <a:t>pia</a:t>
            </a:r>
            <a:endParaRPr lang="en-US" sz="2200" dirty="0" smtClean="0"/>
          </a:p>
          <a:p>
            <a:pPr algn="just">
              <a:buNone/>
            </a:pPr>
            <a:endParaRPr lang="en-US" sz="2200" dirty="0" smtClean="0"/>
          </a:p>
          <a:p>
            <a:pPr algn="just">
              <a:buNone/>
            </a:pPr>
            <a:r>
              <a:rPr lang="en-US" sz="2200" dirty="0" smtClean="0"/>
              <a:t>Injury causes CSF </a:t>
            </a:r>
            <a:r>
              <a:rPr lang="en-US" sz="2200" dirty="0" err="1" smtClean="0"/>
              <a:t>rhinorrhoea</a:t>
            </a:r>
            <a:endParaRPr lang="en-US" sz="2200" dirty="0" smtClean="0"/>
          </a:p>
          <a:p>
            <a:pPr algn="just">
              <a:buNone/>
            </a:pPr>
            <a:endParaRPr lang="en-US" sz="2200" i="1" dirty="0" smtClean="0"/>
          </a:p>
          <a:p>
            <a:pPr>
              <a:buNone/>
            </a:pPr>
            <a:endParaRPr lang="en-US" sz="2200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Innervation of Nasal Cavity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2209800" y="2286000"/>
          <a:ext cx="4495800" cy="3543300"/>
        </p:xfrm>
        <a:graphic>
          <a:graphicData uri="http://schemas.openxmlformats.org/presentationml/2006/ole">
            <p:oleObj spid="_x0000_s37890" name="צילום של Photo Editor" r:id="rId3" imgW="4495238" imgH="3543795" progId="">
              <p:embed/>
            </p:oleObj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10000" y="1828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CN I – Olfactory Nerves (SVA)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4267200" y="2133600"/>
            <a:ext cx="0" cy="1066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Anterior </a:t>
            </a:r>
            <a:r>
              <a:rPr lang="en-US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ethmoidal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branch of V</a:t>
            </a:r>
            <a:r>
              <a:rPr lang="en-US" b="1" baseline="-25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1 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(GSA)</a:t>
            </a:r>
            <a:endParaRPr lang="en-US" b="1" baseline="-250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447800" y="2819400"/>
            <a:ext cx="1676400" cy="533400"/>
          </a:xfrm>
          <a:prstGeom prst="line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934200" y="4572000"/>
            <a:ext cx="190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Posterior nasal branches of V</a:t>
            </a:r>
            <a:r>
              <a:rPr lang="en-US" b="1" baseline="-25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2 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(GSA)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 flipV="1">
            <a:off x="5105400" y="3886200"/>
            <a:ext cx="175260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 flipV="1">
            <a:off x="5181600" y="4191000"/>
            <a:ext cx="16764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28600" y="48006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Cut </a:t>
            </a:r>
            <a:r>
              <a:rPr lang="en-US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nasopalatine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branch of V</a:t>
            </a:r>
            <a:r>
              <a:rPr lang="en-US" b="1" baseline="-25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2 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to septum (GSA)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2133600" y="3810000"/>
            <a:ext cx="3048000" cy="1143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8800" b="1" dirty="0" smtClean="0"/>
              <a:t>THANKYOU</a:t>
            </a:r>
            <a:endParaRPr lang="en-US" sz="15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-1074739" y="1074737"/>
            <a:ext cx="6858000" cy="4708525"/>
          </a:xfrm>
        </p:spPr>
      </p:pic>
      <p:sp>
        <p:nvSpPr>
          <p:cNvPr id="7" name="Rectangle 6"/>
          <p:cNvSpPr/>
          <p:nvPr/>
        </p:nvSpPr>
        <p:spPr>
          <a:xfrm>
            <a:off x="4745180" y="55415"/>
            <a:ext cx="4343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5 facial </a:t>
            </a:r>
            <a:r>
              <a:rPr lang="en-US" dirty="0" err="1" smtClean="0"/>
              <a:t>primordia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Frontonasal</a:t>
            </a:r>
            <a:r>
              <a:rPr lang="en-US" dirty="0" smtClean="0"/>
              <a:t> prominence</a:t>
            </a:r>
          </a:p>
          <a:p>
            <a:r>
              <a:rPr lang="en-US" dirty="0" smtClean="0"/>
              <a:t>• Paired maxillary prominences</a:t>
            </a:r>
          </a:p>
          <a:p>
            <a:r>
              <a:rPr lang="en-US" dirty="0" smtClean="0"/>
              <a:t>• Paired </a:t>
            </a:r>
            <a:r>
              <a:rPr lang="en-US" dirty="0" err="1" smtClean="0"/>
              <a:t>mandibular</a:t>
            </a:r>
            <a:r>
              <a:rPr lang="en-US" dirty="0" smtClean="0"/>
              <a:t> prominences</a:t>
            </a:r>
          </a:p>
          <a:p>
            <a:r>
              <a:rPr lang="en-US" dirty="0" smtClean="0"/>
              <a:t>• Surround primordial mouth (</a:t>
            </a:r>
            <a:r>
              <a:rPr lang="en-US" dirty="0" err="1" smtClean="0"/>
              <a:t>stomodeum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Frontonasal</a:t>
            </a:r>
            <a:r>
              <a:rPr lang="en-US" dirty="0" smtClean="0"/>
              <a:t> prominence forms forehead and nose and a short margin of mouth</a:t>
            </a:r>
          </a:p>
          <a:p>
            <a:endParaRPr lang="en-US" dirty="0" smtClean="0"/>
          </a:p>
          <a:p>
            <a:r>
              <a:rPr lang="en-US" dirty="0" smtClean="0"/>
              <a:t>• Nasal </a:t>
            </a:r>
            <a:r>
              <a:rPr lang="en-US" dirty="0" err="1" smtClean="0"/>
              <a:t>placodes</a:t>
            </a:r>
            <a:r>
              <a:rPr lang="en-US" dirty="0" smtClean="0"/>
              <a:t> (and pit): surrounded by medial &amp; lateral nasal prominences</a:t>
            </a:r>
          </a:p>
          <a:p>
            <a:endParaRPr lang="en-US" dirty="0" smtClean="0"/>
          </a:p>
          <a:p>
            <a:r>
              <a:rPr lang="en-US" dirty="0" smtClean="0"/>
              <a:t>• Nasal pit remains connected to mouth</a:t>
            </a:r>
          </a:p>
          <a:p>
            <a:endParaRPr lang="en-US" dirty="0" smtClean="0"/>
          </a:p>
          <a:p>
            <a:r>
              <a:rPr lang="en-US" dirty="0" smtClean="0"/>
              <a:t>• Maxillary prominences grow toward each other, pushing nasal prominences</a:t>
            </a:r>
          </a:p>
          <a:p>
            <a:r>
              <a:rPr lang="en-US" dirty="0" smtClean="0"/>
              <a:t>medially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272334" y="5148265"/>
            <a:ext cx="1524001" cy="189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876300" y="1257300"/>
            <a:ext cx="632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95800" y="228600"/>
            <a:ext cx="449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Medial nasal prominences merge with each other and with lateral nasal &amp; maxillary prominences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Nasolacrimal</a:t>
            </a:r>
            <a:r>
              <a:rPr lang="en-US" dirty="0" smtClean="0"/>
              <a:t> groove: between lateral nasal and maxillary prominences</a:t>
            </a:r>
          </a:p>
          <a:p>
            <a:r>
              <a:rPr lang="en-US" dirty="0" smtClean="0"/>
              <a:t>becomes </a:t>
            </a:r>
            <a:r>
              <a:rPr lang="en-US" dirty="0" err="1" smtClean="0"/>
              <a:t>nasolacrimal</a:t>
            </a:r>
            <a:r>
              <a:rPr lang="en-US" dirty="0" smtClean="0"/>
              <a:t> duct</a:t>
            </a:r>
          </a:p>
          <a:p>
            <a:endParaRPr lang="en-US" dirty="0" smtClean="0"/>
          </a:p>
          <a:p>
            <a:r>
              <a:rPr lang="en-US" dirty="0" smtClean="0"/>
              <a:t>• Duct forms as solid epithelial cord that later canalizes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 smtClean="0"/>
              <a:t>Intermaxillary</a:t>
            </a:r>
            <a:r>
              <a:rPr lang="en-US" dirty="0" smtClean="0"/>
              <a:t> segment merges with medial nasal prominences  gives rise to </a:t>
            </a:r>
            <a:r>
              <a:rPr lang="en-US" dirty="0" err="1" smtClean="0"/>
              <a:t>philtrum</a:t>
            </a:r>
            <a:r>
              <a:rPr lang="en-US" dirty="0" smtClean="0"/>
              <a:t>, </a:t>
            </a:r>
            <a:r>
              <a:rPr lang="en-US" dirty="0" err="1" smtClean="0"/>
              <a:t>premaxillary</a:t>
            </a:r>
            <a:r>
              <a:rPr lang="en-US" dirty="0" smtClean="0"/>
              <a:t> bones, primary palate</a:t>
            </a:r>
            <a:endParaRPr 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1836" y="4805363"/>
            <a:ext cx="1752601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657600" y="1981200"/>
          <a:ext cx="2309813" cy="2971800"/>
        </p:xfrm>
        <a:graphic>
          <a:graphicData uri="http://schemas.openxmlformats.org/presentationml/2006/ole">
            <p:oleObj spid="_x0000_s29698" name="צילום של Photo Editor" r:id="rId3" imgW="923810" imgH="1371429" progId="">
              <p:embed/>
            </p:oleObj>
          </a:graphicData>
        </a:graphic>
      </p:graphicFrame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The Nasal Cavity includes internal and external parts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400" y="1905000"/>
            <a:ext cx="3276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/>
              <a:t>The internal part is much larger than the external part</a:t>
            </a:r>
          </a:p>
          <a:p>
            <a:pPr>
              <a:buFontTx/>
              <a:buChar char="•"/>
            </a:pPr>
            <a:r>
              <a:rPr lang="en-US" sz="2400" b="1"/>
              <a:t>The external nose is the part that projects from the face.  </a:t>
            </a:r>
          </a:p>
          <a:p>
            <a:pPr>
              <a:buFontTx/>
              <a:buChar char="•"/>
            </a:pPr>
            <a:r>
              <a:rPr lang="en-US" sz="2400" b="1"/>
              <a:t>Its supporting skeleton is comprised of bone and cartilage.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124200" y="5029200"/>
            <a:ext cx="31242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External Nose, The Bones: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</a:rPr>
              <a:t>Nasal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99FF"/>
                </a:solidFill>
              </a:rPr>
              <a:t>Frontal (Nasal Part)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CC99"/>
                </a:solidFill>
              </a:rPr>
              <a:t>Maxilla (Frontal Process)</a:t>
            </a:r>
          </a:p>
        </p:txBody>
      </p:sp>
      <p:pic>
        <p:nvPicPr>
          <p:cNvPr id="24585" name="Picture 9" descr="nose-anatom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981200"/>
            <a:ext cx="3810000" cy="3095625"/>
          </a:xfrm>
          <a:prstGeom prst="rect">
            <a:avLst/>
          </a:prstGeom>
          <a:noFill/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05600" y="52578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Cartilages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4000" dirty="0" smtClean="0"/>
              <a:t>External Nose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Documents and Settings\majid\My Documents\My Pictures\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3999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Nasal Framework</a:t>
            </a:r>
            <a:endParaRPr lang="en-US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415</TotalTime>
  <Words>1191</Words>
  <Application>Microsoft Macintosh PowerPoint</Application>
  <PresentationFormat>On-screen Show (4:3)</PresentationFormat>
  <Paragraphs>255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Technic</vt:lpstr>
      <vt:lpstr>צילום של Photo Editor</vt:lpstr>
      <vt:lpstr>ANATOMY OF NOSE AND PARANASAL SINUSES    Lieutenant Colonel Mian Amer Majeed MBBS, MCPS, FCPS (ENT, DO-HNS (London) ENT DEPT MH RWP</vt:lpstr>
      <vt:lpstr>The Nasal Cavity: Functions</vt:lpstr>
      <vt:lpstr>Slide 13.3b</vt:lpstr>
      <vt:lpstr>DEVELOPMENT OF NOSE</vt:lpstr>
      <vt:lpstr>Slide 5</vt:lpstr>
      <vt:lpstr>Slide 6</vt:lpstr>
      <vt:lpstr>The Nasal Cavity includes internal and external parts</vt:lpstr>
      <vt:lpstr>External Nose</vt:lpstr>
      <vt:lpstr>The Nasal Framework</vt:lpstr>
      <vt:lpstr>Slide 10</vt:lpstr>
      <vt:lpstr>The Nasal Cavity</vt:lpstr>
      <vt:lpstr>The Floor</vt:lpstr>
      <vt:lpstr>The Roof</vt:lpstr>
      <vt:lpstr>The Nasal Septum (the medial wall)</vt:lpstr>
      <vt:lpstr>The Lateral Walls</vt:lpstr>
      <vt:lpstr>Slide 16</vt:lpstr>
      <vt:lpstr>Slide 17</vt:lpstr>
      <vt:lpstr>Openings Into the Nasal Region</vt:lpstr>
      <vt:lpstr>The Nasolacrimal Canal</vt:lpstr>
      <vt:lpstr>LINING MEMBRANE OF NOSE</vt:lpstr>
      <vt:lpstr>Pseudostratified ciliated columner epithelium</vt:lpstr>
      <vt:lpstr>Slide 22</vt:lpstr>
      <vt:lpstr>The Paranasal Sinuses</vt:lpstr>
      <vt:lpstr>MAXILLARY SINUS</vt:lpstr>
      <vt:lpstr>Slide 25</vt:lpstr>
      <vt:lpstr>FRONTAL SINUS</vt:lpstr>
      <vt:lpstr>Slide 27</vt:lpstr>
      <vt:lpstr>ETHMOIDAL SINUSES</vt:lpstr>
      <vt:lpstr>Slide 29</vt:lpstr>
      <vt:lpstr>Slide 30</vt:lpstr>
      <vt:lpstr>SPHENOID SINUS</vt:lpstr>
      <vt:lpstr>Slide 32</vt:lpstr>
      <vt:lpstr>Slide 33</vt:lpstr>
      <vt:lpstr>Blood Supply of Nasal Cavity</vt:lpstr>
      <vt:lpstr>Slide 35</vt:lpstr>
      <vt:lpstr>Blood Supply of Nasal Cavity  primarily from branches of maxillary a.</vt:lpstr>
      <vt:lpstr>Slide 37</vt:lpstr>
      <vt:lpstr>Venous Drainage</vt:lpstr>
      <vt:lpstr>Slide 39</vt:lpstr>
      <vt:lpstr>KEISELBACH’S PLEXUS</vt:lpstr>
      <vt:lpstr>Sensory Nerve Supply</vt:lpstr>
      <vt:lpstr>Slide 42</vt:lpstr>
      <vt:lpstr>Slide 43</vt:lpstr>
      <vt:lpstr>Slide 44</vt:lpstr>
      <vt:lpstr>Innervation of Nasal Cavity</vt:lpstr>
      <vt:lpstr>THANKYOU</vt:lpstr>
    </vt:vector>
  </TitlesOfParts>
  <Company>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NOSE    BRIG MUHAMMAD ASHFAQ MBBS,FCPS,OJT(UK) ADVISOR IN ENT</dc:title>
  <dc:creator>majid</dc:creator>
  <cp:lastModifiedBy>Dawood</cp:lastModifiedBy>
  <cp:revision>62</cp:revision>
  <dcterms:created xsi:type="dcterms:W3CDTF">2012-07-15T18:32:59Z</dcterms:created>
  <dcterms:modified xsi:type="dcterms:W3CDTF">2012-07-19T00:20:31Z</dcterms:modified>
</cp:coreProperties>
</file>