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2" r:id="rId3"/>
    <p:sldId id="258" r:id="rId4"/>
    <p:sldId id="274" r:id="rId5"/>
    <p:sldId id="275" r:id="rId6"/>
    <p:sldId id="278" r:id="rId7"/>
    <p:sldId id="279" r:id="rId8"/>
    <p:sldId id="259" r:id="rId9"/>
    <p:sldId id="273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B75D2-80A0-4502-BEBE-C0BF33640520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E21F1-67FD-4C71-8DC8-E8864C5D7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E87EC3-1C1F-4203-8993-417BC736C09A}" type="slidenum">
              <a:rPr lang="ar-SA" smtClean="0"/>
              <a:pPr/>
              <a:t>1</a:t>
            </a:fld>
            <a:endParaRPr lang="en-GB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6F54E-2F67-4FCD-9418-8BB800ECD877}" type="slidenum">
              <a:rPr lang="ar-SA" smtClean="0"/>
              <a:pPr/>
              <a:t>19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C08A0-FF41-40C0-894B-451D48C8501D}" type="slidenum">
              <a:rPr lang="ar-SA" smtClean="0"/>
              <a:pPr/>
              <a:t>20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FBEC0-F75C-47C5-AC99-17D4291F458F}" type="slidenum">
              <a:rPr lang="ar-SA" smtClean="0"/>
              <a:pPr/>
              <a:t>21</a:t>
            </a:fld>
            <a:endParaRPr lang="en-GB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EA864-FA79-461B-874E-36382892EB25}" type="slidenum">
              <a:rPr lang="ar-SA" smtClean="0"/>
              <a:pPr/>
              <a:t>3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234DF-1D60-49EA-A6EE-6A93B9B90A8C}" type="slidenum">
              <a:rPr lang="ar-SA" smtClean="0"/>
              <a:pPr/>
              <a:t>12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1C5C2-6926-4634-999E-F5F46ACB9878}" type="slidenum">
              <a:rPr lang="ar-SA" smtClean="0"/>
              <a:pPr/>
              <a:t>13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57C9E-7F49-4CA8-A05F-9E4F3D118D63}" type="slidenum">
              <a:rPr lang="ar-SA" smtClean="0"/>
              <a:pPr/>
              <a:t>14</a:t>
            </a:fld>
            <a:endParaRPr lang="en-GB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B50DA-B699-4FC1-B841-991E10FEE591}" type="slidenum">
              <a:rPr lang="ar-SA" smtClean="0"/>
              <a:pPr/>
              <a:t>15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2671F-33B3-414A-B9B9-C4AAEAC8C679}" type="slidenum">
              <a:rPr lang="ar-SA" smtClean="0"/>
              <a:pPr/>
              <a:t>16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911FA-CB47-4F0F-A506-45F43C8DFAC6}" type="slidenum">
              <a:rPr lang="ar-SA" smtClean="0"/>
              <a:pPr/>
              <a:t>17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2434B-0EED-491F-BCC9-22D73CFA7453}" type="slidenum">
              <a:rPr lang="ar-SA" smtClean="0"/>
              <a:pPr/>
              <a:t>18</a:t>
            </a:fld>
            <a:endParaRPr lang="en-GB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DF8A-4EF0-4B68-8230-2EDCC805CBBE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EBCCF-1BC6-4EE6-9946-41378AF47D44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D59F-422F-400A-932B-35FC22027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1"/>
            <a:ext cx="7772400" cy="16192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600" b="1" dirty="0" smtClean="0">
                <a:solidFill>
                  <a:srgbClr val="FF0000"/>
                </a:solidFill>
              </a:rPr>
              <a:t>HEALTH EDUCATION</a:t>
            </a:r>
            <a:endParaRPr lang="en-GB" sz="6600" b="1" dirty="0" smtClean="0">
              <a:solidFill>
                <a:srgbClr val="FF0000"/>
              </a:solidFill>
            </a:endParaRPr>
          </a:p>
        </p:txBody>
      </p:sp>
      <p:pic>
        <p:nvPicPr>
          <p:cNvPr id="3076" name="Picture 4" descr="Picture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38600"/>
            <a:ext cx="3429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Health education or Health Promotion?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9530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With rising criticism that traditional H.E. was too narrow, focused on individual’s lifestyle and could become “</a:t>
            </a:r>
            <a:r>
              <a:rPr lang="en-US" sz="2800" b="1" dirty="0" smtClean="0">
                <a:solidFill>
                  <a:srgbClr val="FF0000"/>
                </a:solidFill>
              </a:rPr>
              <a:t>victim blaming</a:t>
            </a:r>
            <a:r>
              <a:rPr lang="en-US" sz="2800" b="1" dirty="0" smtClean="0"/>
              <a:t>”, more work was done about wider issues </a:t>
            </a:r>
            <a:r>
              <a:rPr lang="en-US" sz="2800" b="1" dirty="0" smtClean="0"/>
              <a:t>e.g., </a:t>
            </a:r>
            <a:r>
              <a:rPr lang="en-US" sz="2800" b="1" dirty="0" smtClean="0"/>
              <a:t>social policy, environmental safety measures</a:t>
            </a:r>
          </a:p>
          <a:p>
            <a:pPr>
              <a:buFont typeface="Wingdings" pitchFamily="2" charset="2"/>
              <a:buNone/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</a:t>
            </a:r>
          </a:p>
          <a:p>
            <a:pP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       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</a:t>
            </a:r>
            <a:r>
              <a:rPr lang="en-US" b="1" dirty="0" smtClean="0">
                <a:solidFill>
                  <a:srgbClr val="FF0000"/>
                </a:solidFill>
              </a:rPr>
              <a:t>(Emergence of Health Promotion)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14800" y="3657600"/>
            <a:ext cx="990600" cy="1066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214313"/>
            <a:ext cx="8715375" cy="92868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Health Promotion: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dirty="0" smtClean="0"/>
              <a:t>A widely </a:t>
            </a:r>
            <a:r>
              <a:rPr lang="en-US" sz="2400" b="1" dirty="0" smtClean="0"/>
              <a:t>used term to encompass various activities  </a:t>
            </a:r>
            <a:r>
              <a:rPr lang="en-US" sz="2400" b="1" dirty="0" smtClean="0"/>
              <a:t>e.g</a:t>
            </a:r>
            <a:r>
              <a:rPr lang="en-US" sz="2400" b="1" dirty="0" smtClean="0"/>
              <a:t>. 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Behavior &amp; lifestyle,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Preventive health services,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Health protection directed at environment,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Health related public policy,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b="1" dirty="0" smtClean="0"/>
              <a:t>Economic &amp; regulatory measures.</a:t>
            </a:r>
          </a:p>
          <a:p>
            <a:pPr>
              <a:buFont typeface="Wingdings" pitchFamily="2" charset="2"/>
              <a:buNone/>
            </a:pPr>
            <a:endParaRPr lang="en-US" sz="2400" b="1" dirty="0" smtClean="0"/>
          </a:p>
          <a:p>
            <a:pP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(Health Education is the primary and dominant measure in Health </a:t>
            </a:r>
            <a:r>
              <a:rPr lang="en-US" sz="2800" b="1" dirty="0" smtClean="0">
                <a:solidFill>
                  <a:srgbClr val="FF0000"/>
                </a:solidFill>
              </a:rPr>
              <a:t>Promotion )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Aims of Health Education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>
            <a:noAutofit/>
          </a:bodyPr>
          <a:lstStyle/>
          <a:p>
            <a:pPr marL="609600" indent="-609600" algn="just" eaLnBrk="1" hangingPunct="1">
              <a:buFont typeface="Wingdings" pitchFamily="2" charset="2"/>
              <a:buNone/>
            </a:pPr>
            <a:r>
              <a:rPr lang="en-US" b="1" dirty="0" smtClean="0"/>
              <a:t>1. </a:t>
            </a:r>
            <a:r>
              <a:rPr lang="en-US" sz="2800" b="1" dirty="0" smtClean="0"/>
              <a:t>To develop a sense of </a:t>
            </a:r>
            <a:r>
              <a:rPr lang="en-US" sz="2800" b="1" dirty="0" smtClean="0">
                <a:solidFill>
                  <a:srgbClr val="FF0000"/>
                </a:solidFill>
              </a:rPr>
              <a:t>responsibility</a:t>
            </a:r>
            <a:r>
              <a:rPr lang="en-US" sz="2800" b="1" dirty="0" smtClean="0"/>
              <a:t> for health conditions, as </a:t>
            </a:r>
            <a:r>
              <a:rPr lang="en-US" sz="2800" b="1" dirty="0" smtClean="0"/>
              <a:t>individuals, as </a:t>
            </a:r>
            <a:r>
              <a:rPr lang="en-US" sz="2800" b="1" dirty="0" smtClean="0"/>
              <a:t>members of families &amp; communities.</a:t>
            </a:r>
            <a:endParaRPr lang="en-US" b="1" dirty="0" smtClean="0"/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en-US" sz="2800" b="1" dirty="0" smtClean="0"/>
              <a:t>   (</a:t>
            </a:r>
            <a:r>
              <a:rPr lang="en-US" sz="2800" b="1" dirty="0" smtClean="0"/>
              <a:t>Promotion, </a:t>
            </a:r>
            <a:r>
              <a:rPr lang="en-US" sz="2800" b="1" dirty="0" smtClean="0">
                <a:solidFill>
                  <a:srgbClr val="FF0000"/>
                </a:solidFill>
              </a:rPr>
              <a:t>prevention</a:t>
            </a:r>
            <a:r>
              <a:rPr lang="en-US" sz="2800" b="1" dirty="0" smtClean="0"/>
              <a:t> </a:t>
            </a:r>
            <a:r>
              <a:rPr lang="en-US" sz="2800" b="1" dirty="0" smtClean="0"/>
              <a:t>of disease &amp; early </a:t>
            </a:r>
            <a:r>
              <a:rPr lang="en-US" sz="2800" b="1" dirty="0" smtClean="0"/>
              <a:t>diagnosis and </a:t>
            </a:r>
            <a:r>
              <a:rPr lang="en-US" sz="2800" b="1" dirty="0" smtClean="0"/>
              <a:t>management ).</a:t>
            </a:r>
          </a:p>
          <a:p>
            <a:pPr marL="609600" indent="-609600" algn="just" eaLnBrk="1" hangingPunct="1">
              <a:buFont typeface="Wingdings" pitchFamily="2" charset="2"/>
              <a:buNone/>
            </a:pPr>
            <a:endParaRPr lang="en-US" sz="2800" b="1" dirty="0" smtClean="0"/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en-US" sz="2800" b="1" dirty="0" smtClean="0"/>
              <a:t>2. </a:t>
            </a:r>
            <a:r>
              <a:rPr lang="en-US" sz="2800" b="1" dirty="0" smtClean="0"/>
              <a:t>To </a:t>
            </a:r>
            <a:r>
              <a:rPr lang="en-US" sz="2800" b="1" dirty="0" smtClean="0">
                <a:solidFill>
                  <a:srgbClr val="FF0000"/>
                </a:solidFill>
              </a:rPr>
              <a:t>promote</a:t>
            </a:r>
            <a:r>
              <a:rPr lang="en-US" sz="2800" b="1" dirty="0" smtClean="0"/>
              <a:t> and wisely use the available </a:t>
            </a:r>
            <a:r>
              <a:rPr lang="en-US" sz="2800" b="1" dirty="0" smtClean="0">
                <a:solidFill>
                  <a:srgbClr val="FF0000"/>
                </a:solidFill>
              </a:rPr>
              <a:t>health services</a:t>
            </a:r>
            <a:r>
              <a:rPr lang="en-US" sz="2800" b="1" dirty="0" smtClean="0"/>
              <a:t>. </a:t>
            </a:r>
          </a:p>
          <a:p>
            <a:pPr marL="609600" indent="-609600" algn="just" eaLnBrk="1" hangingPunct="1">
              <a:buFont typeface="Wingdings" pitchFamily="2" charset="2"/>
              <a:buNone/>
            </a:pPr>
            <a:endParaRPr lang="en-US" sz="2800" b="1" dirty="0" smtClean="0"/>
          </a:p>
          <a:p>
            <a:pPr marL="609600" indent="-609600" algn="just" eaLnBrk="1" hangingPunct="1">
              <a:buFont typeface="Wingdings" pitchFamily="2" charset="2"/>
              <a:buNone/>
            </a:pPr>
            <a:r>
              <a:rPr lang="en-US" sz="2800" b="1" dirty="0" smtClean="0"/>
              <a:t>3. To </a:t>
            </a:r>
            <a:r>
              <a:rPr lang="en-US" sz="2800" b="1" dirty="0" smtClean="0"/>
              <a:t>be part of </a:t>
            </a:r>
            <a:r>
              <a:rPr lang="en-US" sz="2800" b="1" dirty="0" smtClean="0">
                <a:solidFill>
                  <a:srgbClr val="FF0000"/>
                </a:solidFill>
              </a:rPr>
              <a:t>all education</a:t>
            </a:r>
            <a:r>
              <a:rPr lang="en-US" sz="2800" b="1" dirty="0" smtClean="0"/>
              <a:t>, and to continue throughout whole span of life.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313"/>
            <a:ext cx="8715375" cy="7762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Process of </a:t>
            </a:r>
            <a:r>
              <a:rPr lang="en-US" sz="3600" b="1" dirty="0" smtClean="0">
                <a:solidFill>
                  <a:srgbClr val="FF0000"/>
                </a:solidFill>
              </a:rPr>
              <a:t>Health Education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1"/>
            <a:ext cx="5410200" cy="4495799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800000"/>
                </a:solidFill>
              </a:rPr>
              <a:t>Dissemination of scientific knowledge</a:t>
            </a:r>
            <a:r>
              <a:rPr lang="en-US" sz="28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 (about how to promote and maintain health),</a:t>
            </a:r>
            <a:r>
              <a:rPr lang="en-US" sz="28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</a:t>
            </a:r>
            <a:r>
              <a:rPr lang="en-US" sz="2800" b="1" dirty="0" smtClean="0">
                <a:solidFill>
                  <a:srgbClr val="800000"/>
                </a:solidFill>
              </a:rPr>
              <a:t>leads to changes in KAP related to such changes.</a:t>
            </a:r>
            <a:endParaRPr lang="en-GB" sz="2800" b="1" dirty="0" smtClean="0">
              <a:solidFill>
                <a:srgbClr val="800000"/>
              </a:solidFill>
            </a:endParaRPr>
          </a:p>
        </p:txBody>
      </p:sp>
      <p:pic>
        <p:nvPicPr>
          <p:cNvPr id="9220" name="Picture 4" descr="Picture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62600" y="2514600"/>
            <a:ext cx="3276600" cy="3886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313"/>
            <a:ext cx="8715375" cy="9286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Steps for </a:t>
            </a:r>
            <a:r>
              <a:rPr lang="en-US" sz="3600" b="1" dirty="0" smtClean="0">
                <a:solidFill>
                  <a:srgbClr val="FF0000"/>
                </a:solidFill>
              </a:rPr>
              <a:t>Adopting New Ideas &amp; Practices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1"/>
            <a:ext cx="8574088" cy="4724399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Awareness</a:t>
            </a:r>
            <a:r>
              <a:rPr lang="en-US" sz="3600" b="1" dirty="0" smtClean="0"/>
              <a:t> </a:t>
            </a:r>
            <a:r>
              <a:rPr lang="en-US" sz="2800" b="1" dirty="0" smtClean="0"/>
              <a:t>(</a:t>
            </a:r>
            <a:r>
              <a:rPr lang="en-US" sz="2800" b="1" dirty="0" smtClean="0"/>
              <a:t>Know about new ideas)</a:t>
            </a: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Interest</a:t>
            </a:r>
            <a:r>
              <a:rPr lang="en-US" b="1" dirty="0" smtClean="0"/>
              <a:t> </a:t>
            </a:r>
            <a:r>
              <a:rPr lang="en-US" sz="3600" b="1" dirty="0" smtClean="0"/>
              <a:t>    </a:t>
            </a:r>
            <a:r>
              <a:rPr lang="en-US" sz="2800" b="1" dirty="0" smtClean="0"/>
              <a:t>(</a:t>
            </a:r>
            <a:r>
              <a:rPr lang="en-US" sz="2800" b="1" dirty="0" smtClean="0"/>
              <a:t>Seeks more details</a:t>
            </a:r>
            <a:r>
              <a:rPr lang="en-US" sz="3600" b="1" dirty="0" smtClean="0"/>
              <a:t> )</a:t>
            </a:r>
            <a:endParaRPr lang="en-US" b="1" dirty="0" smtClean="0"/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Evaluation</a:t>
            </a: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</a:t>
            </a:r>
            <a:r>
              <a:rPr lang="en-US" sz="2800" b="1" dirty="0" smtClean="0"/>
              <a:t>(Advantages versus </a:t>
            </a:r>
            <a:r>
              <a:rPr lang="en-US" sz="2800" b="1" dirty="0" smtClean="0"/>
              <a:t>disadvantages + </a:t>
            </a:r>
            <a:r>
              <a:rPr lang="en-US" sz="2800" b="1" dirty="0" smtClean="0"/>
              <a:t>testing usefulness )</a:t>
            </a:r>
          </a:p>
          <a:p>
            <a:pPr eaLnBrk="1" hangingPunct="1"/>
            <a:r>
              <a:rPr lang="en-US" sz="3600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Trial</a:t>
            </a:r>
            <a:r>
              <a:rPr lang="en-US" sz="2000" dirty="0" smtClean="0"/>
              <a:t>   </a:t>
            </a:r>
            <a:r>
              <a:rPr lang="en-US" sz="2400" dirty="0" smtClean="0"/>
              <a:t>    </a:t>
            </a:r>
            <a:r>
              <a:rPr lang="en-US" sz="2800" b="1" dirty="0" smtClean="0"/>
              <a:t>(</a:t>
            </a:r>
            <a:r>
              <a:rPr lang="en-US" sz="2800" b="1" dirty="0" smtClean="0"/>
              <a:t>Decision put into practice)</a:t>
            </a:r>
          </a:p>
          <a:p>
            <a:pPr eaLnBrk="1" hangingPunct="1"/>
            <a:r>
              <a:rPr lang="en-US" sz="4400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Adoption</a:t>
            </a:r>
            <a:r>
              <a:rPr lang="en-US" sz="3600" b="1" dirty="0" smtClean="0"/>
              <a:t> </a:t>
            </a:r>
          </a:p>
          <a:p>
            <a:pPr eaLnBrk="1" hangingPunct="1">
              <a:buNone/>
            </a:pPr>
            <a:r>
              <a:rPr lang="en-US" sz="3600" b="1" dirty="0" smtClean="0"/>
              <a:t>	</a:t>
            </a:r>
            <a:r>
              <a:rPr lang="en-US" sz="2800" b="1" dirty="0" smtClean="0"/>
              <a:t>(</a:t>
            </a:r>
            <a:r>
              <a:rPr lang="en-US" sz="2800" b="1" dirty="0" smtClean="0"/>
              <a:t>person feels new</a:t>
            </a:r>
            <a:r>
              <a:rPr lang="en-US" sz="4000" b="1" dirty="0" smtClean="0"/>
              <a:t> </a:t>
            </a:r>
            <a:r>
              <a:rPr lang="en-US" sz="2800" b="1" dirty="0" smtClean="0"/>
              <a:t>idea is </a:t>
            </a:r>
            <a:r>
              <a:rPr lang="en-US" sz="2800" b="1" dirty="0" smtClean="0"/>
              <a:t>good and </a:t>
            </a:r>
            <a:r>
              <a:rPr lang="en-US" sz="2800" b="1" dirty="0" smtClean="0"/>
              <a:t>adopts it)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15375" cy="8524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Contents of Health Education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6705600" cy="5486401"/>
          </a:xfrm>
        </p:spPr>
        <p:txBody>
          <a:bodyPr>
            <a:noAutofit/>
          </a:bodyPr>
          <a:lstStyle/>
          <a:p>
            <a:pPr eaLnBrk="1" hangingPunct="1"/>
            <a:r>
              <a:rPr lang="en-US" sz="2600" b="1" dirty="0" smtClean="0"/>
              <a:t>Nutrition</a:t>
            </a:r>
          </a:p>
          <a:p>
            <a:pPr eaLnBrk="1" hangingPunct="1"/>
            <a:r>
              <a:rPr lang="en-US" sz="2600" b="1" dirty="0" smtClean="0"/>
              <a:t>Health habits</a:t>
            </a:r>
          </a:p>
          <a:p>
            <a:pPr eaLnBrk="1" hangingPunct="1"/>
            <a:r>
              <a:rPr lang="en-US" sz="2600" b="1" dirty="0" smtClean="0"/>
              <a:t>Personal hygiene</a:t>
            </a:r>
          </a:p>
          <a:p>
            <a:pPr eaLnBrk="1" hangingPunct="1"/>
            <a:r>
              <a:rPr lang="en-US" sz="2600" b="1" dirty="0" smtClean="0"/>
              <a:t>Safety rules</a:t>
            </a:r>
          </a:p>
          <a:p>
            <a:pPr eaLnBrk="1" hangingPunct="1"/>
            <a:r>
              <a:rPr lang="en-US" sz="2600" b="1" dirty="0" smtClean="0"/>
              <a:t>Basic (K) of disease &amp; preventive measures</a:t>
            </a:r>
          </a:p>
          <a:p>
            <a:pPr eaLnBrk="1" hangingPunct="1"/>
            <a:r>
              <a:rPr lang="en-US" sz="2600" b="1" dirty="0" smtClean="0"/>
              <a:t>Mental health</a:t>
            </a:r>
          </a:p>
          <a:p>
            <a:pPr eaLnBrk="1" hangingPunct="1"/>
            <a:r>
              <a:rPr lang="en-US" sz="2600" b="1" dirty="0" smtClean="0"/>
              <a:t>Proper use of health services</a:t>
            </a:r>
          </a:p>
          <a:p>
            <a:pPr eaLnBrk="1" hangingPunct="1"/>
            <a:r>
              <a:rPr lang="en-US" sz="2600" b="1" dirty="0" smtClean="0"/>
              <a:t>Sex education</a:t>
            </a:r>
          </a:p>
          <a:p>
            <a:pPr eaLnBrk="1" hangingPunct="1"/>
            <a:r>
              <a:rPr lang="en-US" sz="2600" b="1" dirty="0" smtClean="0"/>
              <a:t>Special education for groups( </a:t>
            </a:r>
            <a:r>
              <a:rPr lang="en-US" sz="2600" b="1" dirty="0" smtClean="0"/>
              <a:t>food </a:t>
            </a:r>
            <a:r>
              <a:rPr lang="en-US" sz="2600" b="1" dirty="0" smtClean="0"/>
              <a:t>handlers, occupations, mothers, school health  etc. )</a:t>
            </a:r>
          </a:p>
          <a:p>
            <a:pPr eaLnBrk="1" hangingPunct="1"/>
            <a:r>
              <a:rPr lang="en-US" sz="2600" b="1" dirty="0" smtClean="0"/>
              <a:t>Principles of healthy life style e.g. sleep, exercise</a:t>
            </a:r>
            <a:endParaRPr lang="en-GB" sz="2600" b="1" dirty="0" smtClean="0"/>
          </a:p>
        </p:txBody>
      </p:sp>
      <p:pic>
        <p:nvPicPr>
          <p:cNvPr id="11268" name="Picture 4" descr="Picture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086600" y="1676400"/>
            <a:ext cx="1981200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313"/>
            <a:ext cx="8715375" cy="9286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Principles of </a:t>
            </a:r>
            <a:r>
              <a:rPr lang="en-US" sz="3600" b="1" dirty="0" smtClean="0">
                <a:solidFill>
                  <a:srgbClr val="FF0000"/>
                </a:solidFill>
              </a:rPr>
              <a:t>Health Education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5715000" cy="5486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b="1" dirty="0" smtClean="0"/>
              <a:t>Interest</a:t>
            </a:r>
          </a:p>
          <a:p>
            <a:pPr eaLnBrk="1" hangingPunct="1"/>
            <a:r>
              <a:rPr lang="en-US" sz="2400" b="1" dirty="0" smtClean="0"/>
              <a:t>Participation</a:t>
            </a:r>
          </a:p>
          <a:p>
            <a:pPr eaLnBrk="1" hangingPunct="1"/>
            <a:r>
              <a:rPr lang="en-US" sz="2400" b="1" dirty="0" smtClean="0"/>
              <a:t>Motivation</a:t>
            </a:r>
          </a:p>
          <a:p>
            <a:pPr eaLnBrk="1" hangingPunct="1"/>
            <a:r>
              <a:rPr lang="en-US" sz="2400" b="1" dirty="0" smtClean="0"/>
              <a:t>Comprehension</a:t>
            </a:r>
          </a:p>
          <a:p>
            <a:pPr eaLnBrk="1" hangingPunct="1"/>
            <a:r>
              <a:rPr lang="en-US" sz="2400" b="1" dirty="0" smtClean="0"/>
              <a:t>Proceeding from the known to the unknown</a:t>
            </a:r>
          </a:p>
          <a:p>
            <a:pPr eaLnBrk="1" hangingPunct="1"/>
            <a:r>
              <a:rPr lang="en-US" sz="2400" b="1" dirty="0" smtClean="0"/>
              <a:t>Reinforcement through repetition</a:t>
            </a:r>
          </a:p>
          <a:p>
            <a:pPr eaLnBrk="1" hangingPunct="1"/>
            <a:r>
              <a:rPr lang="en-US" sz="2400" b="1" dirty="0" smtClean="0"/>
              <a:t>Good human relations</a:t>
            </a:r>
          </a:p>
          <a:p>
            <a:pPr eaLnBrk="1" hangingPunct="1"/>
            <a:r>
              <a:rPr lang="en-US" sz="2400" b="1" dirty="0" smtClean="0">
                <a:solidFill>
                  <a:schemeClr val="tx2"/>
                </a:solidFill>
              </a:rPr>
              <a:t>People</a:t>
            </a:r>
            <a:r>
              <a:rPr lang="en-US" sz="2400" b="1" dirty="0" smtClean="0"/>
              <a:t>,            </a:t>
            </a:r>
            <a:r>
              <a:rPr lang="en-US" sz="2400" b="1" dirty="0" smtClean="0">
                <a:solidFill>
                  <a:schemeClr val="hlink"/>
                </a:solidFill>
              </a:rPr>
              <a:t>facts    </a:t>
            </a:r>
            <a:r>
              <a:rPr lang="en-US" sz="2400" b="1" dirty="0" smtClean="0"/>
              <a:t> and </a:t>
            </a:r>
            <a:r>
              <a:rPr lang="en-US" sz="2400" b="1" dirty="0" smtClean="0">
                <a:solidFill>
                  <a:srgbClr val="009900"/>
                </a:solidFill>
              </a:rPr>
              <a:t>media</a:t>
            </a:r>
            <a:r>
              <a:rPr lang="en-US" sz="2400" b="1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“knowledgeable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hlink"/>
                </a:solidFill>
              </a:rPr>
              <a:t>attractive</a:t>
            </a:r>
            <a:r>
              <a:rPr lang="en-US" sz="2400" b="1" dirty="0" smtClean="0"/>
              <a:t> , </a:t>
            </a:r>
            <a:r>
              <a:rPr lang="en-US" sz="2400" b="1" dirty="0" smtClean="0">
                <a:solidFill>
                  <a:srgbClr val="009900"/>
                </a:solidFill>
              </a:rPr>
              <a:t>acceptable “.        </a:t>
            </a:r>
            <a:r>
              <a:rPr lang="en-US" sz="2400" b="1" dirty="0" smtClean="0"/>
              <a:t> </a:t>
            </a:r>
            <a:endParaRPr lang="en-US" sz="2400" b="1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</a:t>
            </a:r>
            <a:endParaRPr lang="en-GB" sz="2400" dirty="0" smtClean="0"/>
          </a:p>
        </p:txBody>
      </p:sp>
      <p:pic>
        <p:nvPicPr>
          <p:cNvPr id="12292" name="Picture 20" descr="Picture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62600" y="1676400"/>
            <a:ext cx="3595688" cy="4267200"/>
          </a:xfrm>
          <a:noFill/>
        </p:spPr>
      </p:pic>
      <p:sp>
        <p:nvSpPr>
          <p:cNvPr id="11" name="Down Arrow 10"/>
          <p:cNvSpPr/>
          <p:nvPr/>
        </p:nvSpPr>
        <p:spPr>
          <a:xfrm>
            <a:off x="762000" y="5029200"/>
            <a:ext cx="381000" cy="4572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2514600" y="5029200"/>
            <a:ext cx="609600" cy="533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267200" y="5105400"/>
            <a:ext cx="304800" cy="4572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4313"/>
            <a:ext cx="8715375" cy="9286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Principles of </a:t>
            </a:r>
            <a:r>
              <a:rPr lang="en-US" sz="3600" b="1" dirty="0" smtClean="0">
                <a:solidFill>
                  <a:srgbClr val="FF0000"/>
                </a:solidFill>
              </a:rPr>
              <a:t>Health Education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6868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/>
              <a:t>Learning by doing: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</a:t>
            </a:r>
            <a:r>
              <a:rPr lang="en-US" sz="2400" b="1" dirty="0" smtClean="0">
                <a:solidFill>
                  <a:srgbClr val="800000"/>
                </a:solidFill>
              </a:rPr>
              <a:t>“ If I hear, I forget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    If I see, I remember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    If I do, I know”.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sz="2400" b="1" dirty="0" smtClean="0"/>
              <a:t>Motivation</a:t>
            </a:r>
            <a:r>
              <a:rPr lang="en-US" sz="2400" dirty="0" smtClean="0"/>
              <a:t>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i.e. awakening the desire to know and learn: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rgbClr val="009900"/>
                </a:solidFill>
              </a:rPr>
              <a:t>- Primary motives,</a:t>
            </a:r>
            <a:r>
              <a:rPr lang="en-US" sz="2400" dirty="0" smtClean="0"/>
              <a:t> e.g. inborn desires , hunger, sex.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rgbClr val="009900"/>
                </a:solidFill>
              </a:rPr>
              <a:t>- Secondary motives,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i.e. desires created by incentives such as praise, love, recognition, competition.</a:t>
            </a:r>
          </a:p>
          <a:p>
            <a:pPr eaLnBrk="1" hangingPunct="1">
              <a:buFont typeface="Wingdings" pitchFamily="2" charset="2"/>
              <a:buNone/>
            </a:pPr>
            <a:endParaRPr lang="en-GB" sz="2400" dirty="0" smtClean="0"/>
          </a:p>
        </p:txBody>
      </p:sp>
      <p:pic>
        <p:nvPicPr>
          <p:cNvPr id="13316" name="Picture 4" descr="Picture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18250" y="1066800"/>
            <a:ext cx="2749550" cy="2854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39175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Communication in </a:t>
            </a:r>
            <a:r>
              <a:rPr lang="en-US" sz="3600" b="1" dirty="0" smtClean="0">
                <a:solidFill>
                  <a:srgbClr val="FF0000"/>
                </a:solidFill>
              </a:rPr>
              <a:t>Health Education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solidFill>
                  <a:srgbClr val="800000"/>
                </a:solidFill>
              </a:rPr>
              <a:t>Education is primarily a matter of communication, the components of which are: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CHANNELS </a:t>
            </a:r>
            <a:r>
              <a:rPr lang="en-US" sz="2400" b="1" dirty="0" smtClean="0">
                <a:solidFill>
                  <a:srgbClr val="FF0000"/>
                </a:solidFill>
              </a:rPr>
              <a:t>    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AUDIENCE  </a:t>
            </a:r>
            <a:r>
              <a:rPr lang="en-US" sz="2400" b="1" dirty="0" smtClean="0">
                <a:solidFill>
                  <a:srgbClr val="FF0000"/>
                </a:solidFill>
              </a:rPr>
              <a:t>  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MESSAGE </a:t>
            </a:r>
            <a:r>
              <a:rPr lang="en-US" sz="2400" b="1" dirty="0" smtClean="0">
                <a:solidFill>
                  <a:srgbClr val="FF0000"/>
                </a:solidFill>
              </a:rPr>
              <a:t>         </a:t>
            </a:r>
            <a:r>
              <a:rPr lang="en-US" sz="2400" b="1" u="sng" dirty="0" smtClean="0">
                <a:solidFill>
                  <a:srgbClr val="FF0000"/>
                </a:solidFill>
              </a:rPr>
              <a:t>COMMUNICATOR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                               - Individual       - </a:t>
            </a:r>
            <a:r>
              <a:rPr lang="en-US" sz="2000" b="1" dirty="0" smtClean="0"/>
              <a:t>Conform with</a:t>
            </a:r>
            <a:r>
              <a:rPr lang="en-US" sz="2400" b="1" dirty="0" smtClean="0"/>
              <a:t>       - Educator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- Media                  - Group                   </a:t>
            </a:r>
            <a:r>
              <a:rPr lang="en-US" sz="2000" b="1" dirty="0" smtClean="0"/>
              <a:t>objectives.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-----------------------------------------------------------------------------------------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- </a:t>
            </a:r>
            <a:r>
              <a:rPr lang="en-US" sz="2400" b="1" dirty="0" smtClean="0"/>
              <a:t>2 way</a:t>
            </a:r>
            <a:r>
              <a:rPr lang="en-US" sz="2000" b="1" dirty="0" smtClean="0"/>
              <a:t>                      </a:t>
            </a:r>
            <a:r>
              <a:rPr lang="en-US" sz="2400" b="1" dirty="0" smtClean="0"/>
              <a:t>- Public</a:t>
            </a:r>
            <a:r>
              <a:rPr lang="en-US" sz="2000" b="1" dirty="0" smtClean="0"/>
              <a:t>               - understandable     - needs+ </a:t>
            </a:r>
            <a:r>
              <a:rPr lang="en-US" sz="2000" b="1" dirty="0" smtClean="0"/>
              <a:t>interest of 									audience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-----------------------------------------------------------------------------------------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- 1 way</a:t>
            </a:r>
            <a:r>
              <a:rPr lang="en-US" sz="2000" b="1" dirty="0" smtClean="0"/>
              <a:t>                      </a:t>
            </a:r>
            <a:r>
              <a:rPr lang="en-US" sz="2400" b="1" dirty="0" smtClean="0"/>
              <a:t>- Public</a:t>
            </a:r>
            <a:r>
              <a:rPr lang="en-US" sz="2000" b="1" dirty="0" smtClean="0"/>
              <a:t>                  </a:t>
            </a:r>
            <a:r>
              <a:rPr lang="en-US" sz="2400" b="1" dirty="0" smtClean="0"/>
              <a:t>- Acceptable</a:t>
            </a:r>
            <a:r>
              <a:rPr lang="en-US" sz="2000" b="1" dirty="0" smtClean="0"/>
              <a:t>           - ? Content of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                                                                                                           </a:t>
            </a:r>
            <a:r>
              <a:rPr lang="en-US" sz="2000" b="1" dirty="0" smtClean="0"/>
              <a:t>		message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-----------------------------------------------------------------------------------------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GB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313"/>
            <a:ext cx="8639175" cy="12334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Evaluation of </a:t>
            </a:r>
            <a:r>
              <a:rPr lang="en-US" sz="3600" b="1" dirty="0" smtClean="0">
                <a:solidFill>
                  <a:srgbClr val="FF0000"/>
                </a:solidFill>
              </a:rPr>
              <a:t>Health Education Programs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47801"/>
            <a:ext cx="5449888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hlink"/>
                </a:solidFill>
              </a:rPr>
              <a:t>There should be continuous evaluation.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dirty="0" smtClean="0"/>
          </a:p>
          <a:p>
            <a:pPr eaLnBrk="1" hangingPunct="1"/>
            <a:r>
              <a:rPr lang="en-US" sz="2800" b="1" dirty="0" smtClean="0"/>
              <a:t>Evaluation should </a:t>
            </a:r>
            <a:r>
              <a:rPr lang="en-US" sz="2800" b="1" dirty="0" smtClean="0">
                <a:solidFill>
                  <a:srgbClr val="800000"/>
                </a:solidFill>
              </a:rPr>
              <a:t>not</a:t>
            </a:r>
            <a:r>
              <a:rPr lang="en-US" sz="2800" b="1" dirty="0" smtClean="0"/>
              <a:t> be left to the end but should be done from time to time for purpose of making modifications to achieve better results.</a:t>
            </a:r>
            <a:endParaRPr lang="en-GB" sz="2800" b="1" dirty="0" smtClean="0"/>
          </a:p>
        </p:txBody>
      </p:sp>
      <p:pic>
        <p:nvPicPr>
          <p:cNvPr id="15364" name="Picture 4" descr="Picture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65775" y="2562225"/>
            <a:ext cx="2968625" cy="30257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514" t="15625" r="50220" b="2291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 CYCLE: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9144000" cy="4840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chemeClr val="hlink"/>
                </a:solidFill>
              </a:rPr>
              <a:t>Describe problem</a:t>
            </a:r>
            <a:r>
              <a:rPr lang="en-US" sz="1800" smtClean="0"/>
              <a:t>    </a:t>
            </a:r>
            <a:r>
              <a:rPr lang="en-US" sz="1800" b="1" smtClean="0">
                <a:solidFill>
                  <a:srgbClr val="800000"/>
                </a:solidFill>
              </a:rPr>
              <a:t>Describe program</a:t>
            </a:r>
            <a:r>
              <a:rPr lang="en-US" sz="1800" smtClean="0"/>
              <a:t>     </a:t>
            </a:r>
            <a:r>
              <a:rPr lang="en-US" sz="1800" b="1" smtClean="0">
                <a:solidFill>
                  <a:schemeClr val="hlink"/>
                </a:solidFill>
              </a:rPr>
              <a:t>State goals</a:t>
            </a:r>
            <a:r>
              <a:rPr lang="en-US" sz="1800" smtClean="0"/>
              <a:t>          </a:t>
            </a:r>
            <a:r>
              <a:rPr lang="en-US" sz="1800" b="1" smtClean="0">
                <a:solidFill>
                  <a:srgbClr val="800000"/>
                </a:solidFill>
              </a:rPr>
              <a:t>Determine needed</a:t>
            </a:r>
            <a:r>
              <a:rPr lang="en-US" sz="1800" smtClean="0">
                <a:solidFill>
                  <a:srgbClr val="8000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                                                                                              </a:t>
            </a:r>
            <a:r>
              <a:rPr lang="en-US" sz="1800" b="1" smtClean="0">
                <a:solidFill>
                  <a:srgbClr val="800000"/>
                </a:solidFill>
              </a:rPr>
              <a:t>information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9900"/>
                </a:solidFill>
              </a:rPr>
              <a:t>  </a:t>
            </a:r>
            <a:r>
              <a:rPr lang="en-US" sz="1800" b="1" smtClean="0">
                <a:solidFill>
                  <a:srgbClr val="009900"/>
                </a:solidFill>
              </a:rPr>
              <a:t>Modify program</a:t>
            </a:r>
            <a:r>
              <a:rPr lang="en-US" sz="1800" smtClean="0"/>
              <a:t>                                                                </a:t>
            </a:r>
            <a:r>
              <a:rPr lang="en-US" sz="1800" b="1" smtClean="0">
                <a:solidFill>
                  <a:srgbClr val="009900"/>
                </a:solidFill>
              </a:rPr>
              <a:t>Establish basis for</a:t>
            </a:r>
            <a:r>
              <a:rPr lang="en-US" sz="1800" smtClean="0">
                <a:solidFill>
                  <a:srgbClr val="0099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9900"/>
                </a:solidFill>
              </a:rPr>
              <a:t>                                                                                        </a:t>
            </a:r>
            <a:r>
              <a:rPr lang="en-US" sz="1800" b="1" smtClean="0">
                <a:solidFill>
                  <a:srgbClr val="009900"/>
                </a:solidFill>
              </a:rPr>
              <a:t>proof of effectiveness</a:t>
            </a:r>
            <a:r>
              <a:rPr lang="en-US" sz="1800" smtClean="0">
                <a:solidFill>
                  <a:srgbClr val="009900"/>
                </a:solidFill>
              </a:rPr>
              <a:t>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9900"/>
                </a:solidFill>
              </a:rPr>
              <a:t>                                                                                        </a:t>
            </a:r>
            <a:endParaRPr lang="en-US" sz="1800" b="1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 </a:t>
            </a:r>
            <a:r>
              <a:rPr lang="en-US" sz="1800" b="1" smtClean="0">
                <a:solidFill>
                  <a:schemeClr val="tx2"/>
                </a:solidFill>
              </a:rPr>
              <a:t>Analyze &amp;compare</a:t>
            </a:r>
            <a:r>
              <a:rPr lang="en-US" sz="1800" smtClean="0"/>
              <a:t>     </a:t>
            </a:r>
            <a:r>
              <a:rPr lang="en-US" sz="1800" b="1" smtClean="0">
                <a:solidFill>
                  <a:schemeClr val="tx2"/>
                </a:solidFill>
              </a:rPr>
              <a:t>Organize data</a:t>
            </a:r>
            <a:r>
              <a:rPr lang="en-US" sz="1800" smtClean="0">
                <a:solidFill>
                  <a:schemeClr val="tx2"/>
                </a:solidFill>
              </a:rPr>
              <a:t>       </a:t>
            </a:r>
            <a:r>
              <a:rPr lang="en-US" sz="1800" b="1" smtClean="0">
                <a:solidFill>
                  <a:schemeClr val="tx2"/>
                </a:solidFill>
              </a:rPr>
              <a:t>Develop&amp; test</a:t>
            </a:r>
            <a:r>
              <a:rPr lang="en-US" sz="1800" smtClean="0">
                <a:solidFill>
                  <a:schemeClr val="tx2"/>
                </a:solidFill>
              </a:rPr>
              <a:t>       </a:t>
            </a:r>
            <a:r>
              <a:rPr lang="en-US" sz="1800" b="1" smtClean="0">
                <a:solidFill>
                  <a:schemeClr val="tx2"/>
                </a:solidFill>
              </a:rPr>
              <a:t>Determine  data        </a:t>
            </a:r>
            <a:r>
              <a:rPr lang="en-US" sz="18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chemeClr val="tx2"/>
                </a:solidFill>
              </a:rPr>
              <a:t>      results                       base</a:t>
            </a:r>
            <a:r>
              <a:rPr lang="en-US" sz="1800" smtClean="0"/>
              <a:t>                    </a:t>
            </a:r>
            <a:r>
              <a:rPr lang="en-US" sz="1800" b="1" smtClean="0">
                <a:solidFill>
                  <a:schemeClr val="tx2"/>
                </a:solidFill>
              </a:rPr>
              <a:t>instruments </a:t>
            </a:r>
            <a:r>
              <a:rPr lang="en-US" sz="1800" smtClean="0">
                <a:solidFill>
                  <a:schemeClr val="tx2"/>
                </a:solidFill>
              </a:rPr>
              <a:t> </a:t>
            </a:r>
            <a:r>
              <a:rPr lang="en-US" sz="1800" smtClean="0"/>
              <a:t>          </a:t>
            </a:r>
            <a:r>
              <a:rPr lang="en-US" sz="1800" b="1" smtClean="0">
                <a:solidFill>
                  <a:schemeClr val="tx2"/>
                </a:solidFill>
              </a:rPr>
              <a:t>collecting </a:t>
            </a:r>
            <a:r>
              <a:rPr lang="en-US" sz="1600" b="1" smtClean="0">
                <a:solidFill>
                  <a:schemeClr val="tx2"/>
                </a:solidFill>
              </a:rPr>
              <a:t>method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GB" sz="1800" smtClean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752600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0386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5626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74676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467600" y="4191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H="1">
            <a:off x="3810000" y="617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 flipV="1">
            <a:off x="1219200" y="3810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 flipV="1">
            <a:off x="1219200" y="2590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5"/>
          <p:cNvSpPr>
            <a:spLocks noChangeShapeType="1"/>
          </p:cNvSpPr>
          <p:nvPr/>
        </p:nvSpPr>
        <p:spPr bwMode="auto">
          <a:xfrm flipH="1">
            <a:off x="6324600" y="624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6"/>
          <p:cNvSpPr>
            <a:spLocks noChangeShapeType="1"/>
          </p:cNvSpPr>
          <p:nvPr/>
        </p:nvSpPr>
        <p:spPr bwMode="auto">
          <a:xfrm flipH="1">
            <a:off x="1828800" y="6248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6398" name="Picture 17" descr="Pictur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971800"/>
            <a:ext cx="281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Picture19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228600"/>
            <a:ext cx="8686800" cy="6400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943975" cy="9286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Definition</a:t>
            </a:r>
            <a:endParaRPr lang="en-GB" sz="3600" b="1" dirty="0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1"/>
            <a:ext cx="5943600" cy="50292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  “Health education is the process by which individuals and group of people learn to “:</a:t>
            </a:r>
          </a:p>
          <a:p>
            <a:pPr eaLnBrk="1" hangingPunct="1"/>
            <a:r>
              <a:rPr lang="en-US" sz="2800" b="1" dirty="0" smtClean="0"/>
              <a:t>Promote</a:t>
            </a:r>
          </a:p>
          <a:p>
            <a:pPr eaLnBrk="1" hangingPunct="1"/>
            <a:r>
              <a:rPr lang="en-US" sz="2800" b="1" dirty="0" smtClean="0"/>
              <a:t>Maintain</a:t>
            </a:r>
          </a:p>
          <a:p>
            <a:pPr eaLnBrk="1" hangingPunct="1"/>
            <a:r>
              <a:rPr lang="en-US" sz="2800" b="1" dirty="0" smtClean="0"/>
              <a:t>Restore health.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800000"/>
                </a:solidFill>
              </a:rPr>
              <a:t>“Education for health begins with people as they are, with whatever interests they may have in improving their living conditions”.</a:t>
            </a:r>
            <a:endParaRPr lang="en-GB" sz="2800" b="1" dirty="0" smtClean="0">
              <a:solidFill>
                <a:srgbClr val="800000"/>
              </a:solidFill>
            </a:endParaRPr>
          </a:p>
        </p:txBody>
      </p:sp>
      <p:pic>
        <p:nvPicPr>
          <p:cNvPr id="4100" name="Picture 4" descr="Picture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553200" y="2514600"/>
            <a:ext cx="2590800" cy="3352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FF0000"/>
                </a:solidFill>
              </a:rPr>
              <a:t>Health Education</a:t>
            </a:r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Definition - WHO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800" smtClean="0"/>
              <a:t>Process of providing information and advice related to </a:t>
            </a:r>
            <a:r>
              <a:rPr lang="cs-CZ" sz="2800" b="1" i="1" smtClean="0"/>
              <a:t>healthy lifestyle</a:t>
            </a:r>
            <a:r>
              <a:rPr lang="cs-CZ" sz="2800" smtClean="0"/>
              <a:t> and encouraging the development of knowledge, attitudes and skills aimed at </a:t>
            </a:r>
            <a:r>
              <a:rPr lang="cs-CZ" sz="2800" b="1" i="1" smtClean="0"/>
              <a:t>behaviour change</a:t>
            </a:r>
            <a:r>
              <a:rPr lang="cs-CZ" sz="2800" smtClean="0"/>
              <a:t>  of individuals or communities.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cs-CZ" sz="2800" smtClean="0"/>
              <a:t>  </a:t>
            </a:r>
            <a:endParaRPr lang="cs-CZ" sz="2800" b="1" smtClean="0"/>
          </a:p>
          <a:p>
            <a:pPr>
              <a:lnSpc>
                <a:spcPct val="80000"/>
              </a:lnSpc>
              <a:defRPr/>
            </a:pPr>
            <a:r>
              <a:rPr lang="cs-CZ" sz="2800" smtClean="0"/>
              <a:t>Enables and influences controll over own´s health leading to </a:t>
            </a:r>
            <a:r>
              <a:rPr lang="cs-CZ" sz="2800" b="1" i="1" smtClean="0"/>
              <a:t>optimalization</a:t>
            </a:r>
            <a:r>
              <a:rPr lang="cs-CZ" sz="2800" smtClean="0"/>
              <a:t> of attitudes and habits related to </a:t>
            </a:r>
            <a:r>
              <a:rPr lang="cs-CZ" sz="2800" b="1" i="1" smtClean="0"/>
              <a:t>lifestyle</a:t>
            </a:r>
            <a:r>
              <a:rPr lang="cs-CZ" sz="2800" smtClean="0"/>
              <a:t> and increasing </a:t>
            </a:r>
            <a:r>
              <a:rPr lang="cs-CZ" sz="2800" b="1" i="1" smtClean="0"/>
              <a:t>quality of life</a:t>
            </a:r>
            <a:r>
              <a:rPr lang="cs-CZ" sz="2800" smtClean="0"/>
              <a:t>.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cs-CZ" sz="2800" smtClean="0"/>
              <a:t>   </a:t>
            </a:r>
            <a:endParaRPr lang="cs-CZ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242888"/>
            <a:ext cx="8229600" cy="1143001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b="1" dirty="0" smtClean="0">
                <a:solidFill>
                  <a:srgbClr val="FF0000"/>
                </a:solidFill>
              </a:rPr>
              <a:t>Health Education/Health Promotion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7308850" cy="1081088"/>
          </a:xfrm>
        </p:spPr>
        <p:txBody>
          <a:bodyPr/>
          <a:lstStyle/>
          <a:p>
            <a:pPr eaLnBrk="1" hangingPunct="1"/>
            <a:r>
              <a:rPr lang="en-GB" sz="3000" dirty="0" smtClean="0"/>
              <a:t>‘Texting </a:t>
            </a:r>
            <a:r>
              <a:rPr lang="en-GB" sz="3000" dirty="0" smtClean="0"/>
              <a:t>While Driving’</a:t>
            </a:r>
          </a:p>
        </p:txBody>
      </p:sp>
      <p:pic>
        <p:nvPicPr>
          <p:cNvPr id="2052" name="Picture 8" descr="cartex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2057400"/>
            <a:ext cx="3241675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57201" y="1600201"/>
            <a:ext cx="5105400" cy="456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ct val="20000"/>
              </a:spcBef>
              <a:buFontTx/>
              <a:buChar char="•"/>
            </a:pPr>
            <a:r>
              <a:rPr lang="en-GB" sz="2800" dirty="0"/>
              <a:t>What message is being put across?</a:t>
            </a:r>
            <a:br>
              <a:rPr lang="en-GB" sz="2800" dirty="0"/>
            </a:br>
            <a:endParaRPr lang="en-GB" dirty="0"/>
          </a:p>
          <a:p>
            <a:pPr marL="265113" indent="-265113">
              <a:spcBef>
                <a:spcPct val="20000"/>
              </a:spcBef>
              <a:buFontTx/>
              <a:buChar char="•"/>
            </a:pPr>
            <a:r>
              <a:rPr lang="en-GB" sz="2800" dirty="0"/>
              <a:t>Where have you seen it before today?</a:t>
            </a:r>
            <a:br>
              <a:rPr lang="en-GB" sz="2800" dirty="0"/>
            </a:br>
            <a:endParaRPr lang="en-GB" sz="1600" dirty="0"/>
          </a:p>
          <a:p>
            <a:pPr marL="265113" indent="-265113">
              <a:spcBef>
                <a:spcPct val="20000"/>
              </a:spcBef>
              <a:buFontTx/>
              <a:buChar char="•"/>
            </a:pPr>
            <a:r>
              <a:rPr lang="en-GB" sz="2800" dirty="0"/>
              <a:t>Who is it aimed at?</a:t>
            </a:r>
            <a:br>
              <a:rPr lang="en-GB" sz="2800" dirty="0"/>
            </a:br>
            <a:endParaRPr lang="en-GB" sz="1600" dirty="0"/>
          </a:p>
          <a:p>
            <a:pPr marL="265113" indent="-265113">
              <a:spcBef>
                <a:spcPct val="20000"/>
              </a:spcBef>
              <a:buFontTx/>
              <a:buChar char="•"/>
            </a:pPr>
            <a:r>
              <a:rPr lang="en-GB" sz="2800" dirty="0"/>
              <a:t>Do you think it will change peoples’ behaviour? Why?/Why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b="1" dirty="0" smtClean="0">
                <a:solidFill>
                  <a:srgbClr val="FF3300"/>
                </a:solidFill>
              </a:rPr>
              <a:t>What is Health Education?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35975" cy="5221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/>
              <a:t>Educating people to have healthier lifestyles so they can </a:t>
            </a:r>
            <a:r>
              <a:rPr lang="en-GB" b="1" dirty="0" smtClean="0">
                <a:solidFill>
                  <a:srgbClr val="FF0000"/>
                </a:solidFill>
              </a:rPr>
              <a:t>AVOID</a:t>
            </a:r>
            <a:r>
              <a:rPr lang="en-GB" b="1" dirty="0" smtClean="0"/>
              <a:t> disease </a:t>
            </a:r>
            <a:br>
              <a:rPr lang="en-GB" b="1" dirty="0" smtClean="0"/>
            </a:br>
            <a:endParaRPr lang="en-GB" b="1" dirty="0" smtClean="0"/>
          </a:p>
          <a:p>
            <a:pPr eaLnBrk="1" hangingPunct="1">
              <a:lnSpc>
                <a:spcPct val="90000"/>
              </a:lnSpc>
            </a:pPr>
            <a:r>
              <a:rPr lang="en-GB" b="1" dirty="0" smtClean="0"/>
              <a:t>Health Education aims to: </a:t>
            </a:r>
            <a:br>
              <a:rPr lang="en-GB" b="1" dirty="0" smtClean="0"/>
            </a:br>
            <a:r>
              <a:rPr lang="en-GB" b="1" dirty="0" smtClean="0"/>
              <a:t>- inform people through knowledge</a:t>
            </a:r>
            <a:br>
              <a:rPr lang="en-GB" b="1" dirty="0" smtClean="0"/>
            </a:br>
            <a:r>
              <a:rPr lang="en-GB" b="1" dirty="0" smtClean="0"/>
              <a:t>- change unhealthy attitudes</a:t>
            </a:r>
            <a:br>
              <a:rPr lang="en-GB" b="1" dirty="0" smtClean="0"/>
            </a:br>
            <a:r>
              <a:rPr lang="en-GB" b="1" dirty="0" smtClean="0"/>
              <a:t>- change unhealthy behaviours</a:t>
            </a:r>
            <a:br>
              <a:rPr lang="en-GB" b="1" dirty="0" smtClean="0"/>
            </a:br>
            <a:endParaRPr lang="en-GB" b="1" dirty="0" smtClean="0"/>
          </a:p>
          <a:p>
            <a:pPr eaLnBrk="1" hangingPunct="1">
              <a:lnSpc>
                <a:spcPct val="90000"/>
              </a:lnSpc>
            </a:pPr>
            <a:r>
              <a:rPr lang="en-GB" b="1" dirty="0" smtClean="0"/>
              <a:t>Its </a:t>
            </a:r>
            <a:r>
              <a:rPr lang="en-GB" b="1" dirty="0" smtClean="0">
                <a:solidFill>
                  <a:srgbClr val="FF0000"/>
                </a:solidFill>
              </a:rPr>
              <a:t>REALLY</a:t>
            </a:r>
            <a:r>
              <a:rPr lang="en-GB" b="1" dirty="0" smtClean="0"/>
              <a:t> difficult to get people to change their attitudes and behaviour!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b="1" dirty="0" smtClean="0">
                <a:solidFill>
                  <a:srgbClr val="FF0000"/>
                </a:solidFill>
              </a:rPr>
              <a:t>Historical Development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24000"/>
            <a:ext cx="8785225" cy="4602163"/>
          </a:xfrm>
        </p:spPr>
        <p:txBody>
          <a:bodyPr/>
          <a:lstStyle/>
          <a:p>
            <a:pPr eaLnBrk="1" hangingPunct="1"/>
            <a:r>
              <a:rPr lang="en-GB" sz="2800" b="1" dirty="0" smtClean="0"/>
              <a:t>When did health education become a concern?</a:t>
            </a:r>
            <a:br>
              <a:rPr lang="en-GB" sz="2800" b="1" dirty="0" smtClean="0"/>
            </a:br>
            <a:endParaRPr lang="en-GB" sz="2800" b="1" dirty="0" smtClean="0"/>
          </a:p>
          <a:p>
            <a:pPr eaLnBrk="1" hangingPunct="1"/>
            <a:r>
              <a:rPr lang="en-GB" sz="2800" b="1" dirty="0" smtClean="0"/>
              <a:t>Research:</a:t>
            </a:r>
            <a:br>
              <a:rPr lang="en-GB" sz="2800" b="1" dirty="0" smtClean="0"/>
            </a:br>
            <a:r>
              <a:rPr lang="en-GB" sz="2800" b="1" i="1" dirty="0" smtClean="0"/>
              <a:t>- WHO’s Health for All By the Year </a:t>
            </a:r>
            <a:r>
              <a:rPr lang="en-GB" sz="2800" b="1" i="1" dirty="0" smtClean="0">
                <a:solidFill>
                  <a:srgbClr val="FF0000"/>
                </a:solidFill>
              </a:rPr>
              <a:t>2000</a:t>
            </a:r>
            <a:r>
              <a:rPr lang="en-GB" sz="2800" b="1" i="1" dirty="0" smtClean="0"/>
              <a:t/>
            </a:r>
            <a:br>
              <a:rPr lang="en-GB" sz="2800" b="1" i="1" dirty="0" smtClean="0"/>
            </a:br>
            <a:r>
              <a:rPr lang="en-GB" sz="2800" b="1" i="1" dirty="0" smtClean="0"/>
              <a:t>- Alma-Ata Declaration </a:t>
            </a:r>
            <a:r>
              <a:rPr lang="en-GB" sz="2800" b="1" i="1" dirty="0" smtClean="0">
                <a:solidFill>
                  <a:srgbClr val="FF0000"/>
                </a:solidFill>
              </a:rPr>
              <a:t>1978</a:t>
            </a:r>
            <a:r>
              <a:rPr lang="en-GB" sz="2800" b="1" i="1" dirty="0" smtClean="0"/>
              <a:t/>
            </a:r>
            <a:br>
              <a:rPr lang="en-GB" sz="2800" b="1" i="1" dirty="0" smtClean="0"/>
            </a:br>
            <a:r>
              <a:rPr lang="en-GB" sz="2800" b="1" i="1" dirty="0" smtClean="0"/>
              <a:t>- Ottawa Charter for Health Promotion </a:t>
            </a:r>
            <a:r>
              <a:rPr lang="en-GB" sz="2800" b="1" i="1" dirty="0" smtClean="0">
                <a:solidFill>
                  <a:srgbClr val="FF0000"/>
                </a:solidFill>
              </a:rPr>
              <a:t>1986</a:t>
            </a:r>
            <a:r>
              <a:rPr lang="en-GB" sz="2800" b="1" i="1" dirty="0" smtClean="0"/>
              <a:t/>
            </a:r>
            <a:br>
              <a:rPr lang="en-GB" sz="2800" b="1" i="1" dirty="0" smtClean="0"/>
            </a:br>
            <a:r>
              <a:rPr lang="en-GB" sz="2800" b="1" i="1" dirty="0" smtClean="0"/>
              <a:t>- The Black Report </a:t>
            </a:r>
            <a:r>
              <a:rPr lang="en-GB" sz="2800" b="1" i="1" dirty="0" smtClean="0">
                <a:solidFill>
                  <a:srgbClr val="FF0000"/>
                </a:solidFill>
              </a:rPr>
              <a:t>1980</a:t>
            </a:r>
            <a:r>
              <a:rPr lang="en-GB" sz="2800" b="1" i="1" dirty="0" smtClean="0"/>
              <a:t/>
            </a:r>
            <a:br>
              <a:rPr lang="en-GB" sz="2800" b="1" i="1" dirty="0" smtClean="0"/>
            </a:br>
            <a:r>
              <a:rPr lang="en-GB" sz="2800" b="1" i="1" dirty="0" smtClean="0"/>
              <a:t>- Inequalities in Health: The Black Report &amp; the Health Divide </a:t>
            </a:r>
            <a:r>
              <a:rPr lang="en-GB" sz="2800" b="1" i="1" dirty="0" smtClean="0">
                <a:solidFill>
                  <a:srgbClr val="FF0000"/>
                </a:solidFill>
              </a:rPr>
              <a:t>(1987)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2"/>
          <p:cNvSpPr>
            <a:spLocks noGrp="1"/>
          </p:cNvSpPr>
          <p:nvPr>
            <p:ph type="title"/>
          </p:nvPr>
        </p:nvSpPr>
        <p:spPr>
          <a:xfrm>
            <a:off x="228600" y="0"/>
            <a:ext cx="8602663" cy="121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Health education or Health Promotion?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14400" y="1219200"/>
            <a:ext cx="7086600" cy="541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  <a:defRPr/>
            </a:pPr>
            <a:r>
              <a:rPr lang="en-US" sz="2800" b="1" dirty="0" smtClean="0"/>
              <a:t>  </a:t>
            </a:r>
            <a:r>
              <a:rPr lang="en-US" sz="2800" b="1" dirty="0" smtClean="0"/>
              <a:t>“Any combination of learning experiences </a:t>
            </a:r>
            <a:r>
              <a:rPr lang="en-US" sz="2800" b="1" dirty="0" smtClean="0">
                <a:solidFill>
                  <a:srgbClr val="FF0000"/>
                </a:solidFill>
              </a:rPr>
              <a:t>designed</a:t>
            </a:r>
            <a:r>
              <a:rPr lang="en-US" sz="2800" b="1" dirty="0" smtClean="0"/>
              <a:t> to facilitate </a:t>
            </a:r>
            <a:r>
              <a:rPr lang="en-US" sz="2800" b="1" dirty="0" smtClean="0">
                <a:solidFill>
                  <a:srgbClr val="FF0000"/>
                </a:solidFill>
              </a:rPr>
              <a:t>voluntary </a:t>
            </a:r>
            <a:r>
              <a:rPr lang="en-US" sz="2800" b="1" dirty="0" smtClean="0"/>
              <a:t>adaptation of behavior conducive to health”.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en-US" sz="2800" dirty="0" smtClean="0"/>
              <a:t>  </a:t>
            </a:r>
            <a:r>
              <a:rPr lang="en-US" sz="2800" dirty="0" smtClean="0"/>
              <a:t>- All </a:t>
            </a:r>
            <a:r>
              <a:rPr lang="en-US" sz="2800" dirty="0" smtClean="0"/>
              <a:t>possible channels of influence on health are appropriately combined and </a:t>
            </a:r>
            <a:r>
              <a:rPr lang="en-US" sz="2800" b="1" dirty="0" smtClean="0">
                <a:solidFill>
                  <a:srgbClr val="FF0000"/>
                </a:solidFill>
              </a:rPr>
              <a:t>designed to support </a:t>
            </a:r>
            <a:r>
              <a:rPr lang="en-US" sz="2800" dirty="0" smtClean="0"/>
              <a:t>adaptation of behavior.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en-US" sz="2800" dirty="0" smtClean="0"/>
              <a:t>-  The word </a:t>
            </a:r>
            <a:r>
              <a:rPr lang="en-US" sz="2800" b="1" dirty="0" smtClean="0">
                <a:solidFill>
                  <a:srgbClr val="FF0000"/>
                </a:solidFill>
              </a:rPr>
              <a:t>“voluntary” </a:t>
            </a:r>
            <a:r>
              <a:rPr lang="en-US" sz="2800" dirty="0" smtClean="0"/>
              <a:t>is significant for ethical reasons.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en-US" sz="2800" b="1" dirty="0" smtClean="0"/>
              <a:t>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457200" indent="-457200" algn="just">
              <a:buFont typeface="Wingdings" pitchFamily="2" charset="2"/>
              <a:buNone/>
              <a:defRPr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Educators </a:t>
            </a:r>
            <a:r>
              <a:rPr lang="en-US" b="1" dirty="0" smtClean="0">
                <a:solidFill>
                  <a:srgbClr val="FF0000"/>
                </a:solidFill>
              </a:rPr>
              <a:t>should not force people to do </a:t>
            </a:r>
            <a:r>
              <a:rPr lang="en-US" b="1" dirty="0" smtClean="0">
                <a:solidFill>
                  <a:srgbClr val="FF0000"/>
                </a:solidFill>
              </a:rPr>
              <a:t>what they </a:t>
            </a:r>
            <a:r>
              <a:rPr lang="en-US" b="1" dirty="0" smtClean="0">
                <a:solidFill>
                  <a:srgbClr val="FF0000"/>
                </a:solidFill>
              </a:rPr>
              <a:t>don’t want to </a:t>
            </a:r>
            <a:r>
              <a:rPr lang="en-US" b="1" dirty="0" smtClean="0">
                <a:solidFill>
                  <a:srgbClr val="FF0000"/>
                </a:solidFill>
              </a:rPr>
              <a:t>do.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en-US" dirty="0" smtClean="0"/>
              <a:t>i.e. All efforts should be done to help people make decisions and have their </a:t>
            </a:r>
            <a:r>
              <a:rPr lang="en-US" dirty="0" smtClean="0">
                <a:solidFill>
                  <a:srgbClr val="FF0000"/>
                </a:solidFill>
              </a:rPr>
              <a:t>own choices</a:t>
            </a:r>
            <a:r>
              <a:rPr lang="en-US" dirty="0" smtClean="0"/>
              <a:t>.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r>
              <a:rPr lang="en-US" dirty="0" smtClean="0"/>
              <a:t>-  The word </a:t>
            </a:r>
            <a:r>
              <a:rPr lang="en-US" b="1" dirty="0" smtClean="0">
                <a:solidFill>
                  <a:srgbClr val="FF0000"/>
                </a:solidFill>
              </a:rPr>
              <a:t>“designed” </a:t>
            </a:r>
            <a:r>
              <a:rPr lang="en-US" dirty="0" smtClean="0"/>
              <a:t>refers to planned, integral, </a:t>
            </a:r>
            <a:r>
              <a:rPr lang="en-US" dirty="0" smtClean="0">
                <a:solidFill>
                  <a:srgbClr val="FF0000"/>
                </a:solidFill>
              </a:rPr>
              <a:t>intended activities </a:t>
            </a:r>
            <a:r>
              <a:rPr lang="en-US" dirty="0" smtClean="0"/>
              <a:t>rather than casual, incident, trivial experiences.</a:t>
            </a:r>
          </a:p>
          <a:p>
            <a:pPr marL="457200" indent="-457200" algn="just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457200" indent="-457200" algn="just">
              <a:buFont typeface="Wingdings" pitchFamily="2" charset="2"/>
              <a:buNone/>
              <a:defRPr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756</Words>
  <Application>Microsoft Office PowerPoint</Application>
  <PresentationFormat>On-screen Show (4:3)</PresentationFormat>
  <Paragraphs>162</Paragraphs>
  <Slides>21</Slides>
  <Notes>12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HEALTH EDUCATION</vt:lpstr>
      <vt:lpstr>Slide 2</vt:lpstr>
      <vt:lpstr>Definition</vt:lpstr>
      <vt:lpstr>Health Education Definition - WHO</vt:lpstr>
      <vt:lpstr>Health Education/Health Promotion</vt:lpstr>
      <vt:lpstr>What is Health Education?</vt:lpstr>
      <vt:lpstr>Historical Development</vt:lpstr>
      <vt:lpstr>Health education or Health Promotion?</vt:lpstr>
      <vt:lpstr>Slide 9</vt:lpstr>
      <vt:lpstr>Health education or Health Promotion?</vt:lpstr>
      <vt:lpstr>Health Promotion:</vt:lpstr>
      <vt:lpstr>Aims of Health Education</vt:lpstr>
      <vt:lpstr>Process of Health Education</vt:lpstr>
      <vt:lpstr>Steps for Adopting New Ideas &amp; Practices</vt:lpstr>
      <vt:lpstr>Contents of Health Education</vt:lpstr>
      <vt:lpstr>Principles of Health Education</vt:lpstr>
      <vt:lpstr>Principles of Health Education</vt:lpstr>
      <vt:lpstr>Communication in Health Education</vt:lpstr>
      <vt:lpstr>Evaluation of Health Education Programs</vt:lpstr>
      <vt:lpstr>EVALUATION CYCLE:</vt:lpstr>
      <vt:lpstr>Slide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brg_Mehmood</cp:lastModifiedBy>
  <cp:revision>6</cp:revision>
  <dcterms:created xsi:type="dcterms:W3CDTF">2013-01-18T00:55:30Z</dcterms:created>
  <dcterms:modified xsi:type="dcterms:W3CDTF">2013-01-19T16:58:40Z</dcterms:modified>
</cp:coreProperties>
</file>