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67"/>
  </p:notesMasterIdLst>
  <p:sldIdLst>
    <p:sldId id="292" r:id="rId2"/>
    <p:sldId id="293" r:id="rId3"/>
    <p:sldId id="294" r:id="rId4"/>
    <p:sldId id="295" r:id="rId5"/>
    <p:sldId id="296" r:id="rId6"/>
    <p:sldId id="297" r:id="rId7"/>
    <p:sldId id="298" r:id="rId8"/>
    <p:sldId id="299" r:id="rId9"/>
    <p:sldId id="300" r:id="rId10"/>
    <p:sldId id="301" r:id="rId11"/>
    <p:sldId id="302" r:id="rId12"/>
    <p:sldId id="257" r:id="rId13"/>
    <p:sldId id="331" r:id="rId14"/>
    <p:sldId id="322" r:id="rId15"/>
    <p:sldId id="324" r:id="rId16"/>
    <p:sldId id="258" r:id="rId17"/>
    <p:sldId id="330" r:id="rId18"/>
    <p:sldId id="284" r:id="rId19"/>
    <p:sldId id="332" r:id="rId20"/>
    <p:sldId id="325" r:id="rId21"/>
    <p:sldId id="260" r:id="rId22"/>
    <p:sldId id="282" r:id="rId23"/>
    <p:sldId id="261" r:id="rId24"/>
    <p:sldId id="329" r:id="rId25"/>
    <p:sldId id="326" r:id="rId26"/>
    <p:sldId id="262" r:id="rId27"/>
    <p:sldId id="283" r:id="rId28"/>
    <p:sldId id="327" r:id="rId29"/>
    <p:sldId id="263" r:id="rId30"/>
    <p:sldId id="321" r:id="rId31"/>
    <p:sldId id="264" r:id="rId32"/>
    <p:sldId id="265" r:id="rId33"/>
    <p:sldId id="303" r:id="rId34"/>
    <p:sldId id="304" r:id="rId35"/>
    <p:sldId id="305" r:id="rId36"/>
    <p:sldId id="306" r:id="rId37"/>
    <p:sldId id="307" r:id="rId38"/>
    <p:sldId id="308" r:id="rId39"/>
    <p:sldId id="309" r:id="rId40"/>
    <p:sldId id="340" r:id="rId41"/>
    <p:sldId id="341" r:id="rId42"/>
    <p:sldId id="311" r:id="rId43"/>
    <p:sldId id="266" r:id="rId44"/>
    <p:sldId id="267" r:id="rId45"/>
    <p:sldId id="268" r:id="rId46"/>
    <p:sldId id="269" r:id="rId47"/>
    <p:sldId id="271" r:id="rId48"/>
    <p:sldId id="272" r:id="rId49"/>
    <p:sldId id="273" r:id="rId50"/>
    <p:sldId id="328" r:id="rId51"/>
    <p:sldId id="275" r:id="rId52"/>
    <p:sldId id="276" r:id="rId53"/>
    <p:sldId id="281" r:id="rId54"/>
    <p:sldId id="337" r:id="rId55"/>
    <p:sldId id="277" r:id="rId56"/>
    <p:sldId id="338" r:id="rId57"/>
    <p:sldId id="339" r:id="rId58"/>
    <p:sldId id="278" r:id="rId59"/>
    <p:sldId id="279" r:id="rId60"/>
    <p:sldId id="280" r:id="rId61"/>
    <p:sldId id="333" r:id="rId62"/>
    <p:sldId id="334" r:id="rId63"/>
    <p:sldId id="335" r:id="rId64"/>
    <p:sldId id="336" r:id="rId65"/>
    <p:sldId id="312"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2581" autoAdjust="0"/>
  </p:normalViewPr>
  <p:slideViewPr>
    <p:cSldViewPr>
      <p:cViewPr varScale="1">
        <p:scale>
          <a:sx n="56" d="100"/>
          <a:sy n="56" d="100"/>
        </p:scale>
        <p:origin x="-90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AFE6A5-BD8A-42AA-B59C-FBA1BB01278F}" type="datetimeFigureOut">
              <a:rPr lang="en-US" smtClean="0"/>
              <a:pPr/>
              <a:t>10/10/2012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D1A2E1-CCB4-4218-9A69-C77177185F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lasiksurgerynews.com/glossary/definition.php?defID=51"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a:t>
            </a:r>
            <a:r>
              <a:rPr lang="en-US" dirty="0" err="1" smtClean="0"/>
              <a:t>hema</a:t>
            </a:r>
            <a:r>
              <a:rPr lang="en-US" dirty="0" smtClean="0"/>
              <a:t> $ </a:t>
            </a:r>
            <a:r>
              <a:rPr lang="en-US" dirty="0" err="1" smtClean="0"/>
              <a:t>eosine</a:t>
            </a:r>
            <a:r>
              <a:rPr lang="en-US" dirty="0" smtClean="0"/>
              <a:t> stained section of cornea revealing 5 layers namely</a:t>
            </a:r>
            <a:endParaRPr lang="en-US" dirty="0"/>
          </a:p>
        </p:txBody>
      </p:sp>
      <p:sp>
        <p:nvSpPr>
          <p:cNvPr id="4" name="Slide Number Placeholder 3"/>
          <p:cNvSpPr>
            <a:spLocks noGrp="1"/>
          </p:cNvSpPr>
          <p:nvPr>
            <p:ph type="sldNum" sz="quarter" idx="10"/>
          </p:nvPr>
        </p:nvSpPr>
        <p:spPr/>
        <p:txBody>
          <a:bodyPr/>
          <a:lstStyle/>
          <a:p>
            <a:fld id="{D27505CC-291C-4D6D-9C98-14C8BEA1BF4A}"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Astigmatic keratotomy makes use of the principle that a transverse or </a:t>
            </a:r>
            <a:r>
              <a:rPr lang="en-US" dirty="0" err="1" smtClean="0"/>
              <a:t>arcuate</a:t>
            </a:r>
            <a:r>
              <a:rPr lang="en-US" dirty="0" smtClean="0"/>
              <a:t> incision in the cornea flattens the meridian in which it is made and steepens the meridian 90 degrees </a:t>
            </a:r>
            <a:r>
              <a:rPr lang="en-US" dirty="0" err="1" smtClean="0"/>
              <a:t>away.These</a:t>
            </a:r>
            <a:r>
              <a:rPr lang="en-US" dirty="0" smtClean="0"/>
              <a:t> incisions are usually single or paired, typically maintaining an optical zone between 6.0 mm and 7.0 mm </a:t>
            </a:r>
          </a:p>
          <a:p>
            <a:r>
              <a:rPr lang="en-US" sz="1200" kern="1200" baseline="0" dirty="0" smtClean="0">
                <a:solidFill>
                  <a:schemeClr val="tx1"/>
                </a:solidFill>
                <a:latin typeface="+mn-lt"/>
                <a:ea typeface="+mn-ea"/>
                <a:cs typeface="+mn-cs"/>
              </a:rPr>
              <a:t>A corneal incision (a) causes flattening of surface curvature in the same meridian as the incision (c) and steepening of the meridian 90° away (b).</a:t>
            </a:r>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tight corneal suture flattens the cornea adjacent</a:t>
            </a:r>
          </a:p>
          <a:p>
            <a:r>
              <a:rPr lang="en-US" sz="1200" kern="1200" baseline="0" dirty="0" smtClean="0">
                <a:solidFill>
                  <a:schemeClr val="tx1"/>
                </a:solidFill>
                <a:latin typeface="+mn-lt"/>
                <a:ea typeface="+mn-ea"/>
                <a:cs typeface="+mn-cs"/>
              </a:rPr>
              <a:t>to it and displaces the corneal apex away from</a:t>
            </a:r>
          </a:p>
          <a:p>
            <a:r>
              <a:rPr lang="en-US" sz="1200" kern="1200" baseline="0" dirty="0" smtClean="0">
                <a:solidFill>
                  <a:schemeClr val="tx1"/>
                </a:solidFill>
                <a:latin typeface="+mn-lt"/>
                <a:ea typeface="+mn-ea"/>
                <a:cs typeface="+mn-cs"/>
              </a:rPr>
              <a:t>it, causing the cornea to bulge away.</a:t>
            </a:r>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partial thickness corneal incision </a:t>
            </a:r>
            <a:r>
              <a:rPr lang="en-US" smtClean="0"/>
              <a:t>are given followed </a:t>
            </a:r>
            <a:r>
              <a:rPr lang="en-US" dirty="0" smtClean="0"/>
              <a:t>by the application of a suction ring and the use of a </a:t>
            </a:r>
            <a:r>
              <a:rPr lang="en-US" dirty="0" err="1" smtClean="0"/>
              <a:t>stromal</a:t>
            </a:r>
            <a:r>
              <a:rPr lang="en-US" dirty="0" smtClean="0"/>
              <a:t> separator</a:t>
            </a:r>
          </a:p>
          <a:p>
            <a:r>
              <a:rPr lang="en-US" dirty="0" err="1" smtClean="0"/>
              <a:t>Arcuate</a:t>
            </a:r>
            <a:r>
              <a:rPr lang="en-US" dirty="0" smtClean="0"/>
              <a:t> plastic segments of prescribed thickness are then positioned within the channels and the incision is closed.</a:t>
            </a:r>
            <a:r>
              <a:rPr lang="en-US" baseline="30000" dirty="0" smtClean="0"/>
              <a:t>291 </a:t>
            </a:r>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Treatment can be applied by a noncontact laser or by contact probes </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Noncontact Technique</a:t>
            </a:r>
            <a:r>
              <a:rPr lang="en-US" dirty="0" smtClean="0"/>
              <a:t>. Holmium laser </a:t>
            </a:r>
            <a:r>
              <a:rPr lang="en-US" dirty="0" err="1" smtClean="0"/>
              <a:t>thermokeratoplasty</a:t>
            </a:r>
            <a:r>
              <a:rPr lang="en-US" dirty="0" smtClean="0"/>
              <a:t> (LTK) is a noncontact procedure in which two concentric rings of eight simultaneous spots of laser energy are applied to the </a:t>
            </a:r>
            <a:r>
              <a:rPr lang="en-US" dirty="0" err="1" smtClean="0"/>
              <a:t>midperiphery</a:t>
            </a:r>
            <a:r>
              <a:rPr lang="en-US" dirty="0" smtClean="0"/>
              <a:t> of the cornea to modify/steepen the central corneal curvature. Disadvantages include early overcorrection, the inability to treat astigmatism, the possibility of inducing astigmatism, substantial regression, and possible mid-peripheral corneal scarring </a:t>
            </a:r>
          </a:p>
          <a:p>
            <a:r>
              <a:rPr lang="en-US" b="1" dirty="0" smtClean="0"/>
              <a:t>Conductive </a:t>
            </a:r>
            <a:r>
              <a:rPr lang="en-US" b="1" dirty="0" err="1" smtClean="0"/>
              <a:t>Keratoplasty</a:t>
            </a:r>
            <a:r>
              <a:rPr lang="en-US" dirty="0" smtClean="0"/>
              <a:t>. Conductive </a:t>
            </a:r>
            <a:r>
              <a:rPr lang="en-US" dirty="0" err="1" smtClean="0"/>
              <a:t>keratoplasty</a:t>
            </a:r>
            <a:r>
              <a:rPr lang="en-US" dirty="0" smtClean="0"/>
              <a:t> uses a contact probe by inserting the tip sequentially in multiple locations of the peripheral cornea</a:t>
            </a:r>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atoms are most stable in their lowest energy state, known as the ground state. Energy is delivered to atoms in a laser active medium by a process called pumping in which atoms are excited by photons . Atoms in the excited state are unstable and their electrons tend to spontaneously return to the ground state by emitting light energy</a:t>
            </a:r>
            <a:endParaRPr lang="en-US" altLang="zh-TW" dirty="0" smtClean="0">
              <a:ea typeface="PMingLiU" pitchFamily="18" charset="-120"/>
            </a:endParaRPr>
          </a:p>
          <a:p>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sz="1200" dirty="0" smtClean="0"/>
              <a:t>refers to inert gas </a:t>
            </a:r>
            <a:r>
              <a:rPr lang="en-US" sz="1200" dirty="0" err="1" smtClean="0"/>
              <a:t>eg</a:t>
            </a:r>
            <a:r>
              <a:rPr lang="en-US" sz="1200" dirty="0" smtClean="0"/>
              <a:t>. Argon or Xenon bound with a halogen </a:t>
            </a:r>
            <a:r>
              <a:rPr lang="en-US" sz="1200" dirty="0" err="1" smtClean="0"/>
              <a:t>eg</a:t>
            </a:r>
            <a:r>
              <a:rPr lang="en-US" sz="1200" dirty="0" smtClean="0"/>
              <a:t>. Fluorine or Chloride</a:t>
            </a:r>
          </a:p>
          <a:p>
            <a:pPr>
              <a:lnSpc>
                <a:spcPct val="90000"/>
              </a:lnSpc>
            </a:pPr>
            <a:r>
              <a:rPr lang="en-US" sz="1200" dirty="0" smtClean="0"/>
              <a:t>combination=diatomic gas halide - temporary excited state</a:t>
            </a:r>
          </a:p>
          <a:p>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spcBef>
                <a:spcPct val="0"/>
              </a:spcBef>
            </a:pPr>
            <a:r>
              <a:rPr lang="en-US" dirty="0" smtClean="0">
                <a:latin typeface="Arial" pitchFamily="34" charset="0"/>
              </a:rPr>
              <a:t>PRK is able to correct myopia up to 6 D astigmatism </a:t>
            </a:r>
            <a:r>
              <a:rPr lang="en-US" dirty="0" err="1" smtClean="0">
                <a:latin typeface="Arial" pitchFamily="34" charset="0"/>
              </a:rPr>
              <a:t>upto</a:t>
            </a:r>
            <a:r>
              <a:rPr lang="en-US" dirty="0" smtClean="0">
                <a:latin typeface="Arial" pitchFamily="34" charset="0"/>
              </a:rPr>
              <a:t> 3D and low </a:t>
            </a:r>
            <a:r>
              <a:rPr lang="en-US" dirty="0" err="1" smtClean="0">
                <a:latin typeface="Arial" pitchFamily="34" charset="0"/>
              </a:rPr>
              <a:t>hypermetropia</a:t>
            </a:r>
            <a:r>
              <a:rPr lang="en-US" dirty="0" smtClean="0">
                <a:latin typeface="Arial" pitchFamily="34" charset="0"/>
              </a:rPr>
              <a:t> </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t>Myopia is treated by ablating the central anterior corneal surface so that it becomes flatter</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err="1" smtClean="0"/>
              <a:t>hypermetropia</a:t>
            </a:r>
            <a:r>
              <a:rPr lang="en-US" sz="1200" dirty="0" smtClean="0"/>
              <a:t> is treated by ablation of the periphery so that the centre becomes steeper. </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dirty="0" smtClean="0"/>
          </a:p>
          <a:p>
            <a:pPr eaLnBrk="1" hangingPunct="1">
              <a:spcBef>
                <a:spcPct val="0"/>
              </a:spcBef>
            </a:pPr>
            <a:endParaRPr lang="en-US" dirty="0" smtClean="0">
              <a:latin typeface="Arial" pitchFamily="34" charset="0"/>
            </a:endParaRPr>
          </a:p>
        </p:txBody>
      </p:sp>
      <p:sp>
        <p:nvSpPr>
          <p:cNvPr id="40964" name="Slide Number Placeholder 3"/>
          <p:cNvSpPr>
            <a:spLocks noGrp="1"/>
          </p:cNvSpPr>
          <p:nvPr>
            <p:ph type="sldNum" sz="quarter" idx="5"/>
          </p:nvPr>
        </p:nvSpPr>
        <p:spPr>
          <a:noFill/>
        </p:spPr>
        <p:txBody>
          <a:bodyPr/>
          <a:lstStyle/>
          <a:p>
            <a:fld id="{C49721D7-0AC4-4C5D-958B-B661CEE4E0DF}" type="slidenum">
              <a:rPr lang="en-US" smtClean="0">
                <a:latin typeface="Arial" pitchFamily="34" charset="0"/>
              </a:rPr>
              <a:pPr/>
              <a:t>33</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spcBef>
                <a:spcPct val="0"/>
              </a:spcBef>
            </a:pPr>
            <a:r>
              <a:rPr lang="en-US" dirty="0" smtClean="0">
                <a:latin typeface="Arial" pitchFamily="34" charset="0"/>
              </a:rPr>
              <a:t>By </a:t>
            </a:r>
            <a:r>
              <a:rPr lang="en-US" dirty="0" err="1" smtClean="0">
                <a:latin typeface="Arial" pitchFamily="34" charset="0"/>
              </a:rPr>
              <a:t>keratotome</a:t>
            </a:r>
            <a:r>
              <a:rPr lang="en-US" dirty="0" smtClean="0">
                <a:latin typeface="Arial" pitchFamily="34" charset="0"/>
              </a:rPr>
              <a:t> </a:t>
            </a:r>
          </a:p>
        </p:txBody>
      </p:sp>
      <p:sp>
        <p:nvSpPr>
          <p:cNvPr id="41988" name="Slide Number Placeholder 3"/>
          <p:cNvSpPr>
            <a:spLocks noGrp="1"/>
          </p:cNvSpPr>
          <p:nvPr>
            <p:ph type="sldNum" sz="quarter" idx="5"/>
          </p:nvPr>
        </p:nvSpPr>
        <p:spPr>
          <a:noFill/>
        </p:spPr>
        <p:txBody>
          <a:bodyPr/>
          <a:lstStyle/>
          <a:p>
            <a:fld id="{89F88633-A0B8-4BE8-B193-79A73908FFD8}" type="slidenum">
              <a:rPr lang="en-US" smtClean="0">
                <a:latin typeface="Arial" pitchFamily="34" charset="0"/>
              </a:rPr>
              <a:pPr/>
              <a:t>34</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8056" indent="-384048" eaLnBrk="1" fontAlgn="auto" hangingPunct="1">
              <a:spcAft>
                <a:spcPts val="0"/>
              </a:spcAft>
              <a:buFont typeface="Wingdings 2"/>
              <a:buNone/>
              <a:defRPr/>
            </a:pPr>
            <a:r>
              <a:rPr lang="en-US" sz="1200" dirty="0" smtClean="0"/>
              <a:t>This usually takes 30-60 seconds</a:t>
            </a:r>
          </a:p>
          <a:p>
            <a:pPr marL="448056" indent="-384048">
              <a:buFont typeface="Wingdings 2"/>
              <a:buNone/>
              <a:defRPr/>
            </a:pPr>
            <a:r>
              <a:rPr lang="en-US" sz="1200" dirty="0" smtClean="0"/>
              <a:t>bandage contact lens</a:t>
            </a:r>
          </a:p>
          <a:p>
            <a:pPr marL="448056" indent="-384048" eaLnBrk="1" fontAlgn="auto" hangingPunct="1">
              <a:spcAft>
                <a:spcPts val="0"/>
              </a:spcAft>
              <a:buFont typeface="Wingdings 2"/>
              <a:buNone/>
              <a:defRPr/>
            </a:pPr>
            <a:r>
              <a:rPr lang="en-US" sz="1200" dirty="0" smtClean="0"/>
              <a:t>The cornea usually heals within 48-72 hours aided  by a bandage contact lens</a:t>
            </a:r>
          </a:p>
          <a:p>
            <a:pPr marL="448056" indent="-384048" eaLnBrk="1" fontAlgn="auto" hangingPunct="1">
              <a:spcAft>
                <a:spcPts val="0"/>
              </a:spcAft>
              <a:buFont typeface="Wingdings 2"/>
              <a:buNone/>
              <a:defRPr/>
            </a:pPr>
            <a:r>
              <a:rPr lang="en-US" sz="1200" dirty="0" smtClean="0"/>
              <a:t>A </a:t>
            </a:r>
            <a:r>
              <a:rPr lang="en-US" sz="1200" dirty="0" err="1" smtClean="0"/>
              <a:t>subepithelial</a:t>
            </a:r>
            <a:r>
              <a:rPr lang="en-US" sz="1200" dirty="0" smtClean="0"/>
              <a:t> haze develops within 2 weeks &amp; may persist for 1-6 months</a:t>
            </a:r>
          </a:p>
          <a:p>
            <a:pPr algn="just">
              <a:lnSpc>
                <a:spcPct val="80000"/>
              </a:lnSpc>
            </a:pPr>
            <a:r>
              <a:rPr lang="en-US" sz="1200" dirty="0" smtClean="0"/>
              <a:t>In the post-op period, pt may experience tearing, photophobia, blurred vision, and discomfort due to abrasion of central epithelium.</a:t>
            </a:r>
          </a:p>
          <a:p>
            <a:pPr algn="just">
              <a:lnSpc>
                <a:spcPct val="80000"/>
              </a:lnSpc>
            </a:pPr>
            <a:r>
              <a:rPr lang="en-US" sz="1200" dirty="0" smtClean="0"/>
              <a:t>This can be controlled with topical steroids and NSAIDs.</a:t>
            </a:r>
          </a:p>
          <a:p>
            <a:pPr algn="just">
              <a:lnSpc>
                <a:spcPct val="80000"/>
              </a:lnSpc>
            </a:pPr>
            <a:r>
              <a:rPr lang="en-US" sz="1200" dirty="0" smtClean="0"/>
              <a:t>Antibiotics continued 2wks, and steroids for up to 3 months post-op</a:t>
            </a:r>
          </a:p>
          <a:p>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Consists of interwoven collagen fibrils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Incapable of regeneration, replaced by fibrous tissue if damaged (i.e. scars)</a:t>
            </a:r>
          </a:p>
          <a:p>
            <a:endParaRPr lang="en-US" dirty="0"/>
          </a:p>
        </p:txBody>
      </p:sp>
      <p:sp>
        <p:nvSpPr>
          <p:cNvPr id="4" name="Slide Number Placeholder 3"/>
          <p:cNvSpPr>
            <a:spLocks noGrp="1"/>
          </p:cNvSpPr>
          <p:nvPr>
            <p:ph type="sldNum" sz="quarter" idx="10"/>
          </p:nvPr>
        </p:nvSpPr>
        <p:spPr/>
        <p:txBody>
          <a:bodyPr/>
          <a:lstStyle/>
          <a:p>
            <a:fld id="{D27505CC-291C-4D6D-9C98-14C8BEA1BF4A}"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spcBef>
                <a:spcPct val="0"/>
              </a:spcBef>
            </a:pPr>
            <a:r>
              <a:rPr lang="en-US" smtClean="0">
                <a:latin typeface="Arial" pitchFamily="34" charset="0"/>
              </a:rPr>
              <a:t>PRK is able to correct myopia up to 6 D astigmatism upto 3D and low hypermetropia</a:t>
            </a:r>
          </a:p>
        </p:txBody>
      </p:sp>
      <p:sp>
        <p:nvSpPr>
          <p:cNvPr id="43012" name="Slide Number Placeholder 3"/>
          <p:cNvSpPr>
            <a:spLocks noGrp="1"/>
          </p:cNvSpPr>
          <p:nvPr>
            <p:ph type="sldNum" sz="quarter" idx="5"/>
          </p:nvPr>
        </p:nvSpPr>
        <p:spPr>
          <a:noFill/>
        </p:spPr>
        <p:txBody>
          <a:bodyPr/>
          <a:lstStyle/>
          <a:p>
            <a:fld id="{BA7C0F52-D092-42C0-A79D-A34212EFA664}" type="slidenum">
              <a:rPr lang="en-US" smtClean="0">
                <a:latin typeface="Arial" pitchFamily="34" charset="0"/>
              </a:rPr>
              <a:pPr/>
              <a:t>36</a:t>
            </a:fld>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Laser epithelial </a:t>
            </a:r>
            <a:r>
              <a:rPr lang="en-US" sz="1200" kern="1200" baseline="0" dirty="0" err="1" smtClean="0">
                <a:solidFill>
                  <a:schemeClr val="tx1"/>
                </a:solidFill>
                <a:latin typeface="+mn-lt"/>
                <a:ea typeface="+mn-ea"/>
                <a:cs typeface="+mn-cs"/>
              </a:rPr>
              <a:t>keratomileusis</a:t>
            </a:r>
            <a:r>
              <a:rPr lang="en-US" sz="1200" kern="1200" baseline="0" dirty="0" smtClean="0">
                <a:solidFill>
                  <a:schemeClr val="tx1"/>
                </a:solidFill>
                <a:latin typeface="+mn-lt"/>
                <a:ea typeface="+mn-ea"/>
                <a:cs typeface="+mn-cs"/>
              </a:rPr>
              <a:t> (LASEK) is a modification of PRK that attempts to preserve the epithelium. After alcohol is applied to the corneal epithelium, an epithelial trephine and spatula are used to loosen, and roll up the epithelium, which remains attached at a nasal or superior hinge. </a:t>
            </a:r>
            <a:r>
              <a:rPr lang="en-US" sz="1200" kern="1200" baseline="0" dirty="0" err="1" smtClean="0">
                <a:solidFill>
                  <a:schemeClr val="tx1"/>
                </a:solidFill>
                <a:latin typeface="+mn-lt"/>
                <a:ea typeface="+mn-ea"/>
                <a:cs typeface="+mn-cs"/>
              </a:rPr>
              <a:t>Photoablation</a:t>
            </a:r>
            <a:r>
              <a:rPr lang="en-US" sz="1200" kern="1200" baseline="0" dirty="0" smtClean="0">
                <a:solidFill>
                  <a:schemeClr val="tx1"/>
                </a:solidFill>
                <a:latin typeface="+mn-lt"/>
                <a:ea typeface="+mn-ea"/>
                <a:cs typeface="+mn-cs"/>
              </a:rPr>
              <a:t> is then performed, and the epithelium is unrolled back over the central corneal </a:t>
            </a:r>
            <a:r>
              <a:rPr lang="en-US" sz="1200" kern="1200" baseline="0" dirty="0" err="1" smtClean="0">
                <a:solidFill>
                  <a:schemeClr val="tx1"/>
                </a:solidFill>
                <a:latin typeface="+mn-lt"/>
                <a:ea typeface="+mn-ea"/>
                <a:cs typeface="+mn-cs"/>
              </a:rPr>
              <a:t>stroma</a:t>
            </a:r>
            <a:r>
              <a:rPr lang="en-US" sz="1200" kern="1200" baseline="0" dirty="0" smtClean="0">
                <a:solidFill>
                  <a:schemeClr val="tx1"/>
                </a:solidFill>
                <a:latin typeface="+mn-lt"/>
                <a:ea typeface="+mn-ea"/>
                <a:cs typeface="+mn-cs"/>
              </a:rPr>
              <a:t>.</a:t>
            </a:r>
            <a:r>
              <a:rPr lang="en-US" sz="1200" kern="1200" baseline="300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 bandage contact lens is used for several days until the surface re-</a:t>
            </a:r>
            <a:r>
              <a:rPr lang="en-US" sz="1200" kern="1200" baseline="0" dirty="0" err="1" smtClean="0">
                <a:solidFill>
                  <a:schemeClr val="tx1"/>
                </a:solidFill>
                <a:latin typeface="+mn-lt"/>
                <a:ea typeface="+mn-ea"/>
                <a:cs typeface="+mn-cs"/>
              </a:rPr>
              <a:t>epithelializes</a:t>
            </a:r>
            <a:r>
              <a:rPr lang="en-US" sz="1200"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39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The actual laser treatment itself is painless. However, 2-3 hours after treatment most patients will develop mild to moderate pain which usually lasts a few hours. </a:t>
            </a:r>
            <a:r>
              <a:rPr lang="en-US" dirty="0" err="1" smtClean="0"/>
              <a:t>Anaesthetic</a:t>
            </a:r>
            <a:r>
              <a:rPr lang="en-US" dirty="0" smtClean="0"/>
              <a:t> eye drops can relieve this</a:t>
            </a:r>
          </a:p>
          <a:p>
            <a:pPr marL="228600" indent="-228600">
              <a:buAutoNum type="arabicPeriod"/>
            </a:pPr>
            <a:r>
              <a:rPr lang="en-US" dirty="0" smtClean="0"/>
              <a:t>Some patients can develop a mild degree of haze on the cornea over the treated area. This is maximal at 6 weeks post op and generally disappears within 3-6 months. This is a deposition of </a:t>
            </a:r>
            <a:r>
              <a:rPr lang="en-US" dirty="0" err="1" smtClean="0"/>
              <a:t>glycosoaminoglycans</a:t>
            </a:r>
            <a:r>
              <a:rPr lang="en-US" dirty="0" smtClean="0"/>
              <a:t> or "GAG"s</a:t>
            </a:r>
          </a:p>
          <a:p>
            <a:pPr marL="228600" indent="-228600">
              <a:buAutoNum type="arabicPeriod"/>
            </a:pPr>
            <a:r>
              <a:rPr lang="en-US" dirty="0" smtClean="0"/>
              <a:t>if one person's cornea is a little more or less dense than the average, then the laser will take off a little more or less tissue. People also vary in their healing characteristics</a:t>
            </a:r>
          </a:p>
          <a:p>
            <a:pPr marL="228600" indent="-228600">
              <a:buAutoNum type="arabicPeriod"/>
            </a:pPr>
            <a:r>
              <a:rPr lang="en-US" dirty="0" smtClean="0"/>
              <a:t>This can be caused by  micro irregularities on the cornea due to healing problems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40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alternative surface ablation procedure to LASEK is </a:t>
            </a:r>
            <a:r>
              <a:rPr lang="en-US" dirty="0" err="1" smtClean="0"/>
              <a:t>epi</a:t>
            </a:r>
            <a:r>
              <a:rPr lang="en-US" dirty="0" smtClean="0"/>
              <a:t>-LASIK. Instead of using alcohol to loosen the epithelium, an </a:t>
            </a:r>
            <a:r>
              <a:rPr lang="en-US" dirty="0" err="1" smtClean="0"/>
              <a:t>epikeratome</a:t>
            </a:r>
            <a:r>
              <a:rPr lang="en-US" dirty="0" smtClean="0"/>
              <a:t> is used to dissect an epithelial sheet from Bowman’s membrane. The </a:t>
            </a:r>
            <a:r>
              <a:rPr lang="en-US" dirty="0" err="1" smtClean="0"/>
              <a:t>epikeratome</a:t>
            </a:r>
            <a:r>
              <a:rPr lang="en-US" dirty="0" smtClean="0"/>
              <a:t> is similar in design to a mechanical </a:t>
            </a:r>
            <a:r>
              <a:rPr lang="en-US" dirty="0" err="1" smtClean="0"/>
              <a:t>microkeratome</a:t>
            </a:r>
            <a:r>
              <a:rPr lang="en-US" dirty="0" smtClean="0"/>
              <a:t> used for LASIK. Instead of using an oscillating sharp blade to incise the cornea beneath Bowman’s membrane, the </a:t>
            </a:r>
            <a:r>
              <a:rPr lang="en-US" dirty="0" err="1" smtClean="0"/>
              <a:t>epikeratome</a:t>
            </a:r>
            <a:r>
              <a:rPr lang="en-US" dirty="0" smtClean="0"/>
              <a:t> uses a blunt oscillating separator that moves across the cornea held under high pressure with a suction ring. This separator lifts a sheet of epithelium from Bowman’s membrane. </a:t>
            </a:r>
          </a:p>
          <a:p>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41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Concept first intro by Jose </a:t>
            </a:r>
            <a:r>
              <a:rPr lang="en-US" dirty="0" err="1" smtClean="0"/>
              <a:t>Barraquer</a:t>
            </a:r>
            <a:r>
              <a:rPr lang="en-US" dirty="0" smtClean="0"/>
              <a:t>, 1964</a:t>
            </a:r>
          </a:p>
          <a:p>
            <a:r>
              <a:rPr lang="en-US" dirty="0" smtClean="0"/>
              <a:t>founder : Dr </a:t>
            </a:r>
            <a:r>
              <a:rPr lang="en-US" dirty="0" err="1" smtClean="0"/>
              <a:t>Ionas</a:t>
            </a:r>
            <a:r>
              <a:rPr lang="en-US" dirty="0" smtClean="0"/>
              <a:t> </a:t>
            </a:r>
            <a:r>
              <a:rPr lang="en-US" dirty="0" err="1" smtClean="0"/>
              <a:t>Pallikaris</a:t>
            </a:r>
            <a:r>
              <a:rPr lang="en-US" dirty="0" smtClean="0"/>
              <a:t>-  first to use </a:t>
            </a:r>
            <a:r>
              <a:rPr lang="en-US" dirty="0" err="1" smtClean="0"/>
              <a:t>microkeratome</a:t>
            </a:r>
            <a:r>
              <a:rPr lang="en-US" dirty="0" smtClean="0"/>
              <a:t> to cut thin flap of cornea and laser to remove tissue</a:t>
            </a:r>
          </a:p>
          <a:p>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43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treat </a:t>
            </a:r>
            <a:r>
              <a:rPr lang="en-US" dirty="0" smtClean="0">
                <a:solidFill>
                  <a:srgbClr val="66FFFF"/>
                </a:solidFill>
              </a:rPr>
              <a:t>MYOPIA,</a:t>
            </a:r>
            <a:r>
              <a:rPr lang="en-US" dirty="0" smtClean="0"/>
              <a:t> the central cornea must be made flatter. This is accomplished by removing tissue from the center of the cornea.</a:t>
            </a:r>
          </a:p>
          <a:p>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44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treat </a:t>
            </a:r>
            <a:r>
              <a:rPr lang="en-US" dirty="0" smtClean="0">
                <a:solidFill>
                  <a:srgbClr val="66FFFF"/>
                </a:solidFill>
              </a:rPr>
              <a:t>HYPEROPIA</a:t>
            </a:r>
            <a:r>
              <a:rPr lang="en-US" dirty="0" smtClean="0"/>
              <a:t>, the central cornea must be made steeper. This is accomplished by directing the laser beam to remove tissue from around this area</a:t>
            </a:r>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45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treat </a:t>
            </a:r>
            <a:r>
              <a:rPr lang="en-US" dirty="0" smtClean="0">
                <a:solidFill>
                  <a:srgbClr val="66FFFF"/>
                </a:solidFill>
              </a:rPr>
              <a:t>ASTIGMATISM</a:t>
            </a:r>
            <a:r>
              <a:rPr lang="en-US" dirty="0" smtClean="0"/>
              <a:t> the cornea must be made more spherical. By changing the pattern of the beam, tissue is removed in one direction more than the other.</a:t>
            </a:r>
          </a:p>
          <a:p>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46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ym typeface="Symbol" pitchFamily="18" charset="2"/>
              </a:rPr>
              <a:t>Corneal irregularities: </a:t>
            </a:r>
            <a:r>
              <a:rPr lang="en-US" sz="1200" dirty="0" err="1" smtClean="0">
                <a:sym typeface="Symbol" pitchFamily="18" charset="2"/>
              </a:rPr>
              <a:t>keratoconus</a:t>
            </a:r>
            <a:r>
              <a:rPr lang="en-US" sz="1200" dirty="0" smtClean="0">
                <a:sym typeface="Symbol" pitchFamily="18" charset="2"/>
              </a:rPr>
              <a:t>, dystrophies, infections (Herpes)</a:t>
            </a:r>
          </a:p>
          <a:p>
            <a:r>
              <a:rPr lang="en-US" sz="1200" dirty="0" err="1" smtClean="0">
                <a:sym typeface="Symbol" pitchFamily="18" charset="2"/>
              </a:rPr>
              <a:t>Pachymetry</a:t>
            </a:r>
            <a:r>
              <a:rPr lang="en-US" sz="1200" dirty="0" smtClean="0">
                <a:sym typeface="Symbol" pitchFamily="18" charset="2"/>
              </a:rPr>
              <a:t> &lt; 450m =&gt; irregular astigmatism, distortion, corneal rupture</a:t>
            </a:r>
          </a:p>
          <a:p>
            <a:r>
              <a:rPr lang="en-US" sz="1200" dirty="0" smtClean="0"/>
              <a:t>Ocular herpes within the last yr</a:t>
            </a:r>
          </a:p>
          <a:p>
            <a:r>
              <a:rPr lang="en-US" sz="1200" dirty="0" smtClean="0"/>
              <a:t>Progressive myopia</a:t>
            </a:r>
          </a:p>
          <a:p>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49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1200" kern="1200" baseline="0" dirty="0" smtClean="0">
                <a:solidFill>
                  <a:schemeClr val="tx1"/>
                </a:solidFill>
                <a:latin typeface="+mn-lt"/>
                <a:ea typeface="+mn-ea"/>
                <a:cs typeface="+mn-cs"/>
              </a:rPr>
              <a:t>…..</a:t>
            </a:r>
          </a:p>
          <a:p>
            <a:pPr marL="228600" indent="-228600">
              <a:buAutoNum type="arabicPeriod"/>
            </a:pPr>
            <a:r>
              <a:rPr lang="en-US" sz="1200" dirty="0" smtClean="0"/>
              <a:t>A suction ring is applied to the anesthetized cornea which raises the intraocular pressure to over 65mmhg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t>The ring is centered on the cornea &amp; provides a guide track into which an automated </a:t>
            </a:r>
            <a:r>
              <a:rPr lang="en-US" sz="1200" dirty="0" err="1" smtClean="0"/>
              <a:t>microkeratome</a:t>
            </a:r>
            <a:r>
              <a:rPr lang="en-US" sz="1200" dirty="0" smtClean="0"/>
              <a:t> is inserted</a:t>
            </a:r>
            <a:r>
              <a:rPr lang="en-US" sz="1200" baseline="0" dirty="0" smtClean="0"/>
              <a:t> . </a:t>
            </a:r>
            <a:r>
              <a:rPr lang="en-US" sz="1200" dirty="0" smtClean="0"/>
              <a:t>The </a:t>
            </a:r>
            <a:r>
              <a:rPr lang="en-US" sz="1200" dirty="0" err="1" smtClean="0"/>
              <a:t>keratome</a:t>
            </a:r>
            <a:r>
              <a:rPr lang="en-US" sz="1200" dirty="0" smtClean="0"/>
              <a:t> is mechanically advanced across</a:t>
            </a:r>
            <a:r>
              <a:rPr lang="en-US" sz="1200" baseline="0" dirty="0" smtClean="0"/>
              <a:t> </a:t>
            </a:r>
            <a:r>
              <a:rPr lang="en-US" sz="1200" dirty="0" smtClean="0"/>
              <a:t>the cornea to create a very </a:t>
            </a:r>
            <a:r>
              <a:rPr lang="en-US" sz="1200" dirty="0" err="1" smtClean="0"/>
              <a:t>thn</a:t>
            </a:r>
            <a:r>
              <a:rPr lang="en-US" sz="1200" dirty="0" smtClean="0"/>
              <a:t> flap </a:t>
            </a:r>
            <a:r>
              <a:rPr lang="en-US" sz="1200" dirty="0" err="1" smtClean="0"/>
              <a:t>flap</a:t>
            </a:r>
            <a:r>
              <a:rPr lang="en-US" sz="1200" dirty="0" smtClean="0"/>
              <a:t> of ~160microns thickness </a:t>
            </a:r>
            <a:r>
              <a:rPr lang="en-US" sz="1200" kern="1200" baseline="0" dirty="0" smtClean="0">
                <a:solidFill>
                  <a:schemeClr val="tx1"/>
                </a:solidFill>
                <a:latin typeface="+mn-lt"/>
                <a:ea typeface="+mn-ea"/>
                <a:cs typeface="+mn-cs"/>
              </a:rPr>
              <a:t>,consisting of corneal epithelium, Bowman’s membrane, and superficial </a:t>
            </a:r>
            <a:r>
              <a:rPr lang="en-US" sz="1200" kern="1200" baseline="0" dirty="0" err="1" smtClean="0">
                <a:solidFill>
                  <a:schemeClr val="tx1"/>
                </a:solidFill>
                <a:latin typeface="+mn-lt"/>
                <a:ea typeface="+mn-ea"/>
                <a:cs typeface="+mn-cs"/>
              </a:rPr>
              <a:t>stroma</a:t>
            </a:r>
            <a:r>
              <a:rPr lang="en-US" sz="1200" dirty="0" smtClean="0"/>
              <a:t>, hinged at the 12 o’clock position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smtClean="0"/>
              <a:t>Flap folded to expose </a:t>
            </a:r>
            <a:r>
              <a:rPr lang="en-US" b="0" dirty="0" err="1" smtClean="0"/>
              <a:t>stromal</a:t>
            </a:r>
            <a:r>
              <a:rPr lang="en-US" b="0" dirty="0" smtClean="0"/>
              <a:t> bed</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t>Suction is released &amp; the bed is treated with the </a:t>
            </a:r>
            <a:r>
              <a:rPr lang="en-US" sz="1200" dirty="0" err="1" smtClean="0"/>
              <a:t>excimer</a:t>
            </a:r>
            <a:r>
              <a:rPr lang="en-US" sz="1200" dirty="0" smtClean="0"/>
              <a:t> laser as for PRK</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t>The flap is </a:t>
            </a:r>
            <a:r>
              <a:rPr lang="en-US" sz="1200" dirty="0" err="1" smtClean="0"/>
              <a:t>repositined</a:t>
            </a:r>
            <a:r>
              <a:rPr lang="en-US" sz="1200" dirty="0" smtClean="0"/>
              <a:t> and allowed to settle undisturbed for 30seconds.a BCTL</a:t>
            </a:r>
            <a:r>
              <a:rPr lang="en-US" sz="1200" baseline="0" dirty="0" smtClean="0"/>
              <a:t> </a:t>
            </a:r>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51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err="1" smtClean="0"/>
              <a:t>Glycosaminoglycans</a:t>
            </a:r>
            <a:r>
              <a:rPr lang="en-US" dirty="0" smtClean="0"/>
              <a:t> in extracellular matrix</a:t>
            </a:r>
          </a:p>
          <a:p>
            <a:pPr lvl="1"/>
            <a:r>
              <a:rPr lang="en-US" dirty="0" smtClean="0"/>
              <a:t>3 major fractions</a:t>
            </a:r>
          </a:p>
          <a:p>
            <a:pPr lvl="2"/>
            <a:r>
              <a:rPr lang="en-US" dirty="0" err="1" smtClean="0"/>
              <a:t>Keratan</a:t>
            </a:r>
            <a:r>
              <a:rPr lang="en-US" dirty="0" smtClean="0"/>
              <a:t> </a:t>
            </a:r>
            <a:r>
              <a:rPr lang="en-US" dirty="0" err="1" smtClean="0"/>
              <a:t>sulphate</a:t>
            </a:r>
            <a:r>
              <a:rPr lang="en-US" dirty="0" smtClean="0"/>
              <a:t> (50%)</a:t>
            </a:r>
          </a:p>
          <a:p>
            <a:pPr lvl="2"/>
            <a:r>
              <a:rPr lang="en-US" dirty="0" err="1" smtClean="0"/>
              <a:t>Chondroitin</a:t>
            </a:r>
            <a:r>
              <a:rPr lang="en-US" dirty="0" smtClean="0"/>
              <a:t> phosphate (25%)</a:t>
            </a:r>
          </a:p>
          <a:p>
            <a:pPr lvl="2"/>
            <a:r>
              <a:rPr lang="en-US" dirty="0" err="1" smtClean="0"/>
              <a:t>Chondroitin</a:t>
            </a:r>
            <a:r>
              <a:rPr lang="en-US" dirty="0" smtClean="0"/>
              <a:t> </a:t>
            </a:r>
            <a:r>
              <a:rPr lang="en-US" dirty="0" err="1" smtClean="0"/>
              <a:t>sulphate</a:t>
            </a:r>
            <a:r>
              <a:rPr lang="en-US" dirty="0" smtClean="0"/>
              <a:t> (25%)</a:t>
            </a:r>
          </a:p>
          <a:p>
            <a:endParaRPr lang="en-US" dirty="0"/>
          </a:p>
        </p:txBody>
      </p:sp>
      <p:sp>
        <p:nvSpPr>
          <p:cNvPr id="4" name="Slide Number Placeholder 3"/>
          <p:cNvSpPr>
            <a:spLocks noGrp="1"/>
          </p:cNvSpPr>
          <p:nvPr>
            <p:ph type="sldNum" sz="quarter" idx="10"/>
          </p:nvPr>
        </p:nvSpPr>
        <p:spPr/>
        <p:txBody>
          <a:bodyPr/>
          <a:lstStyle/>
          <a:p>
            <a:fld id="{D27505CC-291C-4D6D-9C98-14C8BEA1BF4A}"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Wrinkling of flap</a:t>
            </a:r>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54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t>
            </a:r>
            <a:r>
              <a:rPr lang="en-US" baseline="0" dirty="0" err="1" smtClean="0"/>
              <a:t>pic</a:t>
            </a:r>
            <a:r>
              <a:rPr lang="en-US" baseline="0" dirty="0" smtClean="0"/>
              <a:t> show post op corneal haze</a:t>
            </a:r>
          </a:p>
          <a:p>
            <a:r>
              <a:rPr lang="en-US" baseline="0" dirty="0" smtClean="0"/>
              <a:t>Pt may complain of blurred vision </a:t>
            </a:r>
            <a:r>
              <a:rPr lang="en-US" dirty="0" smtClean="0"/>
              <a:t>Due to corneal haze, </a:t>
            </a:r>
            <a:r>
              <a:rPr lang="en-US" dirty="0" err="1" smtClean="0"/>
              <a:t>oedema</a:t>
            </a:r>
            <a:r>
              <a:rPr lang="en-US" dirty="0" smtClean="0"/>
              <a:t>, epithelial defects, under / overcorrection</a:t>
            </a:r>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55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Epithelial </a:t>
            </a:r>
            <a:r>
              <a:rPr lang="en-US" dirty="0" err="1" smtClean="0"/>
              <a:t>ingrowth</a:t>
            </a:r>
            <a:endParaRPr lang="en-US" dirty="0" smtClean="0"/>
          </a:p>
          <a:p>
            <a:r>
              <a:rPr lang="en-US" dirty="0" smtClean="0"/>
              <a:t>Diffuse lamellar </a:t>
            </a:r>
            <a:r>
              <a:rPr lang="en-US" dirty="0" err="1" smtClean="0"/>
              <a:t>keratitis</a:t>
            </a:r>
            <a:r>
              <a:rPr lang="en-US" dirty="0" smtClean="0"/>
              <a:t> (sands of Sahara) may develop 1-7 days following LASIK. It is characterized by granular deposits at the flap interface. Treatment is with intensive topical antibiotics and steroids</a:t>
            </a:r>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56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Bacterial </a:t>
            </a:r>
            <a:r>
              <a:rPr lang="en-US" dirty="0" err="1" smtClean="0"/>
              <a:t>keratitis</a:t>
            </a:r>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57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600" dirty="0" smtClean="0">
                <a:solidFill>
                  <a:srgbClr val="FFFF00"/>
                </a:solidFill>
              </a:rPr>
              <a:t>Corneal hypoesthesia</a:t>
            </a:r>
          </a:p>
          <a:p>
            <a:pPr lvl="1"/>
            <a:r>
              <a:rPr lang="en-US" sz="3200" dirty="0" smtClean="0"/>
              <a:t>d/2 Cutting corneal nerves </a:t>
            </a:r>
            <a:r>
              <a:rPr lang="en-US" sz="3200" dirty="0" smtClean="0">
                <a:cs typeface="Arial" pitchFamily="34" charset="0"/>
              </a:rPr>
              <a:t>↓ sensitivity</a:t>
            </a:r>
          </a:p>
          <a:p>
            <a:pPr lvl="1"/>
            <a:endParaRPr lang="en-US" sz="3200" dirty="0" smtClean="0"/>
          </a:p>
          <a:p>
            <a:r>
              <a:rPr lang="en-US" sz="3600" dirty="0" smtClean="0">
                <a:solidFill>
                  <a:srgbClr val="FFFF00"/>
                </a:solidFill>
              </a:rPr>
              <a:t>Dry eyes</a:t>
            </a:r>
            <a:r>
              <a:rPr lang="en-US" sz="3600" dirty="0" smtClean="0"/>
              <a:t>:</a:t>
            </a:r>
          </a:p>
          <a:p>
            <a:pPr lvl="1"/>
            <a:r>
              <a:rPr lang="en-US" sz="3200" dirty="0" smtClean="0"/>
              <a:t>d/2 </a:t>
            </a:r>
            <a:r>
              <a:rPr lang="en-US" sz="3200" dirty="0" err="1" smtClean="0"/>
              <a:t>Conjunctival</a:t>
            </a:r>
            <a:r>
              <a:rPr lang="en-US" sz="3200" dirty="0" smtClean="0"/>
              <a:t> goblet cell damage</a:t>
            </a:r>
          </a:p>
          <a:p>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58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NIGHT Vision PROBLEMS</a:t>
            </a:r>
            <a:r>
              <a:rPr lang="en-US" dirty="0" smtClean="0"/>
              <a:t>: including haloes and starbursts.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dirty="0" err="1" smtClean="0"/>
              <a:t>bcoz</a:t>
            </a:r>
            <a:r>
              <a:rPr lang="en-US" dirty="0" smtClean="0"/>
              <a:t> at </a:t>
            </a:r>
            <a:r>
              <a:rPr lang="en-US" dirty="0" err="1" smtClean="0"/>
              <a:t>ni</a:t>
            </a:r>
            <a:r>
              <a:rPr lang="en-US" dirty="0" smtClean="0"/>
              <a:t> </a:t>
            </a:r>
            <a:r>
              <a:rPr lang="en-US" dirty="0" err="1" smtClean="0"/>
              <a:t>pupillary</a:t>
            </a:r>
            <a:r>
              <a:rPr lang="en-US" dirty="0" smtClean="0"/>
              <a:t> </a:t>
            </a:r>
            <a:r>
              <a:rPr lang="en-US" dirty="0" err="1" smtClean="0"/>
              <a:t>diam</a:t>
            </a:r>
            <a:r>
              <a:rPr lang="en-US" dirty="0" smtClean="0"/>
              <a:t> </a:t>
            </a:r>
            <a:r>
              <a:rPr lang="en-US" dirty="0" err="1" smtClean="0"/>
              <a:t>icreases</a:t>
            </a:r>
            <a:r>
              <a:rPr lang="en-US" baseline="0" dirty="0" smtClean="0"/>
              <a:t> and </a:t>
            </a:r>
            <a:r>
              <a:rPr lang="en-US" dirty="0" smtClean="0"/>
              <a:t>optical zone </a:t>
            </a:r>
            <a:r>
              <a:rPr lang="en-US" dirty="0" err="1" smtClean="0"/>
              <a:t>diam</a:t>
            </a:r>
            <a:r>
              <a:rPr lang="en-US" dirty="0" smtClean="0"/>
              <a:t> becomes </a:t>
            </a:r>
            <a:r>
              <a:rPr lang="en-US" dirty="0" smtClean="0">
                <a:sym typeface="Symbol" pitchFamily="18" charset="2"/>
              </a:rPr>
              <a:t>&lt; pupil </a:t>
            </a:r>
            <a:r>
              <a:rPr lang="en-US" dirty="0" err="1" smtClean="0">
                <a:sym typeface="Symbol" pitchFamily="18" charset="2"/>
              </a:rPr>
              <a:t>diam</a:t>
            </a:r>
            <a:r>
              <a:rPr lang="en-US" dirty="0" smtClean="0">
                <a:sym typeface="Symbol" pitchFamily="18" charset="2"/>
              </a:rPr>
              <a:t> </a:t>
            </a:r>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59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FFFF00"/>
                </a:solidFill>
              </a:rPr>
              <a:t>DISCOMFORT</a:t>
            </a:r>
            <a:r>
              <a:rPr lang="en-US" sz="1200" dirty="0" smtClean="0"/>
              <a:t>: first 24 hrs, but not as painful as PRK, d/2 </a:t>
            </a:r>
            <a:r>
              <a:rPr lang="en-US" sz="1200" dirty="0" err="1" smtClean="0"/>
              <a:t>keratotome</a:t>
            </a:r>
            <a:r>
              <a:rPr lang="en-US" sz="1200" dirty="0" smtClean="0"/>
              <a:t> and speculum</a:t>
            </a:r>
          </a:p>
          <a:p>
            <a:r>
              <a:rPr lang="en-US" sz="1200" dirty="0" smtClean="0">
                <a:solidFill>
                  <a:srgbClr val="FFFF00"/>
                </a:solidFill>
              </a:rPr>
              <a:t>PHOTOPHOBIA:</a:t>
            </a:r>
            <a:r>
              <a:rPr lang="en-US" sz="1200" dirty="0" smtClean="0"/>
              <a:t> related to healing or haze</a:t>
            </a:r>
          </a:p>
          <a:p>
            <a:r>
              <a:rPr lang="en-US" sz="1200" dirty="0" smtClean="0">
                <a:solidFill>
                  <a:srgbClr val="FFFF00"/>
                </a:solidFill>
              </a:rPr>
              <a:t>CONJUNCTIVAL HAEMORHAGE</a:t>
            </a:r>
            <a:r>
              <a:rPr lang="en-US" sz="1200" dirty="0" smtClean="0"/>
              <a:t> – d/2 application of suction ring</a:t>
            </a:r>
          </a:p>
          <a:p>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60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new laser refractive surgery procedure designed for the correction of </a:t>
            </a:r>
            <a:r>
              <a:rPr lang="en-US" dirty="0" smtClean="0">
                <a:hlinkClick r:id="rId3"/>
              </a:rPr>
              <a:t>myopia</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variation of </a:t>
            </a:r>
            <a:r>
              <a:rPr lang="en-US" dirty="0" err="1" smtClean="0"/>
              <a:t>FLEx</a:t>
            </a:r>
            <a:r>
              <a:rPr lang="en-US" dirty="0" smtClean="0"/>
              <a:t> is another investigational procedure called small-incision </a:t>
            </a:r>
            <a:r>
              <a:rPr lang="en-US" dirty="0" err="1" smtClean="0"/>
              <a:t>lenticule</a:t>
            </a:r>
            <a:r>
              <a:rPr lang="en-US" dirty="0" smtClean="0"/>
              <a:t> extraction (SMILE).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SMILE procedure, the corneal flap is</a:t>
            </a:r>
            <a:r>
              <a:rPr lang="en-US" baseline="0" dirty="0" smtClean="0"/>
              <a:t> not created instead </a:t>
            </a:r>
            <a:r>
              <a:rPr lang="en-US" dirty="0" smtClean="0"/>
              <a:t>a small incision is made in the mid-periphery of the cornea with the laser, and the </a:t>
            </a:r>
            <a:r>
              <a:rPr lang="en-US" dirty="0" err="1" smtClean="0"/>
              <a:t>lenticule</a:t>
            </a:r>
            <a:r>
              <a:rPr lang="en-US" dirty="0" smtClean="0"/>
              <a:t> is removed through this self-sealing incision.</a:t>
            </a:r>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64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Tight junctions (control of corneal hydration)</a:t>
            </a:r>
          </a:p>
          <a:p>
            <a:endParaRPr lang="en-US" dirty="0"/>
          </a:p>
        </p:txBody>
      </p:sp>
      <p:sp>
        <p:nvSpPr>
          <p:cNvPr id="4" name="Slide Number Placeholder 3"/>
          <p:cNvSpPr>
            <a:spLocks noGrp="1"/>
          </p:cNvSpPr>
          <p:nvPr>
            <p:ph type="sldNum" sz="quarter" idx="10"/>
          </p:nvPr>
        </p:nvSpPr>
        <p:spPr/>
        <p:txBody>
          <a:bodyPr/>
          <a:lstStyle/>
          <a:p>
            <a:fld id="{D27505CC-291C-4D6D-9C98-14C8BEA1BF4A}"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Light refraction</a:t>
            </a:r>
          </a:p>
          <a:p>
            <a:pPr lvl="1"/>
            <a:r>
              <a:rPr lang="en-US" dirty="0" smtClean="0"/>
              <a:t>Total refractive power of cornea 43 </a:t>
            </a:r>
            <a:r>
              <a:rPr lang="en-US" b="1" dirty="0" smtClean="0"/>
              <a:t>D (70% of eye’s refractive power)</a:t>
            </a:r>
          </a:p>
          <a:p>
            <a:pPr lvl="1"/>
            <a:r>
              <a:rPr lang="en-US" dirty="0" smtClean="0"/>
              <a:t>Refractive index of cornea 1.376</a:t>
            </a:r>
          </a:p>
          <a:p>
            <a:r>
              <a:rPr lang="en-US" dirty="0" smtClean="0"/>
              <a:t>Glucose</a:t>
            </a:r>
          </a:p>
          <a:p>
            <a:pPr lvl="1"/>
            <a:r>
              <a:rPr lang="en-US" dirty="0" smtClean="0"/>
              <a:t>Cornea obtains glucose mainly from </a:t>
            </a:r>
            <a:r>
              <a:rPr lang="en-US" b="1" dirty="0" smtClean="0"/>
              <a:t>aqueous</a:t>
            </a:r>
          </a:p>
          <a:p>
            <a:pPr lvl="1"/>
            <a:r>
              <a:rPr lang="en-US" dirty="0" smtClean="0"/>
              <a:t>Tears and </a:t>
            </a:r>
            <a:r>
              <a:rPr lang="en-US" dirty="0" err="1" smtClean="0"/>
              <a:t>limbal</a:t>
            </a:r>
            <a:r>
              <a:rPr lang="en-US" dirty="0" smtClean="0"/>
              <a:t> capillaries appear to provide minimal contribution</a:t>
            </a:r>
          </a:p>
          <a:p>
            <a:pPr lvl="1"/>
            <a:r>
              <a:rPr lang="en-US" dirty="0" smtClean="0"/>
              <a:t>ATP obtained through </a:t>
            </a:r>
            <a:r>
              <a:rPr lang="en-US" dirty="0" err="1" smtClean="0"/>
              <a:t>glycolysis</a:t>
            </a:r>
            <a:r>
              <a:rPr lang="en-US" dirty="0" smtClean="0"/>
              <a:t> and </a:t>
            </a:r>
            <a:r>
              <a:rPr lang="en-US" dirty="0" err="1" smtClean="0"/>
              <a:t>Kreb’s</a:t>
            </a:r>
            <a:r>
              <a:rPr lang="en-US" dirty="0" smtClean="0"/>
              <a:t> cycle</a:t>
            </a:r>
          </a:p>
          <a:p>
            <a:r>
              <a:rPr lang="en-US" dirty="0" smtClean="0"/>
              <a:t>Oxygen</a:t>
            </a:r>
          </a:p>
          <a:p>
            <a:r>
              <a:rPr lang="en-US" dirty="0" smtClean="0"/>
              <a:t>Endothelium acquires oxygen from </a:t>
            </a:r>
            <a:r>
              <a:rPr lang="en-US" b="1" dirty="0" smtClean="0"/>
              <a:t>aqueous</a:t>
            </a:r>
          </a:p>
          <a:p>
            <a:r>
              <a:rPr lang="en-US" dirty="0" smtClean="0"/>
              <a:t>Epithelium acquires oxygen from either </a:t>
            </a:r>
            <a:r>
              <a:rPr lang="en-US" b="1" dirty="0" smtClean="0"/>
              <a:t>capillaries at the </a:t>
            </a:r>
            <a:r>
              <a:rPr lang="en-US" b="1" dirty="0" err="1" smtClean="0"/>
              <a:t>limbus</a:t>
            </a:r>
            <a:r>
              <a:rPr lang="en-US" b="1" dirty="0" smtClean="0"/>
              <a:t> or </a:t>
            </a:r>
            <a:r>
              <a:rPr lang="en-US" b="1" dirty="0" err="1" smtClean="0"/>
              <a:t>precorneal</a:t>
            </a:r>
            <a:r>
              <a:rPr lang="en-US" b="1" dirty="0" smtClean="0"/>
              <a:t> film</a:t>
            </a:r>
            <a:endParaRPr lang="en-US" dirty="0" smtClean="0"/>
          </a:p>
          <a:p>
            <a:endParaRPr lang="en-US" dirty="0"/>
          </a:p>
        </p:txBody>
      </p:sp>
      <p:sp>
        <p:nvSpPr>
          <p:cNvPr id="4" name="Slide Number Placeholder 3"/>
          <p:cNvSpPr>
            <a:spLocks noGrp="1"/>
          </p:cNvSpPr>
          <p:nvPr>
            <p:ph type="sldNum" sz="quarter" idx="10"/>
          </p:nvPr>
        </p:nvSpPr>
        <p:spPr/>
        <p:txBody>
          <a:bodyPr/>
          <a:lstStyle/>
          <a:p>
            <a:fld id="{D27505CC-291C-4D6D-9C98-14C8BEA1BF4A}"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Astigmatism occurs when incident light rays do not converge at a single focal point </a:t>
            </a:r>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Sato</a:t>
            </a:r>
            <a:r>
              <a:rPr lang="en-US" sz="1200" baseline="0" dirty="0" smtClean="0"/>
              <a:t> 1939 </a:t>
            </a:r>
            <a:r>
              <a:rPr lang="en-US" sz="1200" dirty="0" smtClean="0"/>
              <a:t>intro as solution to </a:t>
            </a:r>
            <a:r>
              <a:rPr lang="en-US" sz="1200" dirty="0" err="1" smtClean="0"/>
              <a:t>keratoconus</a:t>
            </a:r>
            <a:r>
              <a:rPr lang="en-US" sz="1200" dirty="0" smtClean="0"/>
              <a:t> – modified by </a:t>
            </a:r>
            <a:r>
              <a:rPr lang="en-US" sz="1200" dirty="0" err="1" smtClean="0"/>
              <a:t>Fyodorov</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procedure involves radial cuts on epithelial side of cornea to </a:t>
            </a:r>
            <a:r>
              <a:rPr lang="en-US" sz="1200" dirty="0" err="1" smtClean="0"/>
              <a:t>stroma</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Sato</a:t>
            </a:r>
            <a:r>
              <a:rPr lang="en-US" sz="1200" baseline="0" dirty="0" smtClean="0"/>
              <a:t> 1939 </a:t>
            </a:r>
            <a:r>
              <a:rPr lang="en-US" sz="1200" dirty="0" smtClean="0"/>
              <a:t>intro as solution to </a:t>
            </a:r>
            <a:r>
              <a:rPr lang="en-US" sz="1200" dirty="0" err="1" smtClean="0"/>
              <a:t>keratoconus</a:t>
            </a:r>
            <a:r>
              <a:rPr lang="en-US" sz="1200" dirty="0" smtClean="0"/>
              <a:t> – modified by </a:t>
            </a:r>
            <a:r>
              <a:rPr lang="en-US" sz="1200" dirty="0" err="1" smtClean="0"/>
              <a:t>Fyodorov</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procedure involves radial cuts on epithelial side of cornea to </a:t>
            </a:r>
            <a:r>
              <a:rPr lang="en-US" sz="1200" dirty="0" err="1" smtClean="0"/>
              <a:t>stroma</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Radial keratotomy has been performed infrequently since the advent of PRK and LASIK </a:t>
            </a:r>
          </a:p>
          <a:p>
            <a:endParaRPr lang="en-US" dirty="0"/>
          </a:p>
        </p:txBody>
      </p:sp>
      <p:sp>
        <p:nvSpPr>
          <p:cNvPr id="4" name="Slide Number Placeholder 3"/>
          <p:cNvSpPr>
            <a:spLocks noGrp="1"/>
          </p:cNvSpPr>
          <p:nvPr>
            <p:ph type="sldNum" sz="quarter" idx="10"/>
          </p:nvPr>
        </p:nvSpPr>
        <p:spPr/>
        <p:txBody>
          <a:bodyPr/>
          <a:lstStyle/>
          <a:p>
            <a:fld id="{D8D1A2E1-CCB4-4218-9A69-C77177185F57}"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10/10/2012</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10/10/2012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10/10/2012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AF7C8EEC-BA7E-4C81-B5FD-7E47B88449F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90563"/>
            <a:ext cx="77724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098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09800"/>
            <a:ext cx="3810000" cy="3810000"/>
          </a:xfrm>
        </p:spPr>
        <p:txBody>
          <a:bodyPr>
            <a:normAutofit/>
          </a:bodyPr>
          <a:lstStyle/>
          <a:p>
            <a:pPr lvl="0"/>
            <a:endParaRPr lang="en-US" noProof="0" smtClean="0"/>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E970D84-CCE1-468E-A9CD-C2C13E30A906}" type="slidenum">
              <a:rPr lang="en-US"/>
              <a:pPr>
                <a:defRPr/>
              </a:pPr>
              <a:t>‹#›</a:t>
            </a:fld>
            <a:endParaRPr lang="en-US"/>
          </a:p>
        </p:txBody>
      </p:sp>
    </p:spTree>
  </p:cSld>
  <p:clrMapOvr>
    <a:masterClrMapping/>
  </p:clrMapOvr>
  <p:transition spd="slow">
    <p:split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90563"/>
            <a:ext cx="7772400" cy="14319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09800"/>
            <a:ext cx="3810000" cy="3810000"/>
          </a:xfrm>
        </p:spPr>
        <p:txBody>
          <a:bodyPr>
            <a:normAutofit/>
          </a:bodyPr>
          <a:lstStyle/>
          <a:p>
            <a:pPr lvl="0"/>
            <a:endParaRPr lang="en-US" noProof="0" smtClean="0"/>
          </a:p>
        </p:txBody>
      </p:sp>
      <p:sp>
        <p:nvSpPr>
          <p:cNvPr id="4" name="Text Placeholder 3"/>
          <p:cNvSpPr>
            <a:spLocks noGrp="1"/>
          </p:cNvSpPr>
          <p:nvPr>
            <p:ph type="body" sz="half" idx="2"/>
          </p:nvPr>
        </p:nvSpPr>
        <p:spPr>
          <a:xfrm>
            <a:off x="4648200" y="22098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46E8092-FA50-41C5-B142-99D5569B44F2}" type="slidenum">
              <a:rPr lang="en-US"/>
              <a:pPr>
                <a:defRPr/>
              </a:pPr>
              <a:t>‹#›</a:t>
            </a:fld>
            <a:endParaRPr lang="en-US"/>
          </a:p>
        </p:txBody>
      </p:sp>
    </p:spTree>
  </p:cSld>
  <p:clrMapOvr>
    <a:masterClrMapping/>
  </p:clrMapOvr>
  <p:transition spd="slow">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10/10/2012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10/10/2012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10/10/2012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10/10/2012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10/10/2012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10/10/2012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10/10/2012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10/10/2012</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10/10/2012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yemdlink.com/POP/rk.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images.google.com/imgres?imgurl=www.northerneye.co.uk/lasik.jpg&amp;imgrefurl=http://www.northerneye.co.uk/&amp;h=156&amp;w=237&amp;prev=/images?q=LASIK&amp;svnum=10&amp;hl=en&amp;lr=&amp;ie=UTF-8&amp;oe=UTF-8&amp;sa=N" TargetMode="External"/><Relationship Id="rId3" Type="http://schemas.openxmlformats.org/officeDocument/2006/relationships/hyperlink" Target="http://www.foreyesight.com/images/lasik-pictures1.jpg" TargetMode="External"/><Relationship Id="rId7"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3.gif"/><Relationship Id="rId4" Type="http://schemas.openxmlformats.org/officeDocument/2006/relationships/image" Target="../media/image28.jpeg"/><Relationship Id="rId9" Type="http://schemas.openxmlformats.org/officeDocument/2006/relationships/image" Target="../media/image3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www.allaboutvision.com/visionsurgery/night_halo_150x170.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1447800"/>
            <a:ext cx="8534400" cy="1524000"/>
          </a:xfrm>
        </p:spPr>
        <p:txBody>
          <a:bodyPr/>
          <a:lstStyle/>
          <a:p>
            <a:pPr eaLnBrk="1" hangingPunct="1"/>
            <a:r>
              <a:rPr lang="en-US" sz="6000" dirty="0" smtClean="0">
                <a:solidFill>
                  <a:srgbClr val="FFFF00"/>
                </a:solidFill>
                <a:latin typeface="Lintsec" pitchFamily="18" charset="0"/>
              </a:rPr>
              <a:t>CORNEAL REFRACTIVE SURGERY</a:t>
            </a:r>
          </a:p>
        </p:txBody>
      </p:sp>
      <p:pic>
        <p:nvPicPr>
          <p:cNvPr id="5" name="Picture Placeholder 4" descr="how-does-custom-lasik-diagnose-the-eyes.jpg"/>
          <p:cNvPicPr>
            <a:picLocks noGrp="1" noChangeAspect="1"/>
          </p:cNvPicPr>
          <p:nvPr>
            <p:ph type="pic" idx="1"/>
          </p:nvPr>
        </p:nvPicPr>
        <p:blipFill>
          <a:blip r:embed="rId2" cstate="print"/>
          <a:srcRect l="12560" r="12560"/>
          <a:stretch>
            <a:fillRect/>
          </a:stretch>
        </p:blipFill>
        <p:spPr>
          <a:xfrm>
            <a:off x="4191000" y="1981200"/>
            <a:ext cx="4724400" cy="4495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172" name="Rectangle 3"/>
          <p:cNvSpPr>
            <a:spLocks noGrp="1" noChangeArrowheads="1"/>
          </p:cNvSpPr>
          <p:nvPr>
            <p:ph type="body" sz="half" idx="2"/>
          </p:nvPr>
        </p:nvSpPr>
        <p:spPr>
          <a:xfrm>
            <a:off x="609600" y="5029199"/>
            <a:ext cx="3810000" cy="1752601"/>
          </a:xfrm>
        </p:spPr>
        <p:txBody>
          <a:bodyPr>
            <a:normAutofit fontScale="40000" lnSpcReduction="20000"/>
          </a:bodyPr>
          <a:lstStyle/>
          <a:p>
            <a:pPr algn="just" eaLnBrk="1" hangingPunct="1">
              <a:lnSpc>
                <a:spcPct val="80000"/>
              </a:lnSpc>
            </a:pPr>
            <a:r>
              <a:rPr lang="en-US" sz="6000" dirty="0" smtClean="0"/>
              <a:t>Major m </a:t>
            </a:r>
            <a:r>
              <a:rPr lang="en-US" sz="6000" dirty="0" err="1" smtClean="0"/>
              <a:t>kashif</a:t>
            </a:r>
            <a:r>
              <a:rPr lang="en-US" sz="6000" dirty="0" smtClean="0"/>
              <a:t> </a:t>
            </a:r>
            <a:r>
              <a:rPr lang="en-US" sz="6000" dirty="0" err="1" smtClean="0"/>
              <a:t>hanif</a:t>
            </a:r>
            <a:endParaRPr lang="en-US" sz="6000" dirty="0" smtClean="0"/>
          </a:p>
          <a:p>
            <a:pPr algn="just" eaLnBrk="1" hangingPunct="1">
              <a:lnSpc>
                <a:spcPct val="80000"/>
              </a:lnSpc>
            </a:pPr>
            <a:r>
              <a:rPr lang="en-US" sz="6000" dirty="0" smtClean="0"/>
              <a:t>              </a:t>
            </a:r>
          </a:p>
          <a:p>
            <a:pPr algn="just" eaLnBrk="1" hangingPunct="1">
              <a:lnSpc>
                <a:spcPct val="80000"/>
              </a:lnSpc>
            </a:pPr>
            <a:r>
              <a:rPr lang="en-US" sz="6000" dirty="0" smtClean="0"/>
              <a:t> DOMS.FCPS</a:t>
            </a:r>
          </a:p>
          <a:p>
            <a:pPr algn="just" eaLnBrk="1" hangingPunct="1">
              <a:lnSpc>
                <a:spcPct val="80000"/>
              </a:lnSpc>
            </a:pPr>
            <a:r>
              <a:rPr lang="en-US" sz="6000" dirty="0" smtClean="0"/>
              <a:t>                   </a:t>
            </a:r>
          </a:p>
          <a:p>
            <a:pPr algn="just" eaLnBrk="1" hangingPunct="1">
              <a:lnSpc>
                <a:spcPct val="80000"/>
              </a:lnSpc>
            </a:pPr>
            <a:r>
              <a:rPr lang="en-US" sz="6000" dirty="0" smtClean="0"/>
              <a:t>Cl. eye </a:t>
            </a:r>
            <a:r>
              <a:rPr lang="en-US" sz="6000" dirty="0" err="1" smtClean="0"/>
              <a:t>splt</a:t>
            </a:r>
            <a:endParaRPr lang="en-US" sz="6000" dirty="0" smtClean="0"/>
          </a:p>
          <a:p>
            <a:pPr algn="just" eaLnBrk="1" hangingPunct="1">
              <a:lnSpc>
                <a:spcPct val="80000"/>
              </a:lnSpc>
            </a:pPr>
            <a:r>
              <a:rPr lang="en-US" sz="6000" dirty="0" smtClean="0"/>
              <a:t>                   </a:t>
            </a:r>
          </a:p>
          <a:p>
            <a:pPr algn="just" eaLnBrk="1" hangingPunct="1">
              <a:lnSpc>
                <a:spcPct val="80000"/>
              </a:lnSpc>
            </a:pPr>
            <a:r>
              <a:rPr lang="en-US" sz="2400" dirty="0" smtClean="0"/>
              <a:t> </a:t>
            </a:r>
            <a:r>
              <a:rPr lang="en-US" sz="4400" dirty="0" smtClean="0"/>
              <a:t>AFIO RWP</a:t>
            </a:r>
            <a:endParaRPr lang="en-US" sz="44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FFFF00"/>
                </a:solidFill>
              </a:rPr>
              <a:t>Ametropia</a:t>
            </a:r>
            <a:endParaRPr lang="en-US" b="1" dirty="0">
              <a:solidFill>
                <a:srgbClr val="FFFF00"/>
              </a:solidFill>
            </a:endParaRPr>
          </a:p>
        </p:txBody>
      </p:sp>
      <p:sp>
        <p:nvSpPr>
          <p:cNvPr id="3" name="Content Placeholder 2"/>
          <p:cNvSpPr>
            <a:spLocks noGrp="1"/>
          </p:cNvSpPr>
          <p:nvPr>
            <p:ph idx="1"/>
          </p:nvPr>
        </p:nvSpPr>
        <p:spPr/>
        <p:txBody>
          <a:bodyPr/>
          <a:lstStyle/>
          <a:p>
            <a:r>
              <a:rPr lang="en-US" dirty="0" smtClean="0"/>
              <a:t>A refractive error (</a:t>
            </a:r>
            <a:r>
              <a:rPr lang="en-US" dirty="0" err="1" smtClean="0"/>
              <a:t>ametropia</a:t>
            </a:r>
            <a:r>
              <a:rPr lang="en-US" dirty="0" smtClean="0"/>
              <a:t>) is a disorder that occurs when parallel rays of light entering the non-accommodating eye are not focused on the retina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762000" y="304800"/>
            <a:ext cx="8229600" cy="1431925"/>
          </a:xfrm>
        </p:spPr>
        <p:txBody>
          <a:bodyPr/>
          <a:lstStyle/>
          <a:p>
            <a:pPr eaLnBrk="1" hangingPunct="1"/>
            <a:endParaRPr lang="en-US" sz="4800" dirty="0" smtClean="0">
              <a:solidFill>
                <a:srgbClr val="FFFF66"/>
              </a:solidFill>
            </a:endParaRPr>
          </a:p>
        </p:txBody>
      </p:sp>
      <p:pic>
        <p:nvPicPr>
          <p:cNvPr id="9219" name="Picture 8" descr="Picture of Normal Eye"/>
          <p:cNvPicPr>
            <a:picLocks noGrp="1" noChangeAspect="1" noChangeArrowheads="1"/>
          </p:cNvPicPr>
          <p:nvPr>
            <p:ph type="clipArt" sz="half" idx="2"/>
          </p:nvPr>
        </p:nvPicPr>
        <p:blipFill>
          <a:blip r:embed="rId3" cstate="print"/>
          <a:srcRect/>
          <a:stretch>
            <a:fillRect/>
          </a:stretch>
        </p:blipFill>
        <p:spPr>
          <a:xfrm>
            <a:off x="1447800" y="1981200"/>
            <a:ext cx="2381250" cy="1590675"/>
          </a:xfrm>
        </p:spPr>
      </p:pic>
      <p:pic>
        <p:nvPicPr>
          <p:cNvPr id="9220" name="Picture 10" descr="Picture of Near-Sighted Eye"/>
          <p:cNvPicPr>
            <a:picLocks noChangeAspect="1" noChangeArrowheads="1"/>
          </p:cNvPicPr>
          <p:nvPr/>
        </p:nvPicPr>
        <p:blipFill>
          <a:blip r:embed="rId4" cstate="print"/>
          <a:srcRect/>
          <a:stretch>
            <a:fillRect/>
          </a:stretch>
        </p:blipFill>
        <p:spPr bwMode="auto">
          <a:xfrm>
            <a:off x="5486400" y="1981200"/>
            <a:ext cx="2314575" cy="1552575"/>
          </a:xfrm>
          <a:prstGeom prst="rect">
            <a:avLst/>
          </a:prstGeom>
          <a:noFill/>
          <a:ln w="9525">
            <a:noFill/>
            <a:miter lim="800000"/>
            <a:headEnd/>
            <a:tailEnd/>
          </a:ln>
        </p:spPr>
      </p:pic>
      <p:pic>
        <p:nvPicPr>
          <p:cNvPr id="9221" name="Picture 12" descr="Picture of Far-Sighted Eye"/>
          <p:cNvPicPr>
            <a:picLocks noChangeAspect="1" noChangeArrowheads="1"/>
          </p:cNvPicPr>
          <p:nvPr/>
        </p:nvPicPr>
        <p:blipFill>
          <a:blip r:embed="rId5" cstate="print"/>
          <a:srcRect/>
          <a:stretch>
            <a:fillRect/>
          </a:stretch>
        </p:blipFill>
        <p:spPr bwMode="auto">
          <a:xfrm>
            <a:off x="1447800" y="4724400"/>
            <a:ext cx="2381250" cy="1590675"/>
          </a:xfrm>
          <a:prstGeom prst="rect">
            <a:avLst/>
          </a:prstGeom>
          <a:noFill/>
          <a:ln w="9525">
            <a:noFill/>
            <a:miter lim="800000"/>
            <a:headEnd/>
            <a:tailEnd/>
          </a:ln>
        </p:spPr>
      </p:pic>
      <p:pic>
        <p:nvPicPr>
          <p:cNvPr id="9222" name="Picture 14" descr="Picture of the Astigmatic Eye"/>
          <p:cNvPicPr>
            <a:picLocks noChangeAspect="1" noChangeArrowheads="1"/>
          </p:cNvPicPr>
          <p:nvPr/>
        </p:nvPicPr>
        <p:blipFill>
          <a:blip r:embed="rId6" cstate="print"/>
          <a:srcRect/>
          <a:stretch>
            <a:fillRect/>
          </a:stretch>
        </p:blipFill>
        <p:spPr bwMode="auto">
          <a:xfrm>
            <a:off x="5486400" y="4648200"/>
            <a:ext cx="2381250" cy="1590675"/>
          </a:xfrm>
          <a:prstGeom prst="rect">
            <a:avLst/>
          </a:prstGeom>
          <a:noFill/>
          <a:ln w="9525">
            <a:noFill/>
            <a:miter lim="800000"/>
            <a:headEnd/>
            <a:tailEnd/>
          </a:ln>
        </p:spPr>
      </p:pic>
      <p:sp>
        <p:nvSpPr>
          <p:cNvPr id="9223" name="Text Box 15"/>
          <p:cNvSpPr txBox="1">
            <a:spLocks noChangeArrowheads="1"/>
          </p:cNvSpPr>
          <p:nvPr/>
        </p:nvSpPr>
        <p:spPr bwMode="auto">
          <a:xfrm>
            <a:off x="1974850" y="1524000"/>
            <a:ext cx="1377950" cy="366713"/>
          </a:xfrm>
          <a:prstGeom prst="rect">
            <a:avLst/>
          </a:prstGeom>
          <a:noFill/>
          <a:ln w="9525">
            <a:noFill/>
            <a:miter lim="800000"/>
            <a:headEnd/>
            <a:tailEnd/>
          </a:ln>
        </p:spPr>
        <p:txBody>
          <a:bodyPr wrap="none">
            <a:spAutoFit/>
          </a:bodyPr>
          <a:lstStyle/>
          <a:p>
            <a:r>
              <a:rPr lang="en-US" dirty="0"/>
              <a:t>Normal Eye</a:t>
            </a:r>
          </a:p>
        </p:txBody>
      </p:sp>
      <p:sp>
        <p:nvSpPr>
          <p:cNvPr id="9224" name="Text Box 16"/>
          <p:cNvSpPr txBox="1">
            <a:spLocks noChangeArrowheads="1"/>
          </p:cNvSpPr>
          <p:nvPr/>
        </p:nvSpPr>
        <p:spPr bwMode="auto">
          <a:xfrm>
            <a:off x="6114001" y="1524000"/>
            <a:ext cx="896399" cy="369332"/>
          </a:xfrm>
          <a:prstGeom prst="rect">
            <a:avLst/>
          </a:prstGeom>
          <a:noFill/>
          <a:ln w="9525">
            <a:noFill/>
            <a:miter lim="800000"/>
            <a:headEnd/>
            <a:tailEnd/>
          </a:ln>
        </p:spPr>
        <p:txBody>
          <a:bodyPr wrap="none">
            <a:spAutoFit/>
          </a:bodyPr>
          <a:lstStyle/>
          <a:p>
            <a:r>
              <a:rPr lang="en-US" dirty="0" smtClean="0"/>
              <a:t>Myopia</a:t>
            </a:r>
            <a:endParaRPr lang="en-US" dirty="0"/>
          </a:p>
        </p:txBody>
      </p:sp>
      <p:sp>
        <p:nvSpPr>
          <p:cNvPr id="9225" name="Text Box 17"/>
          <p:cNvSpPr txBox="1">
            <a:spLocks noChangeArrowheads="1"/>
          </p:cNvSpPr>
          <p:nvPr/>
        </p:nvSpPr>
        <p:spPr bwMode="auto">
          <a:xfrm>
            <a:off x="1981200" y="4343400"/>
            <a:ext cx="1638590" cy="369332"/>
          </a:xfrm>
          <a:prstGeom prst="rect">
            <a:avLst/>
          </a:prstGeom>
          <a:noFill/>
          <a:ln w="9525">
            <a:noFill/>
            <a:miter lim="800000"/>
            <a:headEnd/>
            <a:tailEnd/>
          </a:ln>
        </p:spPr>
        <p:txBody>
          <a:bodyPr wrap="none">
            <a:spAutoFit/>
          </a:bodyPr>
          <a:lstStyle/>
          <a:p>
            <a:r>
              <a:rPr lang="en-US" dirty="0" err="1" smtClean="0"/>
              <a:t>Hypermetropia</a:t>
            </a:r>
            <a:endParaRPr lang="en-US" dirty="0"/>
          </a:p>
        </p:txBody>
      </p:sp>
      <p:sp>
        <p:nvSpPr>
          <p:cNvPr id="9226" name="Text Box 18"/>
          <p:cNvSpPr txBox="1">
            <a:spLocks noChangeArrowheads="1"/>
          </p:cNvSpPr>
          <p:nvPr/>
        </p:nvSpPr>
        <p:spPr bwMode="auto">
          <a:xfrm>
            <a:off x="5943600" y="4267200"/>
            <a:ext cx="1428750" cy="366713"/>
          </a:xfrm>
          <a:prstGeom prst="rect">
            <a:avLst/>
          </a:prstGeom>
          <a:noFill/>
          <a:ln w="9525">
            <a:noFill/>
            <a:miter lim="800000"/>
            <a:headEnd/>
            <a:tailEnd/>
          </a:ln>
        </p:spPr>
        <p:txBody>
          <a:bodyPr wrap="none">
            <a:spAutoFit/>
          </a:bodyPr>
          <a:lstStyle/>
          <a:p>
            <a:r>
              <a:rPr lang="en-US"/>
              <a:t>Astigmatism</a:t>
            </a:r>
          </a:p>
        </p:txBody>
      </p:sp>
    </p:spTree>
  </p:cSld>
  <p:clrMapOvr>
    <a:masterClrMapping/>
  </p:clrMapOvr>
  <p:transition spd="slow">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a:r>
              <a:rPr lang="en-US" b="1" i="0" dirty="0" smtClean="0">
                <a:solidFill>
                  <a:srgbClr val="FFFF00"/>
                </a:solidFill>
              </a:rPr>
              <a:t>Aim Of Refractive Surgery</a:t>
            </a:r>
            <a:endParaRPr lang="en-US" b="1" i="0" dirty="0">
              <a:solidFill>
                <a:srgbClr val="FFFF00"/>
              </a:solidFill>
            </a:endParaRPr>
          </a:p>
        </p:txBody>
      </p:sp>
      <p:sp>
        <p:nvSpPr>
          <p:cNvPr id="23555" name="Rectangle 3"/>
          <p:cNvSpPr>
            <a:spLocks noGrp="1" noChangeArrowheads="1"/>
          </p:cNvSpPr>
          <p:nvPr>
            <p:ph idx="1"/>
          </p:nvPr>
        </p:nvSpPr>
        <p:spPr>
          <a:xfrm>
            <a:off x="685800" y="2057400"/>
            <a:ext cx="7772400" cy="4324350"/>
          </a:xfrm>
        </p:spPr>
        <p:txBody>
          <a:bodyPr/>
          <a:lstStyle/>
          <a:p>
            <a:r>
              <a:rPr lang="en-US" b="1" dirty="0" smtClean="0"/>
              <a:t>Alter refractive state </a:t>
            </a:r>
            <a:r>
              <a:rPr lang="en-US" b="1" dirty="0"/>
              <a:t>of eye </a:t>
            </a:r>
            <a:r>
              <a:rPr lang="en-US" b="1" dirty="0" smtClean="0"/>
              <a:t>, </a:t>
            </a:r>
            <a:r>
              <a:rPr lang="en-US" b="1" dirty="0"/>
              <a:t>enable </a:t>
            </a:r>
            <a:r>
              <a:rPr lang="en-US" b="1" dirty="0" smtClean="0"/>
              <a:t>patients </a:t>
            </a:r>
            <a:r>
              <a:rPr lang="en-US" b="1" dirty="0"/>
              <a:t>to see without visual aids</a:t>
            </a: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r>
              <a:rPr lang="en-US" dirty="0" smtClean="0"/>
              <a:t>refractive surgery divided into four major areas:</a:t>
            </a:r>
          </a:p>
          <a:p>
            <a:pPr lvl="1"/>
            <a:r>
              <a:rPr lang="en-US" dirty="0" smtClean="0"/>
              <a:t>1.  </a:t>
            </a:r>
            <a:r>
              <a:rPr lang="en-US" b="1" dirty="0" smtClean="0"/>
              <a:t>INCISIONAL TECHNIQUES</a:t>
            </a:r>
          </a:p>
          <a:p>
            <a:pPr lvl="1"/>
            <a:r>
              <a:rPr lang="en-US" b="1" dirty="0" smtClean="0"/>
              <a:t>2.  INTRASTROMAL  CORNEAL RINGS (INTACS)</a:t>
            </a:r>
          </a:p>
          <a:p>
            <a:pPr lvl="1"/>
            <a:r>
              <a:rPr lang="en-US" b="1" dirty="0" smtClean="0"/>
              <a:t>3.  THERMAL TECHNIQUES</a:t>
            </a:r>
          </a:p>
          <a:p>
            <a:pPr lvl="1"/>
            <a:r>
              <a:rPr lang="en-US" b="1" dirty="0" smtClean="0"/>
              <a:t>4.  LAMELLAR PROCEDURES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rgbClr val="FFFF00"/>
                </a:solidFill>
              </a:rPr>
              <a:t>INCISIONAL TECHNIQUES</a:t>
            </a:r>
            <a:endParaRPr lang="en-US" dirty="0">
              <a:solidFill>
                <a:srgbClr val="FFFF0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4213" y="115888"/>
            <a:ext cx="7772400" cy="1143000"/>
          </a:xfrm>
        </p:spPr>
        <p:txBody>
          <a:bodyPr>
            <a:normAutofit/>
          </a:bodyPr>
          <a:lstStyle/>
          <a:p>
            <a:pPr marL="762000" indent="-762000" algn="ctr"/>
            <a:r>
              <a:rPr lang="en-US" b="1" dirty="0" smtClean="0">
                <a:solidFill>
                  <a:srgbClr val="FFFF00"/>
                </a:solidFill>
              </a:rPr>
              <a:t>Radial Keratotomy</a:t>
            </a:r>
            <a:endParaRPr lang="en-US" sz="4000" b="1" i="0" dirty="0">
              <a:solidFill>
                <a:srgbClr val="FFFF00"/>
              </a:solidFill>
            </a:endParaRPr>
          </a:p>
        </p:txBody>
      </p:sp>
      <p:sp>
        <p:nvSpPr>
          <p:cNvPr id="24579" name="Rectangle 3"/>
          <p:cNvSpPr>
            <a:spLocks noGrp="1" noChangeArrowheads="1"/>
          </p:cNvSpPr>
          <p:nvPr>
            <p:ph idx="1"/>
          </p:nvPr>
        </p:nvSpPr>
        <p:spPr>
          <a:xfrm>
            <a:off x="1" y="1295400"/>
            <a:ext cx="4648200" cy="5300662"/>
          </a:xfrm>
        </p:spPr>
        <p:txBody>
          <a:bodyPr>
            <a:normAutofit/>
          </a:bodyPr>
          <a:lstStyle/>
          <a:p>
            <a:pPr>
              <a:lnSpc>
                <a:spcPct val="90000"/>
              </a:lnSpc>
              <a:buNone/>
            </a:pPr>
            <a:endParaRPr lang="en-US" sz="2600" b="1" u="sng" dirty="0">
              <a:solidFill>
                <a:srgbClr val="66FFFF"/>
              </a:solidFill>
            </a:endParaRPr>
          </a:p>
          <a:p>
            <a:pPr>
              <a:lnSpc>
                <a:spcPct val="90000"/>
              </a:lnSpc>
            </a:pPr>
            <a:r>
              <a:rPr lang="en-US" sz="2600" dirty="0" smtClean="0"/>
              <a:t>Sato,1939</a:t>
            </a:r>
            <a:endParaRPr lang="en-US" sz="2600" dirty="0"/>
          </a:p>
          <a:p>
            <a:pPr>
              <a:lnSpc>
                <a:spcPct val="90000"/>
              </a:lnSpc>
            </a:pPr>
            <a:r>
              <a:rPr lang="en-US" sz="2600" dirty="0" smtClean="0"/>
              <a:t>radial cuts</a:t>
            </a:r>
          </a:p>
          <a:p>
            <a:pPr>
              <a:lnSpc>
                <a:spcPct val="90000"/>
              </a:lnSpc>
            </a:pPr>
            <a:r>
              <a:rPr lang="en-US" sz="2600" dirty="0" smtClean="0"/>
              <a:t>pattern </a:t>
            </a:r>
            <a:r>
              <a:rPr lang="en-US" sz="2600" dirty="0"/>
              <a:t>:</a:t>
            </a:r>
            <a:r>
              <a:rPr lang="en-US" sz="2600" dirty="0" smtClean="0"/>
              <a:t> </a:t>
            </a:r>
            <a:r>
              <a:rPr lang="en-US" sz="2600" dirty="0"/>
              <a:t>spokes of a bicycle wheel</a:t>
            </a:r>
          </a:p>
          <a:p>
            <a:pPr>
              <a:lnSpc>
                <a:spcPct val="90000"/>
              </a:lnSpc>
            </a:pPr>
            <a:r>
              <a:rPr lang="en-US" sz="2600" dirty="0" smtClean="0"/>
              <a:t>4-16 incisions</a:t>
            </a:r>
            <a:endParaRPr lang="en-US" sz="2600" dirty="0"/>
          </a:p>
          <a:p>
            <a:pPr>
              <a:lnSpc>
                <a:spcPct val="90000"/>
              </a:lnSpc>
            </a:pPr>
            <a:r>
              <a:rPr lang="en-US" sz="2600" dirty="0"/>
              <a:t>Extra-</a:t>
            </a:r>
            <a:r>
              <a:rPr lang="en-US" sz="2600" dirty="0" err="1"/>
              <a:t>pupillary</a:t>
            </a:r>
            <a:r>
              <a:rPr lang="en-US" sz="2600" dirty="0"/>
              <a:t> region</a:t>
            </a:r>
          </a:p>
          <a:p>
            <a:pPr lvl="1">
              <a:lnSpc>
                <a:spcPct val="90000"/>
              </a:lnSpc>
            </a:pPr>
            <a:endParaRPr lang="en-US" sz="2600" dirty="0"/>
          </a:p>
        </p:txBody>
      </p:sp>
      <p:pic>
        <p:nvPicPr>
          <p:cNvPr id="6" name="Picture 7"/>
          <p:cNvPicPr>
            <a:picLocks noChangeAspect="1" noChangeArrowheads="1"/>
          </p:cNvPicPr>
          <p:nvPr/>
        </p:nvPicPr>
        <p:blipFill>
          <a:blip r:embed="rId3" cstate="print"/>
          <a:srcRect/>
          <a:stretch>
            <a:fillRect/>
          </a:stretch>
        </p:blipFill>
        <p:spPr bwMode="auto">
          <a:xfrm>
            <a:off x="4648200" y="1295400"/>
            <a:ext cx="4343400" cy="5181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4213" y="115888"/>
            <a:ext cx="7772400" cy="1143000"/>
          </a:xfrm>
        </p:spPr>
        <p:txBody>
          <a:bodyPr>
            <a:normAutofit/>
          </a:bodyPr>
          <a:lstStyle/>
          <a:p>
            <a:pPr marL="762000" indent="-762000" algn="ctr"/>
            <a:r>
              <a:rPr lang="en-US" b="1" dirty="0" smtClean="0">
                <a:solidFill>
                  <a:srgbClr val="FFFF00"/>
                </a:solidFill>
              </a:rPr>
              <a:t>Radial Keratotomy</a:t>
            </a:r>
            <a:endParaRPr lang="en-US" sz="4000" b="1" i="0" dirty="0">
              <a:solidFill>
                <a:srgbClr val="FFFF00"/>
              </a:solidFill>
            </a:endParaRPr>
          </a:p>
        </p:txBody>
      </p:sp>
      <p:pic>
        <p:nvPicPr>
          <p:cNvPr id="24581" name="Picture 5" descr="RKincisions">
            <a:hlinkClick r:id="rId3"/>
          </p:cNvPr>
          <p:cNvPicPr>
            <a:picLocks noChangeAspect="1" noChangeArrowheads="1"/>
          </p:cNvPicPr>
          <p:nvPr/>
        </p:nvPicPr>
        <p:blipFill>
          <a:blip r:embed="rId4" cstate="print"/>
          <a:srcRect/>
          <a:stretch>
            <a:fillRect/>
          </a:stretch>
        </p:blipFill>
        <p:spPr bwMode="auto">
          <a:xfrm>
            <a:off x="2819400" y="1412874"/>
            <a:ext cx="3505200" cy="2397125"/>
          </a:xfrm>
          <a:prstGeom prst="rect">
            <a:avLst/>
          </a:prstGeom>
          <a:noFill/>
          <a:ln w="9525">
            <a:noFill/>
            <a:miter lim="800000"/>
            <a:headEnd/>
            <a:tailEnd/>
          </a:ln>
          <a:effectLst/>
        </p:spPr>
      </p:pic>
      <p:pic>
        <p:nvPicPr>
          <p:cNvPr id="24582" name="Picture 6" descr="Patient Photo"/>
          <p:cNvPicPr>
            <a:picLocks noChangeAspect="1" noChangeArrowheads="1"/>
          </p:cNvPicPr>
          <p:nvPr/>
        </p:nvPicPr>
        <p:blipFill>
          <a:blip r:embed="rId5" cstate="print"/>
          <a:srcRect l="1741" t="2654" r="8221" b="9081"/>
          <a:stretch>
            <a:fillRect/>
          </a:stretch>
        </p:blipFill>
        <p:spPr bwMode="auto">
          <a:xfrm>
            <a:off x="2795588" y="3789363"/>
            <a:ext cx="3529012" cy="2763837"/>
          </a:xfrm>
          <a:prstGeom prst="rect">
            <a:avLst/>
          </a:prstGeom>
          <a:noFill/>
        </p:spPr>
      </p:pic>
      <p:sp>
        <p:nvSpPr>
          <p:cNvPr id="6" name="Content Placeholder 5"/>
          <p:cNvSpPr>
            <a:spLocks noGrp="1"/>
          </p:cNvSpPr>
          <p:nvPr>
            <p:ph idx="1"/>
          </p:nvPr>
        </p:nvSpPr>
        <p:spPr>
          <a:xfrm>
            <a:off x="914400" y="5715000"/>
            <a:ext cx="7772400" cy="609600"/>
          </a:xfrm>
        </p:spPr>
        <p:txBody>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Complications </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sz="3200" dirty="0" smtClean="0"/>
              <a:t>Glare, star bursts</a:t>
            </a:r>
          </a:p>
          <a:p>
            <a:r>
              <a:rPr lang="en-US" sz="3200" dirty="0" smtClean="0"/>
              <a:t>Fluctuation of vision</a:t>
            </a:r>
          </a:p>
          <a:p>
            <a:r>
              <a:rPr lang="en-US" sz="3200" dirty="0" smtClean="0"/>
              <a:t>Regression, progression of refractive effect </a:t>
            </a:r>
          </a:p>
          <a:p>
            <a:r>
              <a:rPr lang="en-US" sz="3200" dirty="0" smtClean="0"/>
              <a:t>Corneal perforation into the anterior chamber</a:t>
            </a:r>
          </a:p>
          <a:p>
            <a:r>
              <a:rPr lang="en-US" sz="3200" dirty="0" smtClean="0"/>
              <a:t>Infectious </a:t>
            </a:r>
            <a:r>
              <a:rPr lang="en-US" sz="3200" dirty="0" err="1" smtClean="0"/>
              <a:t>keratitis</a:t>
            </a:r>
            <a:r>
              <a:rPr lang="en-US" sz="3200" dirty="0" smtClean="0"/>
              <a:t> and </a:t>
            </a:r>
            <a:r>
              <a:rPr lang="en-US" sz="3200" dirty="0" err="1" smtClean="0"/>
              <a:t>endophthalmitis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err="1" smtClean="0">
                <a:solidFill>
                  <a:srgbClr val="FFFF00"/>
                </a:solidFill>
              </a:rPr>
              <a:t>Incisional</a:t>
            </a:r>
            <a:r>
              <a:rPr lang="en-US" b="1" dirty="0" smtClean="0">
                <a:solidFill>
                  <a:srgbClr val="FFFF00"/>
                </a:solidFill>
              </a:rPr>
              <a:t> Astigmatic Keratotomy </a:t>
            </a:r>
            <a:endParaRPr lang="en-US" b="1" dirty="0">
              <a:solidFill>
                <a:srgbClr val="FFFF00"/>
              </a:solidFill>
            </a:endParaRPr>
          </a:p>
        </p:txBody>
      </p:sp>
      <p:sp>
        <p:nvSpPr>
          <p:cNvPr id="3" name="Content Placeholder 2"/>
          <p:cNvSpPr>
            <a:spLocks noGrp="1"/>
          </p:cNvSpPr>
          <p:nvPr>
            <p:ph idx="1"/>
          </p:nvPr>
        </p:nvSpPr>
        <p:spPr>
          <a:xfrm>
            <a:off x="914400" y="1783560"/>
            <a:ext cx="4495800" cy="4572000"/>
          </a:xfrm>
        </p:spPr>
        <p:txBody>
          <a:bodyPr>
            <a:normAutofit/>
          </a:bodyPr>
          <a:lstStyle/>
          <a:p>
            <a:r>
              <a:rPr lang="en-US" dirty="0" smtClean="0"/>
              <a:t>Incision in the cornea flattens the meridian in which it is made and steepens the meridian 90 degrees away.</a:t>
            </a:r>
            <a:endParaRPr lang="en-US" baseline="30000" dirty="0" smtClean="0"/>
          </a:p>
          <a:p>
            <a:r>
              <a:rPr lang="en-US" dirty="0" smtClean="0"/>
              <a:t>Single or paired</a:t>
            </a:r>
          </a:p>
          <a:p>
            <a:r>
              <a:rPr lang="en-US" dirty="0" smtClean="0"/>
              <a:t>Optical zone between 6.0 mm and 7.0 mm </a:t>
            </a:r>
          </a:p>
        </p:txBody>
      </p:sp>
      <p:pic>
        <p:nvPicPr>
          <p:cNvPr id="1026" name="Picture 2"/>
          <p:cNvPicPr>
            <a:picLocks noChangeAspect="1" noChangeArrowheads="1"/>
          </p:cNvPicPr>
          <p:nvPr/>
        </p:nvPicPr>
        <p:blipFill>
          <a:blip r:embed="rId3" cstate="print"/>
          <a:srcRect/>
          <a:stretch>
            <a:fillRect/>
          </a:stretch>
        </p:blipFill>
        <p:spPr bwMode="auto">
          <a:xfrm>
            <a:off x="6248400" y="1905000"/>
            <a:ext cx="2286000" cy="2286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486400" y="4724400"/>
            <a:ext cx="3390900" cy="141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4724400"/>
            <a:ext cx="7772400" cy="1631160"/>
          </a:xfrm>
        </p:spPr>
        <p:txBody>
          <a:bodyPr>
            <a:normAutofit fontScale="92500"/>
          </a:bodyPr>
          <a:lstStyle/>
          <a:p>
            <a:r>
              <a:rPr lang="en-US" dirty="0" smtClean="0"/>
              <a:t>Relaxing incisions may be combined with compression sutures placed 90° away from them to reduce large degrees of corneal astigmatism</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2362200" y="1600200"/>
            <a:ext cx="4876800"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Sequence of presentation</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Brief overview of anatomy of cornea</a:t>
            </a:r>
          </a:p>
          <a:p>
            <a:r>
              <a:rPr lang="en-US" dirty="0" smtClean="0"/>
              <a:t>Brief overview of physiology of cornea</a:t>
            </a:r>
          </a:p>
          <a:p>
            <a:r>
              <a:rPr lang="en-US" dirty="0" smtClean="0"/>
              <a:t>Corneal refractive surgery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4" name="Rectangle 2"/>
          <p:cNvSpPr>
            <a:spLocks noGrp="1" noChangeArrowheads="1"/>
          </p:cNvSpPr>
          <p:nvPr>
            <p:ph type="ctrTitle"/>
          </p:nvPr>
        </p:nvSpPr>
        <p:spPr/>
        <p:txBody>
          <a:bodyPr>
            <a:normAutofit/>
          </a:bodyPr>
          <a:lstStyle/>
          <a:p>
            <a:pPr marL="838200" indent="-838200" algn="ctr"/>
            <a:r>
              <a:rPr lang="en-US" b="1" dirty="0" smtClean="0">
                <a:solidFill>
                  <a:srgbClr val="FFFF66"/>
                </a:solidFill>
              </a:rPr>
              <a:t>INTRASTROMAL CORNEAL RINGS</a:t>
            </a:r>
            <a:endParaRPr lang="en-US" sz="4000" b="1" i="0" dirty="0">
              <a:solidFill>
                <a:srgbClr val="FFFF00"/>
              </a:solidFill>
            </a:endParaRPr>
          </a:p>
        </p:txBody>
      </p:sp>
      <p:pic>
        <p:nvPicPr>
          <p:cNvPr id="5" name="Picture 5" descr="intacs2"/>
          <p:cNvPicPr>
            <a:picLocks noChangeAspect="1" noChangeArrowheads="1"/>
          </p:cNvPicPr>
          <p:nvPr/>
        </p:nvPicPr>
        <p:blipFill>
          <a:blip r:embed="rId2" cstate="print"/>
          <a:srcRect/>
          <a:stretch>
            <a:fillRect/>
          </a:stretch>
        </p:blipFill>
        <p:spPr bwMode="auto">
          <a:xfrm>
            <a:off x="914400" y="1295400"/>
            <a:ext cx="3505200" cy="2751137"/>
          </a:xfrm>
          <a:prstGeom prst="rect">
            <a:avLst/>
          </a:prstGeom>
          <a:noFill/>
        </p:spPr>
      </p:pic>
      <p:pic>
        <p:nvPicPr>
          <p:cNvPr id="6" name="Picture 6" descr="intacs"/>
          <p:cNvPicPr>
            <a:picLocks noChangeAspect="1" noChangeArrowheads="1"/>
          </p:cNvPicPr>
          <p:nvPr/>
        </p:nvPicPr>
        <p:blipFill>
          <a:blip r:embed="rId3" cstate="print"/>
          <a:srcRect/>
          <a:stretch>
            <a:fillRect/>
          </a:stretch>
        </p:blipFill>
        <p:spPr bwMode="auto">
          <a:xfrm>
            <a:off x="4495800" y="1295400"/>
            <a:ext cx="4211637" cy="272891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684213" y="0"/>
            <a:ext cx="7772400" cy="1143000"/>
          </a:xfrm>
        </p:spPr>
        <p:txBody>
          <a:bodyPr/>
          <a:lstStyle/>
          <a:p>
            <a:pPr algn="ctr"/>
            <a:r>
              <a:rPr lang="en-US" b="1" dirty="0" err="1" smtClean="0">
                <a:solidFill>
                  <a:srgbClr val="FFFF00"/>
                </a:solidFill>
              </a:rPr>
              <a:t>Intrastromal</a:t>
            </a:r>
            <a:r>
              <a:rPr lang="en-US" b="1" dirty="0" smtClean="0">
                <a:solidFill>
                  <a:srgbClr val="FFFF00"/>
                </a:solidFill>
              </a:rPr>
              <a:t> Corneal Rings</a:t>
            </a:r>
            <a:endParaRPr lang="en-US" b="1" dirty="0">
              <a:solidFill>
                <a:srgbClr val="FFFF00"/>
              </a:solidFill>
            </a:endParaRPr>
          </a:p>
        </p:txBody>
      </p:sp>
      <p:sp>
        <p:nvSpPr>
          <p:cNvPr id="157699" name="Rectangle 3"/>
          <p:cNvSpPr>
            <a:spLocks noGrp="1" noChangeArrowheads="1"/>
          </p:cNvSpPr>
          <p:nvPr>
            <p:ph idx="1"/>
          </p:nvPr>
        </p:nvSpPr>
        <p:spPr>
          <a:xfrm>
            <a:off x="323850" y="5199063"/>
            <a:ext cx="8569325" cy="1658937"/>
          </a:xfrm>
        </p:spPr>
        <p:txBody>
          <a:bodyPr/>
          <a:lstStyle/>
          <a:p>
            <a:r>
              <a:rPr lang="en-US" dirty="0"/>
              <a:t>The ring segments </a:t>
            </a:r>
            <a:r>
              <a:rPr lang="en-US" dirty="0" smtClean="0"/>
              <a:t>flatten </a:t>
            </a:r>
            <a:r>
              <a:rPr lang="en-US" dirty="0"/>
              <a:t>cornea similarly to the way you can flatten the top of a tent by pushing on the sides. </a:t>
            </a:r>
          </a:p>
        </p:txBody>
      </p:sp>
      <p:pic>
        <p:nvPicPr>
          <p:cNvPr id="157701" name="Picture 5" descr="Person inside tent."/>
          <p:cNvPicPr>
            <a:picLocks noChangeAspect="1" noChangeArrowheads="1"/>
          </p:cNvPicPr>
          <p:nvPr/>
        </p:nvPicPr>
        <p:blipFill>
          <a:blip r:embed="rId2" cstate="print"/>
          <a:srcRect/>
          <a:stretch>
            <a:fillRect/>
          </a:stretch>
        </p:blipFill>
        <p:spPr bwMode="auto">
          <a:xfrm>
            <a:off x="639762" y="1196975"/>
            <a:ext cx="3932238" cy="3959225"/>
          </a:xfrm>
          <a:prstGeom prst="rect">
            <a:avLst/>
          </a:prstGeom>
          <a:noFill/>
        </p:spPr>
      </p:pic>
      <p:pic>
        <p:nvPicPr>
          <p:cNvPr id="157703" name="Picture 7" descr="Person inside tent, pushing on the sides."/>
          <p:cNvPicPr>
            <a:picLocks noChangeAspect="1" noChangeArrowheads="1"/>
          </p:cNvPicPr>
          <p:nvPr/>
        </p:nvPicPr>
        <p:blipFill>
          <a:blip r:embed="rId3" cstate="print"/>
          <a:srcRect/>
          <a:stretch>
            <a:fillRect/>
          </a:stretch>
        </p:blipFill>
        <p:spPr bwMode="auto">
          <a:xfrm>
            <a:off x="4748213" y="1196975"/>
            <a:ext cx="3862387" cy="388778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noChangeArrowheads="1"/>
          </p:cNvPicPr>
          <p:nvPr/>
        </p:nvPicPr>
        <p:blipFill>
          <a:blip r:embed="rId3" cstate="print"/>
          <a:srcRect b="5744"/>
          <a:stretch>
            <a:fillRect/>
          </a:stretch>
        </p:blipFill>
        <p:spPr bwMode="auto">
          <a:xfrm>
            <a:off x="1447800" y="990600"/>
            <a:ext cx="6553200" cy="4765964"/>
          </a:xfrm>
          <a:prstGeom prst="rect">
            <a:avLst/>
          </a:prstGeom>
          <a:noFill/>
          <a:ln w="9525">
            <a:noFill/>
            <a:miter lim="800000"/>
            <a:headEnd/>
            <a:tailEnd/>
          </a:ln>
          <a:effectLst/>
        </p:spPr>
      </p:pic>
      <p:sp>
        <p:nvSpPr>
          <p:cNvPr id="5" name="Content Placeholder 4"/>
          <p:cNvSpPr>
            <a:spLocks noGrp="1"/>
          </p:cNvSpPr>
          <p:nvPr>
            <p:ph idx="1"/>
          </p:nvPr>
        </p:nvSpPr>
        <p:spPr>
          <a:xfrm>
            <a:off x="914400" y="1752600"/>
            <a:ext cx="1371600" cy="4602960"/>
          </a:xfrm>
        </p:spPr>
        <p:txBody>
          <a:bodyPr/>
          <a:lstStyle/>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a:r>
              <a:rPr lang="en-US" b="1" i="0" dirty="0" err="1" smtClean="0">
                <a:solidFill>
                  <a:srgbClr val="FFFF00"/>
                </a:solidFill>
              </a:rPr>
              <a:t>Intrastromal</a:t>
            </a:r>
            <a:r>
              <a:rPr lang="en-US" b="1" i="0" dirty="0" smtClean="0">
                <a:solidFill>
                  <a:srgbClr val="FFFF00"/>
                </a:solidFill>
              </a:rPr>
              <a:t> corneal Rings</a:t>
            </a:r>
            <a:endParaRPr lang="en-US" b="1" i="0" dirty="0">
              <a:solidFill>
                <a:srgbClr val="FFFF00"/>
              </a:solidFill>
            </a:endParaRPr>
          </a:p>
        </p:txBody>
      </p:sp>
      <p:sp>
        <p:nvSpPr>
          <p:cNvPr id="29699" name="Rectangle 3"/>
          <p:cNvSpPr>
            <a:spLocks noGrp="1" noChangeArrowheads="1"/>
          </p:cNvSpPr>
          <p:nvPr>
            <p:ph idx="1"/>
          </p:nvPr>
        </p:nvSpPr>
        <p:spPr>
          <a:xfrm>
            <a:off x="685800" y="1773238"/>
            <a:ext cx="8207375" cy="4751387"/>
          </a:xfrm>
        </p:spPr>
        <p:txBody>
          <a:bodyPr/>
          <a:lstStyle/>
          <a:p>
            <a:pPr>
              <a:buNone/>
            </a:pPr>
            <a:endParaRPr lang="en-US" dirty="0"/>
          </a:p>
          <a:p>
            <a:r>
              <a:rPr lang="en-US" dirty="0" smtClean="0"/>
              <a:t>Indicated </a:t>
            </a:r>
            <a:r>
              <a:rPr lang="en-US" dirty="0"/>
              <a:t>for low myopia (1-3D) and min </a:t>
            </a:r>
            <a:r>
              <a:rPr lang="en-US" dirty="0" smtClean="0"/>
              <a:t>astigmatism  </a:t>
            </a:r>
            <a:r>
              <a:rPr lang="en-US" dirty="0"/>
              <a:t>&lt; </a:t>
            </a:r>
            <a:r>
              <a:rPr lang="en-US" dirty="0" smtClean="0"/>
              <a:t>1.00D</a:t>
            </a:r>
            <a:endParaRPr lang="en-US" dirty="0"/>
          </a:p>
          <a:p>
            <a:r>
              <a:rPr lang="en-US" dirty="0" smtClean="0"/>
              <a:t>Advantage: </a:t>
            </a:r>
            <a:r>
              <a:rPr lang="en-US" dirty="0"/>
              <a:t>reversible, natural corneal physiology maintained, no use of </a:t>
            </a:r>
            <a:r>
              <a:rPr lang="en-US" dirty="0" smtClean="0"/>
              <a:t>lasers , no removal of tissue</a:t>
            </a:r>
            <a:endParaRPr lang="en-US" dirty="0"/>
          </a:p>
          <a:p>
            <a:pPr>
              <a:buFontTx/>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Complications</a:t>
            </a:r>
            <a:endParaRPr lang="en-US" b="1" dirty="0">
              <a:solidFill>
                <a:srgbClr val="FFFF00"/>
              </a:solidFill>
            </a:endParaRPr>
          </a:p>
        </p:txBody>
      </p:sp>
      <p:sp>
        <p:nvSpPr>
          <p:cNvPr id="4" name="Content Placeholder 2"/>
          <p:cNvSpPr>
            <a:spLocks noGrp="1"/>
          </p:cNvSpPr>
          <p:nvPr>
            <p:ph idx="1"/>
          </p:nvPr>
        </p:nvSpPr>
        <p:spPr/>
        <p:txBody>
          <a:bodyPr>
            <a:normAutofit/>
          </a:bodyPr>
          <a:lstStyle/>
          <a:p>
            <a:r>
              <a:rPr lang="en-US" dirty="0" smtClean="0"/>
              <a:t>Fluctuation of vision</a:t>
            </a:r>
          </a:p>
          <a:p>
            <a:r>
              <a:rPr lang="en-US" dirty="0" smtClean="0"/>
              <a:t>Under- or over-correction</a:t>
            </a:r>
          </a:p>
          <a:p>
            <a:r>
              <a:rPr lang="en-US" dirty="0" smtClean="0"/>
              <a:t>Induced regular or irregular astigmatism</a:t>
            </a:r>
          </a:p>
          <a:p>
            <a:r>
              <a:rPr lang="en-US" dirty="0" smtClean="0"/>
              <a:t>Glare , haloes</a:t>
            </a:r>
          </a:p>
          <a:p>
            <a:r>
              <a:rPr lang="en-US" dirty="0" smtClean="0"/>
              <a:t>Corneal perforation</a:t>
            </a:r>
          </a:p>
          <a:p>
            <a:r>
              <a:rPr lang="en-US" dirty="0" smtClean="0"/>
              <a:t>Pain</a:t>
            </a:r>
          </a:p>
          <a:p>
            <a:r>
              <a:rPr lang="en-US" dirty="0" smtClean="0"/>
              <a:t>Infectious </a:t>
            </a:r>
            <a:r>
              <a:rPr lang="en-US" dirty="0" err="1" smtClean="0"/>
              <a:t>keratitis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rgbClr val="FFFF00"/>
                </a:solidFill>
              </a:rPr>
              <a:t>THERMAL PROCEDURES</a:t>
            </a:r>
            <a:endParaRPr lang="en-US" dirty="0">
              <a:solidFill>
                <a:srgbClr val="FFFF0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11188" y="260350"/>
            <a:ext cx="8207375" cy="1143000"/>
          </a:xfrm>
        </p:spPr>
        <p:txBody>
          <a:bodyPr>
            <a:normAutofit/>
          </a:bodyPr>
          <a:lstStyle/>
          <a:p>
            <a:pPr marL="838200" indent="-838200" algn="ctr"/>
            <a:r>
              <a:rPr lang="en-US" b="1" dirty="0" err="1" smtClean="0">
                <a:solidFill>
                  <a:srgbClr val="FFFF00"/>
                </a:solidFill>
              </a:rPr>
              <a:t>Thermokeratoplasty</a:t>
            </a:r>
            <a:endParaRPr lang="en-US" sz="4000" b="1" i="0" dirty="0">
              <a:solidFill>
                <a:srgbClr val="FFFF00"/>
              </a:solidFill>
            </a:endParaRPr>
          </a:p>
        </p:txBody>
      </p:sp>
      <p:sp>
        <p:nvSpPr>
          <p:cNvPr id="30723" name="Rectangle 3"/>
          <p:cNvSpPr>
            <a:spLocks noGrp="1" noChangeArrowheads="1"/>
          </p:cNvSpPr>
          <p:nvPr>
            <p:ph idx="1"/>
          </p:nvPr>
        </p:nvSpPr>
        <p:spPr>
          <a:xfrm>
            <a:off x="755650" y="1557338"/>
            <a:ext cx="4349750" cy="4402137"/>
          </a:xfrm>
        </p:spPr>
        <p:txBody>
          <a:bodyPr>
            <a:normAutofit/>
          </a:bodyPr>
          <a:lstStyle/>
          <a:p>
            <a:r>
              <a:rPr lang="en-US" dirty="0" err="1" smtClean="0"/>
              <a:t>Hypermetropia</a:t>
            </a:r>
            <a:r>
              <a:rPr lang="en-US" dirty="0" smtClean="0"/>
              <a:t> +0.75 D to +3.25 D </a:t>
            </a:r>
          </a:p>
          <a:p>
            <a:r>
              <a:rPr lang="en-US" dirty="0" smtClean="0"/>
              <a:t>Astigmatism  less than or equal to 0.75 D </a:t>
            </a:r>
          </a:p>
          <a:p>
            <a:r>
              <a:rPr lang="en-US" dirty="0" smtClean="0"/>
              <a:t>Spherical equivalent  +0.75 D to +3.00 D</a:t>
            </a:r>
          </a:p>
        </p:txBody>
      </p:sp>
      <p:pic>
        <p:nvPicPr>
          <p:cNvPr id="4" name="Picture 4"/>
          <p:cNvPicPr>
            <a:picLocks noChangeAspect="1" noChangeArrowheads="1"/>
          </p:cNvPicPr>
          <p:nvPr/>
        </p:nvPicPr>
        <p:blipFill>
          <a:blip r:embed="rId3" cstate="print"/>
          <a:srcRect/>
          <a:stretch>
            <a:fillRect/>
          </a:stretch>
        </p:blipFill>
        <p:spPr bwMode="auto">
          <a:xfrm>
            <a:off x="5257800" y="2057400"/>
            <a:ext cx="3666354"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1783560"/>
            <a:ext cx="4648200" cy="4572000"/>
          </a:xfrm>
        </p:spPr>
        <p:txBody>
          <a:bodyPr>
            <a:normAutofit fontScale="92500" lnSpcReduction="10000"/>
          </a:bodyPr>
          <a:lstStyle/>
          <a:p>
            <a:r>
              <a:rPr lang="en-US" dirty="0" smtClean="0"/>
              <a:t>This technique modifies the central corneal curvature by heat-induced shrinkage of collagen fibers in the </a:t>
            </a:r>
            <a:r>
              <a:rPr lang="en-US" dirty="0" err="1" smtClean="0"/>
              <a:t>midperiphery</a:t>
            </a:r>
            <a:r>
              <a:rPr lang="en-US" dirty="0" smtClean="0"/>
              <a:t> of the cornea.</a:t>
            </a:r>
          </a:p>
          <a:p>
            <a:r>
              <a:rPr lang="en-US" b="1" dirty="0" smtClean="0"/>
              <a:t>Noncontact Technique</a:t>
            </a:r>
            <a:r>
              <a:rPr lang="en-US" dirty="0" smtClean="0"/>
              <a:t> </a:t>
            </a:r>
          </a:p>
          <a:p>
            <a:pPr lvl="1"/>
            <a:r>
              <a:rPr lang="en-US" dirty="0" smtClean="0"/>
              <a:t>Holmium laser </a:t>
            </a:r>
            <a:r>
              <a:rPr lang="en-US" dirty="0" err="1" smtClean="0"/>
              <a:t>thermokeratoplasty</a:t>
            </a:r>
            <a:r>
              <a:rPr lang="en-US" dirty="0" smtClean="0"/>
              <a:t> (LTK) </a:t>
            </a:r>
          </a:p>
          <a:p>
            <a:r>
              <a:rPr lang="en-US" b="1" dirty="0" smtClean="0"/>
              <a:t>Conductive </a:t>
            </a:r>
            <a:r>
              <a:rPr lang="en-US" b="1" dirty="0" err="1" smtClean="0"/>
              <a:t>Keratoplasty</a:t>
            </a:r>
            <a:endParaRPr lang="en-US" b="1" dirty="0" smtClean="0"/>
          </a:p>
          <a:p>
            <a:pPr lvl="1"/>
            <a:r>
              <a:rPr lang="en-US" dirty="0" smtClean="0"/>
              <a:t> contact probe </a:t>
            </a:r>
          </a:p>
        </p:txBody>
      </p:sp>
      <p:pic>
        <p:nvPicPr>
          <p:cNvPr id="4" name="Picture 4"/>
          <p:cNvPicPr>
            <a:picLocks noChangeAspect="1" noChangeArrowheads="1"/>
          </p:cNvPicPr>
          <p:nvPr/>
        </p:nvPicPr>
        <p:blipFill>
          <a:blip r:embed="rId3" cstate="print"/>
          <a:srcRect/>
          <a:stretch>
            <a:fillRect/>
          </a:stretch>
        </p:blipFill>
        <p:spPr bwMode="auto">
          <a:xfrm>
            <a:off x="5486400" y="2895600"/>
            <a:ext cx="342900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rgbClr val="FFFF00"/>
                </a:solidFill>
              </a:rPr>
              <a:t>LAMELLAR PROCEDURES</a:t>
            </a:r>
            <a:endParaRPr lang="en-US" dirty="0">
              <a:solidFill>
                <a:srgbClr val="FFFF0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0" y="381000"/>
            <a:ext cx="8893175" cy="1143000"/>
          </a:xfrm>
        </p:spPr>
        <p:txBody>
          <a:bodyPr>
            <a:normAutofit/>
          </a:bodyPr>
          <a:lstStyle/>
          <a:p>
            <a:pPr marL="838200" indent="-838200" algn="ctr"/>
            <a:r>
              <a:rPr lang="en-US" sz="4000" b="1" i="0" dirty="0" smtClean="0">
                <a:solidFill>
                  <a:srgbClr val="FFFF00"/>
                </a:solidFill>
              </a:rPr>
              <a:t>Lamellar Procedures</a:t>
            </a:r>
            <a:endParaRPr lang="en-US" sz="4000" b="1" i="0" dirty="0">
              <a:solidFill>
                <a:srgbClr val="FFFF00"/>
              </a:solidFill>
            </a:endParaRPr>
          </a:p>
        </p:txBody>
      </p:sp>
      <p:sp>
        <p:nvSpPr>
          <p:cNvPr id="135171" name="Rectangle 3"/>
          <p:cNvSpPr>
            <a:spLocks noGrp="1" noChangeArrowheads="1"/>
          </p:cNvSpPr>
          <p:nvPr>
            <p:ph idx="1"/>
          </p:nvPr>
        </p:nvSpPr>
        <p:spPr>
          <a:xfrm>
            <a:off x="755650" y="2420938"/>
            <a:ext cx="8064500" cy="4114800"/>
          </a:xfrm>
        </p:spPr>
        <p:txBody>
          <a:bodyPr>
            <a:normAutofit/>
          </a:bodyPr>
          <a:lstStyle/>
          <a:p>
            <a:r>
              <a:rPr lang="en-US" sz="3600" dirty="0" smtClean="0"/>
              <a:t>Laser </a:t>
            </a:r>
            <a:r>
              <a:rPr lang="en-US" sz="3600" dirty="0"/>
              <a:t>in situ </a:t>
            </a:r>
            <a:r>
              <a:rPr lang="en-US" sz="3600" dirty="0" err="1" smtClean="0"/>
              <a:t>keratomileusis</a:t>
            </a:r>
            <a:endParaRPr lang="en-US" sz="3600" b="1" dirty="0">
              <a:solidFill>
                <a:srgbClr val="6666FF"/>
              </a:solidFill>
            </a:endParaRPr>
          </a:p>
          <a:p>
            <a:r>
              <a:rPr lang="en-US" sz="3600" dirty="0"/>
              <a:t>Laser Epithelial </a:t>
            </a:r>
            <a:r>
              <a:rPr lang="en-US" sz="3600" dirty="0" err="1" smtClean="0"/>
              <a:t>Keratomileusis</a:t>
            </a:r>
            <a:endParaRPr lang="en-US" sz="3600" dirty="0"/>
          </a:p>
          <a:p>
            <a:r>
              <a:rPr lang="en-US" sz="3600" dirty="0"/>
              <a:t>Epithelial </a:t>
            </a:r>
            <a:r>
              <a:rPr lang="en-US" sz="3600" dirty="0" smtClean="0"/>
              <a:t>LASIK</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5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391400" cy="563563"/>
          </a:xfrm>
        </p:spPr>
        <p:txBody>
          <a:bodyPr>
            <a:noAutofit/>
          </a:bodyPr>
          <a:lstStyle/>
          <a:p>
            <a:r>
              <a:rPr lang="en-US" b="1" dirty="0" smtClean="0">
                <a:solidFill>
                  <a:srgbClr val="FFFF00"/>
                </a:solidFill>
              </a:rPr>
              <a:t>Gross anatomy of cornea</a:t>
            </a:r>
            <a:r>
              <a:rPr lang="en-US" b="1" dirty="0" smtClean="0"/>
              <a:t/>
            </a:r>
            <a:br>
              <a:rPr lang="en-US" b="1" dirty="0" smtClean="0"/>
            </a:br>
            <a:endParaRPr lang="en-US" b="1" dirty="0"/>
          </a:p>
        </p:txBody>
      </p:sp>
      <p:sp>
        <p:nvSpPr>
          <p:cNvPr id="3" name="Content Placeholder 2"/>
          <p:cNvSpPr>
            <a:spLocks noGrp="1"/>
          </p:cNvSpPr>
          <p:nvPr>
            <p:ph idx="1"/>
          </p:nvPr>
        </p:nvSpPr>
        <p:spPr>
          <a:xfrm>
            <a:off x="914400" y="1447800"/>
            <a:ext cx="7772400" cy="4572000"/>
          </a:xfrm>
        </p:spPr>
        <p:txBody>
          <a:bodyPr>
            <a:normAutofit/>
          </a:bodyPr>
          <a:lstStyle/>
          <a:p>
            <a:pPr>
              <a:buNone/>
            </a:pPr>
            <a:endParaRPr lang="en-US" dirty="0" smtClean="0"/>
          </a:p>
          <a:p>
            <a:r>
              <a:rPr lang="en-US" dirty="0" smtClean="0"/>
              <a:t>11.5mm horizontal diameter</a:t>
            </a:r>
          </a:p>
          <a:p>
            <a:r>
              <a:rPr lang="en-US" dirty="0" smtClean="0"/>
              <a:t>10.5mm vertical diameter</a:t>
            </a:r>
          </a:p>
          <a:p>
            <a:r>
              <a:rPr lang="en-US" dirty="0" smtClean="0"/>
              <a:t>1 mm thick periphery</a:t>
            </a:r>
          </a:p>
          <a:p>
            <a:r>
              <a:rPr lang="en-US" dirty="0" smtClean="0"/>
              <a:t>0.5mm thick centrally</a:t>
            </a:r>
          </a:p>
          <a:p>
            <a:r>
              <a:rPr lang="en-US" dirty="0" smtClean="0"/>
              <a:t>Anterior surface radius 7.7mm</a:t>
            </a:r>
          </a:p>
          <a:p>
            <a:r>
              <a:rPr lang="en-US" dirty="0" smtClean="0"/>
              <a:t>Posterior surface radius 6.8mm</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altLang="zh-TW" b="1" dirty="0" smtClean="0">
                <a:solidFill>
                  <a:srgbClr val="FFFF00"/>
                </a:solidFill>
                <a:ea typeface="PMingLiU" pitchFamily="18" charset="-120"/>
              </a:rPr>
              <a:t>What is Laser?</a:t>
            </a:r>
          </a:p>
        </p:txBody>
      </p:sp>
      <p:sp>
        <p:nvSpPr>
          <p:cNvPr id="11267" name="Rectangle 3"/>
          <p:cNvSpPr>
            <a:spLocks noGrp="1" noChangeArrowheads="1"/>
          </p:cNvSpPr>
          <p:nvPr>
            <p:ph type="body" idx="1"/>
          </p:nvPr>
        </p:nvSpPr>
        <p:spPr>
          <a:xfrm>
            <a:off x="228600" y="1524000"/>
            <a:ext cx="8458200" cy="4784725"/>
          </a:xfrm>
        </p:spPr>
        <p:txBody>
          <a:bodyPr>
            <a:normAutofit/>
          </a:bodyPr>
          <a:lstStyle/>
          <a:p>
            <a:pPr eaLnBrk="1" hangingPunct="1">
              <a:buFontTx/>
              <a:buNone/>
            </a:pPr>
            <a:r>
              <a:rPr lang="en-US" altLang="zh-TW" sz="3600" b="1" dirty="0" smtClean="0">
                <a:solidFill>
                  <a:srgbClr val="00FFFF"/>
                </a:solidFill>
                <a:ea typeface="PMingLiU" pitchFamily="18" charset="-120"/>
              </a:rPr>
              <a:t>   </a:t>
            </a:r>
            <a:r>
              <a:rPr lang="en-US" altLang="zh-TW" sz="3600" b="1" dirty="0" smtClean="0">
                <a:solidFill>
                  <a:srgbClr val="FF0000"/>
                </a:solidFill>
                <a:ea typeface="PMingLiU" pitchFamily="18" charset="-120"/>
              </a:rPr>
              <a:t>L</a:t>
            </a:r>
            <a:r>
              <a:rPr lang="en-US" altLang="zh-TW" sz="3600" b="1" dirty="0" smtClean="0">
                <a:solidFill>
                  <a:srgbClr val="00FFFF"/>
                </a:solidFill>
                <a:ea typeface="PMingLiU" pitchFamily="18" charset="-120"/>
              </a:rPr>
              <a:t>ight </a:t>
            </a:r>
            <a:r>
              <a:rPr lang="en-US" altLang="zh-TW" sz="3600" b="1" dirty="0" smtClean="0">
                <a:solidFill>
                  <a:srgbClr val="FF0000"/>
                </a:solidFill>
                <a:ea typeface="PMingLiU" pitchFamily="18" charset="-120"/>
              </a:rPr>
              <a:t>A</a:t>
            </a:r>
            <a:r>
              <a:rPr lang="en-US" altLang="zh-TW" sz="3600" b="1" dirty="0" smtClean="0">
                <a:solidFill>
                  <a:srgbClr val="00FFFF"/>
                </a:solidFill>
                <a:ea typeface="PMingLiU" pitchFamily="18" charset="-120"/>
              </a:rPr>
              <a:t>mplification by </a:t>
            </a:r>
            <a:r>
              <a:rPr lang="en-US" altLang="zh-TW" sz="3600" b="1" dirty="0" smtClean="0">
                <a:solidFill>
                  <a:srgbClr val="FF0000"/>
                </a:solidFill>
                <a:ea typeface="PMingLiU" pitchFamily="18" charset="-120"/>
              </a:rPr>
              <a:t>S</a:t>
            </a:r>
            <a:r>
              <a:rPr lang="en-US" altLang="zh-TW" sz="3600" b="1" dirty="0" smtClean="0">
                <a:solidFill>
                  <a:srgbClr val="00FFFF"/>
                </a:solidFill>
                <a:ea typeface="PMingLiU" pitchFamily="18" charset="-120"/>
              </a:rPr>
              <a:t>timulated </a:t>
            </a:r>
            <a:r>
              <a:rPr lang="en-US" altLang="zh-TW" sz="3600" b="1" dirty="0" smtClean="0">
                <a:solidFill>
                  <a:srgbClr val="FF0000"/>
                </a:solidFill>
                <a:ea typeface="PMingLiU" pitchFamily="18" charset="-120"/>
              </a:rPr>
              <a:t>E</a:t>
            </a:r>
            <a:r>
              <a:rPr lang="en-US" altLang="zh-TW" sz="3600" b="1" dirty="0" smtClean="0">
                <a:solidFill>
                  <a:srgbClr val="00FFFF"/>
                </a:solidFill>
                <a:ea typeface="PMingLiU" pitchFamily="18" charset="-120"/>
              </a:rPr>
              <a:t>mission of </a:t>
            </a:r>
            <a:r>
              <a:rPr lang="en-US" altLang="zh-TW" sz="3600" b="1" dirty="0" smtClean="0">
                <a:solidFill>
                  <a:srgbClr val="FF0000"/>
                </a:solidFill>
                <a:ea typeface="PMingLiU" pitchFamily="18" charset="-120"/>
              </a:rPr>
              <a:t>R</a:t>
            </a:r>
            <a:r>
              <a:rPr lang="en-US" altLang="zh-TW" sz="3600" b="1" dirty="0" smtClean="0">
                <a:solidFill>
                  <a:srgbClr val="00FFFF"/>
                </a:solidFill>
                <a:ea typeface="PMingLiU" pitchFamily="18" charset="-120"/>
              </a:rPr>
              <a:t>adiation</a:t>
            </a:r>
            <a:r>
              <a:rPr lang="en-US" altLang="zh-TW" sz="3600" dirty="0" smtClean="0">
                <a:ea typeface="PMingLiU" pitchFamily="18" charset="-120"/>
              </a:rPr>
              <a:t> </a:t>
            </a:r>
            <a:r>
              <a:rPr lang="en-US" altLang="zh-TW" sz="3600" dirty="0" smtClean="0">
                <a:solidFill>
                  <a:srgbClr val="FF0000"/>
                </a:solidFill>
                <a:ea typeface="PMingLiU" pitchFamily="18" charset="-120"/>
              </a:rPr>
              <a:t>(LASER)</a:t>
            </a:r>
          </a:p>
          <a:p>
            <a:r>
              <a:rPr lang="en-US" dirty="0" smtClean="0"/>
              <a:t>Ground state</a:t>
            </a:r>
          </a:p>
          <a:p>
            <a:r>
              <a:rPr lang="en-US" dirty="0" smtClean="0"/>
              <a:t>Pumping </a:t>
            </a:r>
          </a:p>
          <a:p>
            <a:r>
              <a:rPr lang="en-US" dirty="0" smtClean="0"/>
              <a:t>Atoms in the excited state are unstable and their electrons tend to spontaneously return to the ground state by emitting light energy</a:t>
            </a:r>
            <a:endParaRPr lang="en-US" altLang="zh-TW" dirty="0" smtClean="0">
              <a:ea typeface="PMingLiU" pitchFamily="18" charset="-12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algn="ctr"/>
            <a:r>
              <a:rPr lang="en-US" b="1" i="0" dirty="0" smtClean="0">
                <a:solidFill>
                  <a:srgbClr val="FFFF00"/>
                </a:solidFill>
              </a:rPr>
              <a:t>What Is An </a:t>
            </a:r>
            <a:r>
              <a:rPr lang="en-US" b="1" i="0" dirty="0" err="1" smtClean="0">
                <a:solidFill>
                  <a:srgbClr val="FFFF00"/>
                </a:solidFill>
              </a:rPr>
              <a:t>Excimer</a:t>
            </a:r>
            <a:r>
              <a:rPr lang="en-US" b="1" i="0" dirty="0" smtClean="0">
                <a:solidFill>
                  <a:srgbClr val="FFFF00"/>
                </a:solidFill>
              </a:rPr>
              <a:t> Laser?</a:t>
            </a:r>
            <a:endParaRPr lang="en-US" b="1" i="0" dirty="0">
              <a:solidFill>
                <a:srgbClr val="FFFF00"/>
              </a:solidFill>
            </a:endParaRPr>
          </a:p>
        </p:txBody>
      </p:sp>
      <p:sp>
        <p:nvSpPr>
          <p:cNvPr id="186371" name="Rectangle 3"/>
          <p:cNvSpPr>
            <a:spLocks noGrp="1" noChangeArrowheads="1"/>
          </p:cNvSpPr>
          <p:nvPr>
            <p:ph idx="1"/>
          </p:nvPr>
        </p:nvSpPr>
        <p:spPr/>
        <p:txBody>
          <a:bodyPr>
            <a:normAutofit/>
          </a:bodyPr>
          <a:lstStyle/>
          <a:p>
            <a:pPr>
              <a:lnSpc>
                <a:spcPct val="90000"/>
              </a:lnSpc>
            </a:pPr>
            <a:r>
              <a:rPr lang="en-US" sz="3200" dirty="0" smtClean="0"/>
              <a:t>EXCIMER</a:t>
            </a:r>
            <a:r>
              <a:rPr lang="en-US" sz="3200" dirty="0"/>
              <a:t>= “excited </a:t>
            </a:r>
            <a:r>
              <a:rPr lang="en-US" sz="3200" dirty="0" err="1"/>
              <a:t>dimer</a:t>
            </a:r>
            <a:r>
              <a:rPr lang="en-US" sz="3200" dirty="0"/>
              <a:t>”</a:t>
            </a:r>
          </a:p>
          <a:p>
            <a:pPr>
              <a:lnSpc>
                <a:spcPct val="90000"/>
              </a:lnSpc>
            </a:pPr>
            <a:r>
              <a:rPr lang="en-US" sz="3200" dirty="0" smtClean="0"/>
              <a:t>Argon </a:t>
            </a:r>
            <a:r>
              <a:rPr lang="en-US" sz="3200" dirty="0"/>
              <a:t>or Xenon bound with a halogen </a:t>
            </a:r>
            <a:r>
              <a:rPr lang="en-US" sz="3200" dirty="0" err="1"/>
              <a:t>eg</a:t>
            </a:r>
            <a:r>
              <a:rPr lang="en-US" sz="3200" dirty="0"/>
              <a:t>. Fluorine or Chloride</a:t>
            </a:r>
          </a:p>
          <a:p>
            <a:pPr>
              <a:lnSpc>
                <a:spcPct val="90000"/>
              </a:lnSpc>
            </a:pPr>
            <a:r>
              <a:rPr lang="en-US" sz="3200" dirty="0" smtClean="0"/>
              <a:t>diatomic </a:t>
            </a:r>
            <a:r>
              <a:rPr lang="en-US" sz="3200" dirty="0"/>
              <a:t>gas halide - temporary excited state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684213" y="0"/>
            <a:ext cx="7772400" cy="1143000"/>
          </a:xfrm>
          <a:noFill/>
          <a:ln/>
        </p:spPr>
        <p:txBody>
          <a:bodyPr/>
          <a:lstStyle/>
          <a:p>
            <a:pPr algn="ctr"/>
            <a:r>
              <a:rPr lang="en-US" sz="4800" b="1" i="0" dirty="0" err="1" smtClean="0">
                <a:solidFill>
                  <a:srgbClr val="FFFF00"/>
                </a:solidFill>
              </a:rPr>
              <a:t>Excimer</a:t>
            </a:r>
            <a:r>
              <a:rPr lang="en-US" sz="4800" b="1" i="0" dirty="0" smtClean="0">
                <a:solidFill>
                  <a:srgbClr val="FFFF00"/>
                </a:solidFill>
              </a:rPr>
              <a:t> Laser</a:t>
            </a:r>
            <a:endParaRPr lang="en-US" sz="4800" b="1" i="0" dirty="0">
              <a:solidFill>
                <a:srgbClr val="FFFF00"/>
              </a:solidFill>
            </a:endParaRPr>
          </a:p>
        </p:txBody>
      </p:sp>
      <p:sp>
        <p:nvSpPr>
          <p:cNvPr id="187395" name="Rectangle 3"/>
          <p:cNvSpPr>
            <a:spLocks noGrp="1" noChangeArrowheads="1"/>
          </p:cNvSpPr>
          <p:nvPr>
            <p:ph type="body" sz="half" idx="1"/>
          </p:nvPr>
        </p:nvSpPr>
        <p:spPr>
          <a:xfrm>
            <a:off x="685800" y="2116138"/>
            <a:ext cx="8458200" cy="5046662"/>
          </a:xfrm>
        </p:spPr>
        <p:txBody>
          <a:bodyPr>
            <a:normAutofit/>
          </a:bodyPr>
          <a:lstStyle/>
          <a:p>
            <a:r>
              <a:rPr lang="en-US" sz="3200" dirty="0"/>
              <a:t>D</a:t>
            </a:r>
            <a:r>
              <a:rPr lang="en-US" sz="3200" dirty="0" smtClean="0"/>
              <a:t>uring </a:t>
            </a:r>
            <a:r>
              <a:rPr lang="en-US" sz="3200" dirty="0"/>
              <a:t>decay </a:t>
            </a:r>
            <a:r>
              <a:rPr lang="en-US" sz="3200" dirty="0" smtClean="0">
                <a:sym typeface="Wingdings" pitchFamily="2" charset="2"/>
              </a:rPr>
              <a:t></a:t>
            </a:r>
            <a:r>
              <a:rPr lang="en-US" sz="3200" dirty="0" smtClean="0"/>
              <a:t> </a:t>
            </a:r>
            <a:r>
              <a:rPr lang="en-US" sz="3200" dirty="0"/>
              <a:t>emits UV of 193nm </a:t>
            </a:r>
            <a:r>
              <a:rPr lang="en-US" sz="3200" dirty="0" smtClean="0">
                <a:sym typeface="Symbol" pitchFamily="18" charset="2"/>
              </a:rPr>
              <a:t></a:t>
            </a:r>
          </a:p>
          <a:p>
            <a:r>
              <a:rPr lang="en-US" sz="3200" dirty="0" smtClean="0">
                <a:sym typeface="Symbol" pitchFamily="18" charset="2"/>
              </a:rPr>
              <a:t>Remove </a:t>
            </a:r>
            <a:r>
              <a:rPr lang="en-US" sz="3200" dirty="0">
                <a:sym typeface="Symbol" pitchFamily="18" charset="2"/>
              </a:rPr>
              <a:t>controlled </a:t>
            </a:r>
            <a:r>
              <a:rPr lang="en-US" sz="3200" dirty="0" smtClean="0">
                <a:sym typeface="Symbol" pitchFamily="18" charset="2"/>
              </a:rPr>
              <a:t>amounts </a:t>
            </a:r>
            <a:r>
              <a:rPr lang="en-US" sz="3200" dirty="0">
                <a:sym typeface="Symbol" pitchFamily="18" charset="2"/>
              </a:rPr>
              <a:t>of tissue with extreme precision</a:t>
            </a:r>
            <a:endParaRPr lang="en-US" sz="3200" dirty="0"/>
          </a:p>
          <a:p>
            <a:pPr>
              <a:buFontTx/>
              <a:buNone/>
            </a:pPr>
            <a:endParaRPr lang="en-US" sz="3200" dirty="0"/>
          </a:p>
        </p:txBody>
      </p:sp>
      <p:sp>
        <p:nvSpPr>
          <p:cNvPr id="5" name="Content Placeholder 4"/>
          <p:cNvSpPr>
            <a:spLocks noGrp="1"/>
          </p:cNvSpPr>
          <p:nvPr>
            <p:ph sz="half" idx="2"/>
          </p:nvPr>
        </p:nvSpPr>
        <p:spPr>
          <a:xfrm>
            <a:off x="4648200" y="4876800"/>
            <a:ext cx="3810000" cy="1295400"/>
          </a:xfrm>
        </p:spPr>
        <p:txBody>
          <a:bodyPr/>
          <a:lstStyle/>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76200"/>
            <a:ext cx="8763000" cy="898525"/>
          </a:xfrm>
        </p:spPr>
        <p:txBody>
          <a:bodyPr/>
          <a:lstStyle/>
          <a:p>
            <a:pPr marL="484188" algn="ctr" eaLnBrk="1" hangingPunct="1"/>
            <a:r>
              <a:rPr lang="en-US" sz="3600" b="1" dirty="0" smtClean="0">
                <a:solidFill>
                  <a:srgbClr val="FFFF00"/>
                </a:solidFill>
              </a:rPr>
              <a:t>Photorefractive keratectomy</a:t>
            </a:r>
          </a:p>
        </p:txBody>
      </p:sp>
      <p:sp>
        <p:nvSpPr>
          <p:cNvPr id="12291" name="Content Placeholder 2"/>
          <p:cNvSpPr>
            <a:spLocks noGrp="1"/>
          </p:cNvSpPr>
          <p:nvPr>
            <p:ph type="body" sz="half" idx="2"/>
          </p:nvPr>
        </p:nvSpPr>
        <p:spPr>
          <a:xfrm>
            <a:off x="304800" y="1066800"/>
            <a:ext cx="5257800" cy="5638800"/>
          </a:xfrm>
        </p:spPr>
        <p:txBody>
          <a:bodyPr>
            <a:normAutofit/>
          </a:bodyPr>
          <a:lstStyle/>
          <a:p>
            <a:pPr marL="420624" indent="-384048" eaLnBrk="1" fontAlgn="auto" hangingPunct="1">
              <a:spcAft>
                <a:spcPts val="0"/>
              </a:spcAft>
              <a:buFont typeface="Wingdings 2"/>
              <a:buNone/>
              <a:defRPr/>
            </a:pPr>
            <a:r>
              <a:rPr lang="en-US" sz="2400" dirty="0" smtClean="0"/>
              <a:t> </a:t>
            </a:r>
          </a:p>
          <a:p>
            <a:pPr marL="420624" indent="-384048">
              <a:buFont typeface="Wingdings 2"/>
              <a:buChar char=""/>
              <a:defRPr/>
            </a:pPr>
            <a:r>
              <a:rPr lang="en-US" dirty="0" smtClean="0"/>
              <a:t>Indication</a:t>
            </a:r>
          </a:p>
          <a:p>
            <a:pPr marL="749808" lvl="1" indent="-384048">
              <a:buFont typeface="Wingdings 2"/>
              <a:buChar char=""/>
              <a:defRPr/>
            </a:pPr>
            <a:r>
              <a:rPr lang="en-US" sz="2400" dirty="0" smtClean="0"/>
              <a:t>myopia up to 6D</a:t>
            </a:r>
          </a:p>
          <a:p>
            <a:pPr marL="749808" lvl="1" indent="-384048">
              <a:buFont typeface="Wingdings 2"/>
              <a:buChar char=""/>
              <a:defRPr/>
            </a:pPr>
            <a:r>
              <a:rPr lang="en-US" sz="2400" dirty="0" smtClean="0"/>
              <a:t>astigmatism up to 3D</a:t>
            </a:r>
          </a:p>
          <a:p>
            <a:pPr marL="749808" lvl="1" indent="-384048">
              <a:buFont typeface="Wingdings 2"/>
              <a:buChar char=""/>
              <a:defRPr/>
            </a:pPr>
            <a:r>
              <a:rPr lang="en-US" sz="2400" dirty="0" err="1" smtClean="0"/>
              <a:t>Hypermetropia</a:t>
            </a:r>
            <a:r>
              <a:rPr lang="en-US" sz="2400" dirty="0" smtClean="0"/>
              <a:t>  up to 3D</a:t>
            </a:r>
          </a:p>
          <a:p>
            <a:pPr marL="420624" indent="-384048" eaLnBrk="1" fontAlgn="auto" hangingPunct="1">
              <a:spcAft>
                <a:spcPts val="0"/>
              </a:spcAft>
              <a:buFont typeface="Wingdings 2"/>
              <a:buChar char=""/>
              <a:defRPr/>
            </a:pPr>
            <a:r>
              <a:rPr lang="en-US" sz="2400" dirty="0" smtClean="0"/>
              <a:t>Myopia</a:t>
            </a:r>
          </a:p>
          <a:p>
            <a:pPr marL="420624" indent="-384048" eaLnBrk="1" fontAlgn="auto" hangingPunct="1">
              <a:spcAft>
                <a:spcPts val="0"/>
              </a:spcAft>
              <a:buFont typeface="Wingdings 2"/>
              <a:buChar char=""/>
              <a:defRPr/>
            </a:pPr>
            <a:r>
              <a:rPr lang="en-US" sz="2400" dirty="0" smtClean="0"/>
              <a:t> 10um of ablation = 1D of myopia </a:t>
            </a:r>
          </a:p>
          <a:p>
            <a:pPr marL="420624" indent="-384048" eaLnBrk="1" fontAlgn="auto" hangingPunct="1">
              <a:spcAft>
                <a:spcPts val="0"/>
              </a:spcAft>
              <a:buFont typeface="Wingdings 2"/>
              <a:buChar char=""/>
              <a:defRPr/>
            </a:pPr>
            <a:r>
              <a:rPr lang="en-US" sz="2400" dirty="0" err="1" smtClean="0"/>
              <a:t>Hypermetropia</a:t>
            </a:r>
            <a:r>
              <a:rPr lang="en-US" sz="2400" dirty="0" smtClean="0"/>
              <a:t> </a:t>
            </a:r>
          </a:p>
          <a:p>
            <a:pPr marL="420624" indent="-384048" eaLnBrk="1" fontAlgn="auto" hangingPunct="1">
              <a:spcAft>
                <a:spcPts val="0"/>
              </a:spcAft>
              <a:buFont typeface="Wingdings 2"/>
              <a:buNone/>
              <a:defRPr/>
            </a:pPr>
            <a:endParaRPr lang="en-US" sz="2400" dirty="0" smtClean="0"/>
          </a:p>
        </p:txBody>
      </p:sp>
      <p:pic>
        <p:nvPicPr>
          <p:cNvPr id="4" name="Picture 19" descr="lasik-laser1"/>
          <p:cNvPicPr>
            <a:picLocks noChangeAspect="1" noChangeArrowheads="1"/>
          </p:cNvPicPr>
          <p:nvPr/>
        </p:nvPicPr>
        <p:blipFill>
          <a:blip r:embed="rId3" cstate="print"/>
          <a:srcRect/>
          <a:stretch>
            <a:fillRect/>
          </a:stretch>
        </p:blipFill>
        <p:spPr bwMode="auto">
          <a:xfrm>
            <a:off x="5257800" y="2667000"/>
            <a:ext cx="3570288" cy="2743200"/>
          </a:xfrm>
          <a:prstGeom prst="rect">
            <a:avLst/>
          </a:prstGeom>
          <a:noFill/>
          <a:ln w="9525">
            <a:noFill/>
            <a:miter lim="800000"/>
            <a:headEnd/>
            <a:tailEnd/>
          </a:ln>
        </p:spPr>
      </p:pic>
    </p:spTree>
  </p:cSld>
  <p:clrMapOvr>
    <a:masterClrMapping/>
  </p:clrMapOvr>
  <p:transition spd="slow">
    <p:split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458200" cy="1143000"/>
          </a:xfrm>
        </p:spPr>
        <p:txBody>
          <a:bodyPr/>
          <a:lstStyle/>
          <a:p>
            <a:pPr marL="484188" algn="ctr" eaLnBrk="1" hangingPunct="1"/>
            <a:r>
              <a:rPr lang="en-US" sz="3600" b="1" dirty="0" smtClean="0">
                <a:solidFill>
                  <a:srgbClr val="FFFF00"/>
                </a:solidFill>
              </a:rPr>
              <a:t>Photorefractive Keratectomy</a:t>
            </a:r>
          </a:p>
        </p:txBody>
      </p:sp>
      <p:sp>
        <p:nvSpPr>
          <p:cNvPr id="14339" name="Content Placeholder 2"/>
          <p:cNvSpPr>
            <a:spLocks noGrp="1"/>
          </p:cNvSpPr>
          <p:nvPr>
            <p:ph idx="1"/>
          </p:nvPr>
        </p:nvSpPr>
        <p:spPr>
          <a:xfrm>
            <a:off x="228600" y="1295400"/>
            <a:ext cx="8991600" cy="5410200"/>
          </a:xfrm>
        </p:spPr>
        <p:txBody>
          <a:bodyPr/>
          <a:lstStyle/>
          <a:p>
            <a:pPr marL="447675" eaLnBrk="1" hangingPunct="1">
              <a:buFont typeface="Wingdings 2" pitchFamily="18" charset="2"/>
              <a:buNone/>
            </a:pPr>
            <a:r>
              <a:rPr lang="en-US" sz="2600" b="1" dirty="0" smtClean="0">
                <a:solidFill>
                  <a:srgbClr val="FF0000"/>
                </a:solidFill>
              </a:rPr>
              <a:t>Technique</a:t>
            </a:r>
          </a:p>
          <a:p>
            <a:pPr marL="447675" eaLnBrk="1" hangingPunct="1"/>
            <a:endParaRPr lang="en-US" sz="2400" dirty="0" smtClean="0"/>
          </a:p>
          <a:p>
            <a:pPr marL="447675" eaLnBrk="1" hangingPunct="1"/>
            <a:r>
              <a:rPr lang="en-US" sz="2400" dirty="0" smtClean="0"/>
              <a:t>The visual axis is marked and the corneal epithelium removed</a:t>
            </a:r>
          </a:p>
          <a:p>
            <a:pPr marL="447675" eaLnBrk="1" hangingPunct="1"/>
            <a:r>
              <a:rPr lang="en-US" sz="2400" dirty="0" smtClean="0"/>
              <a:t>The patient fixates on the aiming beam of the laser</a:t>
            </a:r>
          </a:p>
          <a:p>
            <a:pPr marL="447675" eaLnBrk="1" hangingPunct="1"/>
            <a:r>
              <a:rPr lang="en-US" sz="2400" dirty="0" smtClean="0"/>
              <a:t>The laser is applied to ablate only </a:t>
            </a:r>
            <a:r>
              <a:rPr lang="en-US" sz="2400" dirty="0" err="1" smtClean="0"/>
              <a:t>bowmans</a:t>
            </a:r>
            <a:r>
              <a:rPr lang="en-US" sz="2400" dirty="0" smtClean="0"/>
              <a:t> layer and anterior </a:t>
            </a:r>
            <a:r>
              <a:rPr lang="en-US" sz="2400" dirty="0" err="1" smtClean="0"/>
              <a:t>stroma</a:t>
            </a:r>
            <a:endParaRPr lang="en-US" sz="2400" dirty="0" smtClean="0"/>
          </a:p>
        </p:txBody>
      </p:sp>
      <p:pic>
        <p:nvPicPr>
          <p:cNvPr id="24579" name="Picture 3" descr="E:\DR LUTUFULLAH RS\Prk_assembled_procedure.jpg"/>
          <p:cNvPicPr>
            <a:picLocks noChangeAspect="1" noChangeArrowheads="1"/>
          </p:cNvPicPr>
          <p:nvPr/>
        </p:nvPicPr>
        <p:blipFill>
          <a:blip r:embed="rId3" cstate="print"/>
          <a:srcRect/>
          <a:stretch>
            <a:fillRect/>
          </a:stretch>
        </p:blipFill>
        <p:spPr bwMode="auto">
          <a:xfrm>
            <a:off x="2667000" y="3733800"/>
            <a:ext cx="4175125" cy="2895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arn(inHorizontal)">
                                      <p:cBhvr>
                                        <p:cTn id="7" dur="50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686800" cy="5791200"/>
          </a:xfrm>
        </p:spPr>
        <p:txBody>
          <a:bodyPr>
            <a:normAutofit/>
          </a:bodyPr>
          <a:lstStyle/>
          <a:p>
            <a:pPr marL="448056" indent="-384048">
              <a:lnSpc>
                <a:spcPct val="150000"/>
              </a:lnSpc>
              <a:defRPr/>
            </a:pPr>
            <a:r>
              <a:rPr lang="en-US" sz="3200" dirty="0" smtClean="0"/>
              <a:t>30-60 seconds</a:t>
            </a:r>
          </a:p>
          <a:p>
            <a:pPr marL="448056" indent="-384048">
              <a:lnSpc>
                <a:spcPct val="150000"/>
              </a:lnSpc>
              <a:defRPr/>
            </a:pPr>
            <a:r>
              <a:rPr lang="en-US" sz="3200" dirty="0" smtClean="0"/>
              <a:t>Bandage contact lens</a:t>
            </a:r>
          </a:p>
          <a:p>
            <a:pPr marL="448056" indent="-384048">
              <a:lnSpc>
                <a:spcPct val="150000"/>
              </a:lnSpc>
              <a:defRPr/>
            </a:pPr>
            <a:r>
              <a:rPr lang="en-US" sz="3200" dirty="0" smtClean="0"/>
              <a:t>The cornea usually heals within 48-72 hours</a:t>
            </a:r>
          </a:p>
          <a:p>
            <a:pPr marL="448056" indent="-384048">
              <a:lnSpc>
                <a:spcPct val="150000"/>
              </a:lnSpc>
              <a:defRPr/>
            </a:pPr>
            <a:r>
              <a:rPr lang="en-US" sz="3200" dirty="0" err="1" smtClean="0"/>
              <a:t>Subepithelial</a:t>
            </a:r>
            <a:r>
              <a:rPr lang="en-US" sz="3200" dirty="0" smtClean="0"/>
              <a:t> haze</a:t>
            </a:r>
          </a:p>
          <a:p>
            <a:pPr algn="just">
              <a:lnSpc>
                <a:spcPct val="150000"/>
              </a:lnSpc>
            </a:pPr>
            <a:r>
              <a:rPr lang="en-US" sz="3200" dirty="0" smtClean="0"/>
              <a:t>Post-op period</a:t>
            </a:r>
          </a:p>
          <a:p>
            <a:pPr algn="just">
              <a:lnSpc>
                <a:spcPct val="150000"/>
              </a:lnSpc>
            </a:pPr>
            <a:r>
              <a:rPr lang="en-US" sz="3200" dirty="0" smtClean="0"/>
              <a:t>Topical steroids and NSAIDs.</a:t>
            </a:r>
          </a:p>
          <a:p>
            <a:pPr algn="just">
              <a:lnSpc>
                <a:spcPct val="150000"/>
              </a:lnSpc>
            </a:pPr>
            <a:r>
              <a:rPr lang="en-US" sz="3200" dirty="0" smtClean="0"/>
              <a:t>Antibiotics </a:t>
            </a:r>
          </a:p>
          <a:p>
            <a:pPr marL="420624" indent="-384048">
              <a:lnSpc>
                <a:spcPct val="150000"/>
              </a:lnSpc>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277812"/>
            <a:ext cx="8229600" cy="1398588"/>
          </a:xfrm>
        </p:spPr>
        <p:txBody>
          <a:bodyPr/>
          <a:lstStyle/>
          <a:p>
            <a:pPr marL="448056" indent="-384048" algn="ctr">
              <a:defRPr/>
            </a:pPr>
            <a:r>
              <a:rPr lang="en-US" sz="3600" b="1" dirty="0" smtClean="0">
                <a:solidFill>
                  <a:srgbClr val="FFFF00"/>
                </a:solidFill>
              </a:rPr>
              <a:t>Complications</a:t>
            </a:r>
          </a:p>
        </p:txBody>
      </p:sp>
      <p:sp>
        <p:nvSpPr>
          <p:cNvPr id="3" name="Content Placeholder 2"/>
          <p:cNvSpPr>
            <a:spLocks noGrp="1"/>
          </p:cNvSpPr>
          <p:nvPr>
            <p:ph idx="1"/>
          </p:nvPr>
        </p:nvSpPr>
        <p:spPr>
          <a:xfrm>
            <a:off x="228600" y="1143000"/>
            <a:ext cx="8839200" cy="5486400"/>
          </a:xfrm>
        </p:spPr>
        <p:txBody>
          <a:bodyPr>
            <a:normAutofit/>
          </a:bodyPr>
          <a:lstStyle/>
          <a:p>
            <a:pPr marL="448056" indent="-384048" eaLnBrk="1" fontAlgn="auto" hangingPunct="1">
              <a:spcAft>
                <a:spcPts val="0"/>
              </a:spcAft>
              <a:buFont typeface="Wingdings 2"/>
              <a:buChar char=""/>
              <a:defRPr/>
            </a:pPr>
            <a:r>
              <a:rPr lang="en-US" sz="2600" dirty="0" smtClean="0"/>
              <a:t>Slow healing epithelial defects</a:t>
            </a:r>
          </a:p>
          <a:p>
            <a:pPr marL="448056" indent="-384048" eaLnBrk="1" fontAlgn="auto" hangingPunct="1">
              <a:spcAft>
                <a:spcPts val="0"/>
              </a:spcAft>
              <a:buFont typeface="Wingdings 2"/>
              <a:buChar char=""/>
              <a:defRPr/>
            </a:pPr>
            <a:r>
              <a:rPr lang="en-US" sz="2600" dirty="0" smtClean="0"/>
              <a:t>Corneal haze</a:t>
            </a:r>
          </a:p>
          <a:p>
            <a:pPr marL="448056" indent="-384048" eaLnBrk="1" fontAlgn="auto" hangingPunct="1">
              <a:spcAft>
                <a:spcPts val="0"/>
              </a:spcAft>
              <a:buFont typeface="Wingdings 2"/>
              <a:buChar char=""/>
              <a:defRPr/>
            </a:pPr>
            <a:r>
              <a:rPr lang="en-US" sz="2600" dirty="0" smtClean="0"/>
              <a:t>Haloes</a:t>
            </a:r>
          </a:p>
          <a:p>
            <a:pPr marL="448056" indent="-384048" eaLnBrk="1" fontAlgn="auto" hangingPunct="1">
              <a:spcAft>
                <a:spcPts val="0"/>
              </a:spcAft>
              <a:buFont typeface="Wingdings 2"/>
              <a:buChar char=""/>
              <a:defRPr/>
            </a:pPr>
            <a:r>
              <a:rPr lang="en-US" sz="2600" dirty="0" smtClean="0"/>
              <a:t>Dry eyes</a:t>
            </a:r>
          </a:p>
          <a:p>
            <a:pPr marL="448056" indent="-384048" eaLnBrk="1" fontAlgn="auto" hangingPunct="1">
              <a:spcAft>
                <a:spcPts val="0"/>
              </a:spcAft>
              <a:buFont typeface="Wingdings 2"/>
              <a:buChar char=""/>
              <a:defRPr/>
            </a:pPr>
            <a:r>
              <a:rPr lang="en-US" sz="2600" dirty="0" smtClean="0"/>
              <a:t>Decentred ablations</a:t>
            </a:r>
          </a:p>
          <a:p>
            <a:pPr marL="448056" indent="-384048" eaLnBrk="1" fontAlgn="auto" hangingPunct="1">
              <a:spcAft>
                <a:spcPts val="0"/>
              </a:spcAft>
              <a:buFont typeface="Wingdings 2"/>
              <a:buChar char=""/>
              <a:defRPr/>
            </a:pPr>
            <a:r>
              <a:rPr lang="en-US" sz="2600" dirty="0" smtClean="0"/>
              <a:t>Scarring</a:t>
            </a:r>
          </a:p>
          <a:p>
            <a:pPr marL="448056" indent="-384048" eaLnBrk="1" fontAlgn="auto" hangingPunct="1">
              <a:spcAft>
                <a:spcPts val="0"/>
              </a:spcAft>
              <a:buFont typeface="Wingdings 2"/>
              <a:buChar char=""/>
              <a:defRPr/>
            </a:pPr>
            <a:r>
              <a:rPr lang="en-US" sz="2600" dirty="0" smtClean="0"/>
              <a:t>Abnormal epithelial healing</a:t>
            </a:r>
          </a:p>
          <a:p>
            <a:pPr marL="448056" indent="-384048" eaLnBrk="1" fontAlgn="auto" hangingPunct="1">
              <a:spcAft>
                <a:spcPts val="0"/>
              </a:spcAft>
              <a:buFont typeface="Wingdings 2"/>
              <a:buChar char=""/>
              <a:defRPr/>
            </a:pPr>
            <a:r>
              <a:rPr lang="en-US" sz="2600" dirty="0" smtClean="0"/>
              <a:t>Irregular astigmatism</a:t>
            </a:r>
          </a:p>
          <a:p>
            <a:pPr marL="448056" indent="-384048" eaLnBrk="1" fontAlgn="auto" hangingPunct="1">
              <a:spcAft>
                <a:spcPts val="0"/>
              </a:spcAft>
              <a:buFont typeface="Wingdings 2"/>
              <a:buChar char=""/>
              <a:defRPr/>
            </a:pPr>
            <a:r>
              <a:rPr lang="en-US" sz="2600" dirty="0" smtClean="0"/>
              <a:t>Hypoaesthesia</a:t>
            </a:r>
          </a:p>
          <a:p>
            <a:pPr marL="448056" indent="-384048" eaLnBrk="1" fontAlgn="auto" hangingPunct="1">
              <a:spcAft>
                <a:spcPts val="0"/>
              </a:spcAft>
              <a:buFont typeface="Wingdings 2"/>
              <a:buChar char=""/>
              <a:defRPr/>
            </a:pPr>
            <a:r>
              <a:rPr lang="en-US" sz="2600" dirty="0" smtClean="0"/>
              <a:t>Sterile infiltrates</a:t>
            </a:r>
          </a:p>
          <a:p>
            <a:pPr marL="448056" indent="-384048" eaLnBrk="1" fontAlgn="auto" hangingPunct="1">
              <a:spcAft>
                <a:spcPts val="0"/>
              </a:spcAft>
              <a:buFont typeface="Wingdings 2"/>
              <a:buChar char=""/>
              <a:defRPr/>
            </a:pPr>
            <a:r>
              <a:rPr lang="en-US" sz="2600" dirty="0" smtClean="0"/>
              <a:t>Infection</a:t>
            </a:r>
          </a:p>
          <a:p>
            <a:pPr marL="448056" indent="-384048" eaLnBrk="1" fontAlgn="auto" hangingPunct="1">
              <a:spcAft>
                <a:spcPts val="0"/>
              </a:spcAft>
              <a:buFont typeface="Wingdings 2"/>
              <a:buChar char=""/>
              <a:defRPr/>
            </a:pPr>
            <a:endParaRPr lang="en-US" sz="2600" dirty="0"/>
          </a:p>
        </p:txBody>
      </p:sp>
      <p:pic>
        <p:nvPicPr>
          <p:cNvPr id="4" name="Picture 6" descr="PRK haze photo"/>
          <p:cNvPicPr>
            <a:picLocks noChangeAspect="1" noChangeArrowheads="1"/>
          </p:cNvPicPr>
          <p:nvPr/>
        </p:nvPicPr>
        <p:blipFill>
          <a:blip r:embed="rId3" cstate="print"/>
          <a:srcRect/>
          <a:stretch>
            <a:fillRect/>
          </a:stretch>
        </p:blipFill>
        <p:spPr bwMode="auto">
          <a:xfrm>
            <a:off x="6553200" y="1524000"/>
            <a:ext cx="2057400" cy="135731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Horizontal)">
                                      <p:cBhvr>
                                        <p:cTn id="20" dur="500"/>
                                        <p:tgtEl>
                                          <p:spTgt spid="3">
                                            <p:txEl>
                                              <p:pRg st="3" end="3"/>
                                            </p:txEl>
                                          </p:spTgt>
                                        </p:tgtEl>
                                      </p:cBhvr>
                                    </p:animEffect>
                                  </p:childTnLst>
                                </p:cTn>
                              </p:par>
                              <p:par>
                                <p:cTn id="21" presetID="16" presetClass="entr" presetSubtype="2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Horizontal)">
                                      <p:cBhvr>
                                        <p:cTn id="28" dur="500"/>
                                        <p:tgtEl>
                                          <p:spTgt spid="3">
                                            <p:txEl>
                                              <p:pRg st="5" end="5"/>
                                            </p:txEl>
                                          </p:spTgt>
                                        </p:tgtEl>
                                      </p:cBhvr>
                                    </p:animEffect>
                                  </p:childTnLst>
                                </p:cTn>
                              </p:par>
                              <p:par>
                                <p:cTn id="29" presetID="16" presetClass="entr" presetSubtype="26"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Horizontal)">
                                      <p:cBhvr>
                                        <p:cTn id="31" dur="500"/>
                                        <p:tgtEl>
                                          <p:spTgt spid="3">
                                            <p:txEl>
                                              <p:pRg st="6" end="6"/>
                                            </p:txEl>
                                          </p:spTgt>
                                        </p:tgtEl>
                                      </p:cBhvr>
                                    </p:animEffect>
                                  </p:childTnLst>
                                </p:cTn>
                              </p:par>
                              <p:par>
                                <p:cTn id="32" presetID="16" presetClass="entr" presetSubtype="26"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Horizontal)">
                                      <p:cBhvr>
                                        <p:cTn id="34" dur="500"/>
                                        <p:tgtEl>
                                          <p:spTgt spid="3">
                                            <p:txEl>
                                              <p:pRg st="7" end="7"/>
                                            </p:txEl>
                                          </p:spTgt>
                                        </p:tgtEl>
                                      </p:cBhvr>
                                    </p:animEffect>
                                  </p:childTnLst>
                                </p:cTn>
                              </p:par>
                              <p:par>
                                <p:cTn id="35" presetID="16" presetClass="entr" presetSubtype="26"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in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arn(inHorizontal)">
                                      <p:cBhvr>
                                        <p:cTn id="42" dur="500"/>
                                        <p:tgtEl>
                                          <p:spTgt spid="3">
                                            <p:txEl>
                                              <p:pRg st="9" end="9"/>
                                            </p:txEl>
                                          </p:spTgt>
                                        </p:tgtEl>
                                      </p:cBhvr>
                                    </p:animEffect>
                                  </p:childTnLst>
                                </p:cTn>
                              </p:par>
                              <p:par>
                                <p:cTn id="43" presetID="16" presetClass="entr" presetSubtype="26"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barn(inHorizontal)">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smtClean="0"/>
          </a:p>
        </p:txBody>
      </p:sp>
      <p:sp>
        <p:nvSpPr>
          <p:cNvPr id="17411" name="Content Placeholder 2"/>
          <p:cNvSpPr>
            <a:spLocks noGrp="1"/>
          </p:cNvSpPr>
          <p:nvPr>
            <p:ph idx="1"/>
          </p:nvPr>
        </p:nvSpPr>
        <p:spPr>
          <a:xfrm>
            <a:off x="914400" y="3733800"/>
            <a:ext cx="7772400" cy="2621760"/>
          </a:xfrm>
        </p:spPr>
        <p:txBody>
          <a:bodyPr>
            <a:normAutofit/>
          </a:bodyPr>
          <a:lstStyle/>
          <a:p>
            <a:pPr algn="ctr" eaLnBrk="1" hangingPunct="1">
              <a:buFont typeface="Wingdings 2" pitchFamily="18" charset="2"/>
              <a:buNone/>
            </a:pPr>
            <a:r>
              <a:rPr lang="en-US" sz="4400" b="1" dirty="0" smtClean="0">
                <a:solidFill>
                  <a:srgbClr val="FFFF00"/>
                </a:solidFill>
              </a:rPr>
              <a:t>  LASER EPITELIAL KERATOMILEUSIS (LASEK)</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473075"/>
            <a:ext cx="8763000" cy="1431925"/>
          </a:xfrm>
        </p:spPr>
        <p:txBody>
          <a:bodyPr/>
          <a:lstStyle/>
          <a:p>
            <a:pPr marL="484188" algn="ctr" eaLnBrk="1" hangingPunct="1"/>
            <a:r>
              <a:rPr lang="en-US" b="1" dirty="0" smtClean="0">
                <a:solidFill>
                  <a:srgbClr val="FFFF00"/>
                </a:solidFill>
              </a:rPr>
              <a:t>Laser </a:t>
            </a:r>
            <a:r>
              <a:rPr lang="en-US" b="1" dirty="0" err="1" smtClean="0">
                <a:solidFill>
                  <a:srgbClr val="FFFF00"/>
                </a:solidFill>
              </a:rPr>
              <a:t>Epitelial</a:t>
            </a:r>
            <a:r>
              <a:rPr lang="en-US" b="1" dirty="0" smtClean="0">
                <a:solidFill>
                  <a:srgbClr val="FFFF00"/>
                </a:solidFill>
              </a:rPr>
              <a:t> </a:t>
            </a:r>
            <a:r>
              <a:rPr lang="en-US" b="1" dirty="0" err="1" smtClean="0">
                <a:solidFill>
                  <a:srgbClr val="FFFF00"/>
                </a:solidFill>
              </a:rPr>
              <a:t>Keratomileusis</a:t>
            </a:r>
            <a:r>
              <a:rPr lang="en-US" b="1" dirty="0" smtClean="0">
                <a:solidFill>
                  <a:srgbClr val="FFFF00"/>
                </a:solidFill>
              </a:rPr>
              <a:t/>
            </a:r>
            <a:br>
              <a:rPr lang="en-US" b="1" dirty="0" smtClean="0">
                <a:solidFill>
                  <a:srgbClr val="FFFF00"/>
                </a:solidFill>
              </a:rPr>
            </a:br>
            <a:endParaRPr lang="en-US" b="1" dirty="0" smtClean="0">
              <a:solidFill>
                <a:srgbClr val="FFFF00"/>
              </a:solidFill>
            </a:endParaRPr>
          </a:p>
        </p:txBody>
      </p:sp>
      <p:sp>
        <p:nvSpPr>
          <p:cNvPr id="18435" name="Content Placeholder 2"/>
          <p:cNvSpPr>
            <a:spLocks noGrp="1"/>
          </p:cNvSpPr>
          <p:nvPr>
            <p:ph idx="1"/>
          </p:nvPr>
        </p:nvSpPr>
        <p:spPr>
          <a:xfrm>
            <a:off x="76200" y="1143000"/>
            <a:ext cx="8915400" cy="5486400"/>
          </a:xfrm>
        </p:spPr>
        <p:txBody>
          <a:bodyPr/>
          <a:lstStyle/>
          <a:p>
            <a:pPr eaLnBrk="1" hangingPunct="1"/>
            <a:endParaRPr lang="en-US" dirty="0" smtClean="0"/>
          </a:p>
          <a:p>
            <a:pPr eaLnBrk="1" hangingPunct="1">
              <a:buFont typeface="Wingdings" pitchFamily="2" charset="2"/>
              <a:buChar char="§"/>
            </a:pPr>
            <a:r>
              <a:rPr lang="en-US" sz="3200" dirty="0" smtClean="0"/>
              <a:t>Indication </a:t>
            </a:r>
          </a:p>
          <a:p>
            <a:pPr lvl="1">
              <a:buFont typeface="Wingdings" pitchFamily="2" charset="2"/>
              <a:buChar char="§"/>
            </a:pPr>
            <a:r>
              <a:rPr lang="en-US" sz="2800" dirty="0" smtClean="0"/>
              <a:t>Myopia		8D</a:t>
            </a:r>
          </a:p>
          <a:p>
            <a:pPr lvl="1">
              <a:buFont typeface="Wingdings" pitchFamily="2" charset="2"/>
              <a:buChar char="§"/>
            </a:pPr>
            <a:r>
              <a:rPr lang="en-US" sz="2800" dirty="0" err="1" smtClean="0"/>
              <a:t>Hypermetropia</a:t>
            </a:r>
            <a:r>
              <a:rPr lang="en-US" sz="2800" dirty="0" smtClean="0"/>
              <a:t>	3D</a:t>
            </a:r>
          </a:p>
          <a:p>
            <a:pPr lvl="1">
              <a:buFont typeface="Wingdings" pitchFamily="2" charset="2"/>
              <a:buChar char="§"/>
            </a:pPr>
            <a:r>
              <a:rPr lang="en-US" sz="2800" dirty="0" smtClean="0"/>
              <a:t>Astigmatism		3D</a:t>
            </a:r>
          </a:p>
          <a:p>
            <a:pPr lvl="1">
              <a:buFont typeface="Wingdings" pitchFamily="2" charset="2"/>
              <a:buChar char="§"/>
            </a:pPr>
            <a:endParaRPr lang="en-US" sz="2800" dirty="0" smtClean="0"/>
          </a:p>
          <a:p>
            <a:pPr eaLnBrk="1" hangingPunct="1">
              <a:buFont typeface="Wingdings" pitchFamily="2" charset="2"/>
              <a:buChar char="§"/>
            </a:pPr>
            <a:r>
              <a:rPr lang="en-US" sz="3200" dirty="0" smtClean="0"/>
              <a:t>LASEK works well for patients who are unsuitable for LASIK such as those with very thin cornea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8435">
                                            <p:txEl>
                                              <p:pRg st="6" end="6"/>
                                            </p:txEl>
                                          </p:spTgt>
                                        </p:tgtEl>
                                        <p:attrNameLst>
                                          <p:attrName>style.visibility</p:attrName>
                                        </p:attrNameLst>
                                      </p:cBhvr>
                                      <p:to>
                                        <p:strVal val="visible"/>
                                      </p:to>
                                    </p:set>
                                    <p:animEffect transition="in" filter="barn(inHorizontal)">
                                      <p:cBhvr>
                                        <p:cTn id="7" dur="500"/>
                                        <p:tgtEl>
                                          <p:spTgt spid="18435">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barn(inHorizontal)">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barn(inHorizontal)">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barn(inHorizontal)">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barn(inHorizontal)">
                                      <p:cBhvr>
                                        <p:cTn id="27"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76200"/>
            <a:ext cx="8686800" cy="1279525"/>
          </a:xfrm>
        </p:spPr>
        <p:txBody>
          <a:bodyPr/>
          <a:lstStyle/>
          <a:p>
            <a:pPr marL="484188" eaLnBrk="1" hangingPunct="1"/>
            <a:r>
              <a:rPr lang="en-US" sz="3200" dirty="0" smtClean="0">
                <a:solidFill>
                  <a:srgbClr val="FFFF00"/>
                </a:solidFill>
              </a:rPr>
              <a:t/>
            </a:r>
            <a:br>
              <a:rPr lang="en-US" sz="3200" dirty="0" smtClean="0">
                <a:solidFill>
                  <a:srgbClr val="FFFF00"/>
                </a:solidFill>
              </a:rPr>
            </a:br>
            <a:endParaRPr lang="en-US" sz="3200" dirty="0" smtClean="0">
              <a:solidFill>
                <a:srgbClr val="FFFF00"/>
              </a:solidFill>
            </a:endParaRPr>
          </a:p>
        </p:txBody>
      </p:sp>
      <p:sp>
        <p:nvSpPr>
          <p:cNvPr id="19459" name="Content Placeholder 2"/>
          <p:cNvSpPr>
            <a:spLocks noGrp="1"/>
          </p:cNvSpPr>
          <p:nvPr>
            <p:ph idx="1"/>
          </p:nvPr>
        </p:nvSpPr>
        <p:spPr>
          <a:xfrm>
            <a:off x="228600" y="990600"/>
            <a:ext cx="8686800" cy="5715000"/>
          </a:xfrm>
        </p:spPr>
        <p:txBody>
          <a:bodyPr/>
          <a:lstStyle/>
          <a:p>
            <a:pPr marL="447675" eaLnBrk="1" hangingPunct="1"/>
            <a:r>
              <a:rPr lang="en-US" dirty="0" err="1" smtClean="0"/>
              <a:t>Alchol</a:t>
            </a:r>
            <a:r>
              <a:rPr lang="en-US" dirty="0" smtClean="0"/>
              <a:t> 20% is applied for 30-40 seconds and an epithelial sheet is cleaved at the basement membrane</a:t>
            </a:r>
          </a:p>
          <a:p>
            <a:pPr marL="447675" eaLnBrk="1" hangingPunct="1"/>
            <a:r>
              <a:rPr lang="en-US" dirty="0" smtClean="0"/>
              <a:t>Laser is applied</a:t>
            </a:r>
          </a:p>
        </p:txBody>
      </p:sp>
      <p:pic>
        <p:nvPicPr>
          <p:cNvPr id="4" name="Picture 2"/>
          <p:cNvPicPr>
            <a:picLocks noChangeAspect="1" noChangeArrowheads="1"/>
          </p:cNvPicPr>
          <p:nvPr/>
        </p:nvPicPr>
        <p:blipFill>
          <a:blip r:embed="rId3" cstate="print"/>
          <a:srcRect/>
          <a:stretch>
            <a:fillRect/>
          </a:stretch>
        </p:blipFill>
        <p:spPr bwMode="auto">
          <a:xfrm>
            <a:off x="4953000" y="3035300"/>
            <a:ext cx="3962400" cy="3136900"/>
          </a:xfrm>
          <a:prstGeom prst="rect">
            <a:avLst/>
          </a:prstGeom>
          <a:noFill/>
          <a:ln w="9525">
            <a:noFill/>
            <a:miter lim="800000"/>
            <a:headEnd/>
            <a:tailEnd/>
          </a:ln>
        </p:spPr>
      </p:pic>
      <p:pic>
        <p:nvPicPr>
          <p:cNvPr id="8" name="Content Placeholder 3"/>
          <p:cNvPicPr>
            <a:picLocks noChangeAspect="1" noChangeArrowheads="1"/>
          </p:cNvPicPr>
          <p:nvPr/>
        </p:nvPicPr>
        <p:blipFill>
          <a:blip r:embed="rId4" cstate="print"/>
          <a:srcRect/>
          <a:stretch>
            <a:fillRect/>
          </a:stretch>
        </p:blipFill>
        <p:spPr bwMode="auto">
          <a:xfrm>
            <a:off x="838200" y="3352800"/>
            <a:ext cx="3048000" cy="2911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0"/>
                                        <p:tgtEl>
                                          <p:spTgt spid="8"/>
                                        </p:tgtEl>
                                      </p:cBhvr>
                                    </p:animEffect>
                                  </p:childTnLst>
                                </p:cTn>
                              </p:par>
                              <p:par>
                                <p:cTn id="8" presetID="16" presetClass="entr" presetSubtype="2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Horizontal)">
                                      <p:cBhvr>
                                        <p:cTn id="10"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Microscopic anatomy</a:t>
            </a:r>
            <a:endParaRPr lang="en-US" dirty="0">
              <a:solidFill>
                <a:srgbClr val="FFFF00"/>
              </a:solidFill>
            </a:endParaRPr>
          </a:p>
        </p:txBody>
      </p:sp>
      <p:sp>
        <p:nvSpPr>
          <p:cNvPr id="3" name="Content Placeholder 2"/>
          <p:cNvSpPr>
            <a:spLocks noGrp="1"/>
          </p:cNvSpPr>
          <p:nvPr>
            <p:ph idx="1"/>
          </p:nvPr>
        </p:nvSpPr>
        <p:spPr>
          <a:xfrm>
            <a:off x="457200" y="1600200"/>
            <a:ext cx="4648200" cy="4525963"/>
          </a:xfrm>
        </p:spPr>
        <p:txBody>
          <a:bodyPr>
            <a:normAutofit/>
          </a:bodyPr>
          <a:lstStyle/>
          <a:p>
            <a:r>
              <a:rPr lang="en-US" b="1" dirty="0" smtClean="0">
                <a:solidFill>
                  <a:schemeClr val="tx2"/>
                </a:solidFill>
              </a:rPr>
              <a:t>Epithelium</a:t>
            </a:r>
          </a:p>
          <a:p>
            <a:pPr lvl="1"/>
            <a:r>
              <a:rPr lang="en-US" dirty="0" smtClean="0"/>
              <a:t>5-6 layers thick</a:t>
            </a:r>
          </a:p>
          <a:p>
            <a:pPr lvl="1"/>
            <a:r>
              <a:rPr lang="en-US" dirty="0" smtClean="0"/>
              <a:t>Stratified </a:t>
            </a:r>
            <a:r>
              <a:rPr lang="en-US" dirty="0" err="1" smtClean="0"/>
              <a:t>squamous</a:t>
            </a:r>
            <a:r>
              <a:rPr lang="en-US" dirty="0" smtClean="0"/>
              <a:t> , </a:t>
            </a:r>
            <a:r>
              <a:rPr lang="en-US" dirty="0" err="1" smtClean="0"/>
              <a:t>nonkeratinised</a:t>
            </a:r>
            <a:r>
              <a:rPr lang="en-US" dirty="0" smtClean="0"/>
              <a:t> </a:t>
            </a:r>
          </a:p>
          <a:p>
            <a:pPr lvl="1"/>
            <a:r>
              <a:rPr lang="en-US" dirty="0" smtClean="0"/>
              <a:t>Superficial cells have </a:t>
            </a:r>
            <a:r>
              <a:rPr lang="en-US" dirty="0" err="1" smtClean="0"/>
              <a:t>microvilli</a:t>
            </a:r>
            <a:r>
              <a:rPr lang="en-US" dirty="0" smtClean="0"/>
              <a:t> </a:t>
            </a:r>
          </a:p>
          <a:p>
            <a:pPr lvl="1"/>
            <a:r>
              <a:rPr lang="en-US" dirty="0" smtClean="0"/>
              <a:t>Basement membrane  strongly attached to Bowman’s layer</a:t>
            </a:r>
            <a:endParaRPr lang="en-US" b="1" dirty="0" smtClean="0"/>
          </a:p>
        </p:txBody>
      </p:sp>
      <p:pic>
        <p:nvPicPr>
          <p:cNvPr id="6146" name="Picture 2" descr="C:\Users\Asaad\Desktop\corneal ulcer\cor pic.jpg"/>
          <p:cNvPicPr>
            <a:picLocks noChangeAspect="1" noChangeArrowheads="1"/>
          </p:cNvPicPr>
          <p:nvPr/>
        </p:nvPicPr>
        <p:blipFill>
          <a:blip r:embed="rId3" cstate="print"/>
          <a:srcRect/>
          <a:stretch>
            <a:fillRect/>
          </a:stretch>
        </p:blipFill>
        <p:spPr bwMode="auto">
          <a:xfrm>
            <a:off x="5105400" y="1828800"/>
            <a:ext cx="3657600" cy="4572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FFFF00"/>
                </a:solidFill>
              </a:rPr>
              <a:t>Comlpications</a:t>
            </a:r>
            <a:endParaRPr lang="en-US" b="1" dirty="0">
              <a:solidFill>
                <a:srgbClr val="FFFF00"/>
              </a:solidFill>
            </a:endParaRPr>
          </a:p>
        </p:txBody>
      </p:sp>
      <p:sp>
        <p:nvSpPr>
          <p:cNvPr id="3" name="Content Placeholder 2"/>
          <p:cNvSpPr>
            <a:spLocks noGrp="1"/>
          </p:cNvSpPr>
          <p:nvPr>
            <p:ph idx="1"/>
          </p:nvPr>
        </p:nvSpPr>
        <p:spPr/>
        <p:txBody>
          <a:bodyPr/>
          <a:lstStyle/>
          <a:p>
            <a:r>
              <a:rPr lang="en-US" dirty="0" smtClean="0"/>
              <a:t>Pain </a:t>
            </a:r>
          </a:p>
          <a:p>
            <a:r>
              <a:rPr lang="en-US" dirty="0" smtClean="0"/>
              <a:t>Corneal haze</a:t>
            </a:r>
          </a:p>
          <a:p>
            <a:r>
              <a:rPr lang="en-US" dirty="0" smtClean="0"/>
              <a:t>Over / </a:t>
            </a:r>
            <a:r>
              <a:rPr lang="en-US" dirty="0" err="1" smtClean="0"/>
              <a:t>undercorrection</a:t>
            </a:r>
            <a:endParaRPr lang="en-US" dirty="0" smtClean="0"/>
          </a:p>
          <a:p>
            <a:r>
              <a:rPr lang="en-US" dirty="0" smtClean="0"/>
              <a:t>Loss of sharpness of vision</a:t>
            </a:r>
          </a:p>
          <a:p>
            <a:r>
              <a:rPr lang="en-US" dirty="0" smtClean="0"/>
              <a:t>Infection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rgbClr val="FFFF00"/>
                </a:solidFill>
              </a:rPr>
              <a:t>Epithelial Lasik</a:t>
            </a:r>
            <a:endParaRPr lang="en-US" sz="4400" b="1" dirty="0">
              <a:solidFill>
                <a:srgbClr val="FFFF00"/>
              </a:solidFill>
            </a:endParaRPr>
          </a:p>
        </p:txBody>
      </p:sp>
      <p:sp>
        <p:nvSpPr>
          <p:cNvPr id="3" name="Content Placeholder 2"/>
          <p:cNvSpPr>
            <a:spLocks noGrp="1"/>
          </p:cNvSpPr>
          <p:nvPr>
            <p:ph idx="1"/>
          </p:nvPr>
        </p:nvSpPr>
        <p:spPr/>
        <p:txBody>
          <a:bodyPr/>
          <a:lstStyle/>
          <a:p>
            <a:r>
              <a:rPr lang="en-US" dirty="0" smtClean="0"/>
              <a:t>Instead of using alcohol to loosen the epithelium, an </a:t>
            </a:r>
            <a:r>
              <a:rPr lang="en-US" dirty="0" err="1" smtClean="0"/>
              <a:t>epikeratome</a:t>
            </a:r>
            <a:r>
              <a:rPr lang="en-US" dirty="0" smtClean="0"/>
              <a:t> is used </a:t>
            </a:r>
          </a:p>
          <a:p>
            <a:r>
              <a:rPr lang="en-US" dirty="0" smtClean="0"/>
              <a:t>Instead of using an oscillating sharp blade to incise the cornea beneath Bowman’s membrane, the </a:t>
            </a:r>
            <a:r>
              <a:rPr lang="en-US" dirty="0" err="1" smtClean="0"/>
              <a:t>epikeratome</a:t>
            </a:r>
            <a:r>
              <a:rPr lang="en-US" dirty="0" smtClean="0"/>
              <a:t> uses a blunt oscillating separator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914400" y="3892296"/>
            <a:ext cx="7772400" cy="1975104"/>
          </a:xfrm>
        </p:spPr>
        <p:txBody>
          <a:bodyPr>
            <a:normAutofit/>
          </a:bodyPr>
          <a:lstStyle/>
          <a:p>
            <a:pPr algn="ctr"/>
            <a:r>
              <a:rPr lang="en-US" sz="4400" b="1" i="0" dirty="0" smtClean="0">
                <a:solidFill>
                  <a:srgbClr val="FFFF00"/>
                </a:solidFill>
                <a:effectLst/>
              </a:rPr>
              <a:t>LASER IN-SITU </a:t>
            </a:r>
            <a:r>
              <a:rPr lang="en-US" sz="4400" b="1" i="0" dirty="0">
                <a:solidFill>
                  <a:srgbClr val="FFFF00"/>
                </a:solidFill>
                <a:effectLst/>
              </a:rPr>
              <a:t>KERATOMILEUSIS (LASIK)</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Autofit/>
          </a:bodyPr>
          <a:lstStyle/>
          <a:p>
            <a:pPr algn="ctr"/>
            <a:r>
              <a:rPr lang="en-US" b="1" i="0" dirty="0">
                <a:solidFill>
                  <a:srgbClr val="FFFF00"/>
                </a:solidFill>
                <a:effectLst>
                  <a:outerShdw blurRad="38100" dist="38100" dir="2700000" algn="tl">
                    <a:srgbClr val="FFFFFF"/>
                  </a:outerShdw>
                </a:effectLst>
              </a:rPr>
              <a:t>LASER ASSISTED IN-SITU KERATOMILEUSIS (LASIK)</a:t>
            </a:r>
          </a:p>
        </p:txBody>
      </p:sp>
      <p:sp>
        <p:nvSpPr>
          <p:cNvPr id="71683" name="Rectangle 3"/>
          <p:cNvSpPr>
            <a:spLocks noGrp="1" noChangeArrowheads="1"/>
          </p:cNvSpPr>
          <p:nvPr>
            <p:ph idx="1"/>
          </p:nvPr>
        </p:nvSpPr>
        <p:spPr>
          <a:xfrm>
            <a:off x="395288" y="1989138"/>
            <a:ext cx="8748712" cy="4114800"/>
          </a:xfrm>
        </p:spPr>
        <p:txBody>
          <a:bodyPr>
            <a:normAutofit/>
          </a:bodyPr>
          <a:lstStyle/>
          <a:p>
            <a:r>
              <a:rPr lang="en-US" dirty="0"/>
              <a:t>Concept first intro by Jose </a:t>
            </a:r>
            <a:r>
              <a:rPr lang="en-US" dirty="0" err="1"/>
              <a:t>Barraquer</a:t>
            </a:r>
            <a:r>
              <a:rPr lang="en-US" dirty="0"/>
              <a:t>, 1964</a:t>
            </a:r>
          </a:p>
          <a:p>
            <a:r>
              <a:rPr lang="en-US" dirty="0"/>
              <a:t>founder </a:t>
            </a:r>
            <a:r>
              <a:rPr lang="en-US" dirty="0" smtClean="0"/>
              <a:t>: </a:t>
            </a:r>
            <a:r>
              <a:rPr lang="en-US" dirty="0"/>
              <a:t>Dr </a:t>
            </a:r>
            <a:r>
              <a:rPr lang="en-US" dirty="0" err="1"/>
              <a:t>Ionas</a:t>
            </a:r>
            <a:r>
              <a:rPr lang="en-US" dirty="0"/>
              <a:t> </a:t>
            </a:r>
            <a:r>
              <a:rPr lang="en-US" dirty="0" err="1"/>
              <a:t>Pallikaris</a:t>
            </a:r>
            <a:r>
              <a:rPr lang="en-US" dirty="0"/>
              <a:t>-  first to use </a:t>
            </a:r>
            <a:r>
              <a:rPr lang="en-US" dirty="0" err="1" smtClean="0"/>
              <a:t>microkeratome</a:t>
            </a:r>
            <a:r>
              <a:rPr lang="en-US" dirty="0" smtClean="0"/>
              <a:t> and laser</a:t>
            </a:r>
            <a:endParaRPr lang="en-US" dirty="0"/>
          </a:p>
          <a:p>
            <a:r>
              <a:rPr lang="en-US" dirty="0"/>
              <a:t>KERATOMILEUSIS = 	“to shape cornea”</a:t>
            </a:r>
          </a:p>
          <a:p>
            <a:r>
              <a:rPr lang="en-US" dirty="0"/>
              <a:t>IN-SITU = “ in place”</a:t>
            </a:r>
          </a:p>
          <a:p>
            <a:r>
              <a:rPr lang="en-US" dirty="0" smtClean="0"/>
              <a:t>LASIK </a:t>
            </a:r>
            <a:r>
              <a:rPr lang="en-US" dirty="0"/>
              <a:t>= “to shape cornea in place”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6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6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ctr"/>
            <a:r>
              <a:rPr lang="en-US" b="1" dirty="0" smtClean="0">
                <a:solidFill>
                  <a:srgbClr val="FFFF00"/>
                </a:solidFill>
              </a:rPr>
              <a:t>Principles Of Lasik</a:t>
            </a:r>
            <a:endParaRPr lang="en-US" b="1" dirty="0">
              <a:solidFill>
                <a:srgbClr val="FFFF00"/>
              </a:solidFill>
            </a:endParaRPr>
          </a:p>
        </p:txBody>
      </p:sp>
      <p:sp>
        <p:nvSpPr>
          <p:cNvPr id="72707" name="Rectangle 3"/>
          <p:cNvSpPr>
            <a:spLocks noGrp="1" noChangeArrowheads="1"/>
          </p:cNvSpPr>
          <p:nvPr>
            <p:ph idx="1"/>
          </p:nvPr>
        </p:nvSpPr>
        <p:spPr>
          <a:xfrm>
            <a:off x="7086600" y="2057400"/>
            <a:ext cx="1730375" cy="4117975"/>
          </a:xfrm>
        </p:spPr>
        <p:txBody>
          <a:bodyPr/>
          <a:lstStyle/>
          <a:p>
            <a:pPr>
              <a:lnSpc>
                <a:spcPct val="90000"/>
              </a:lnSpc>
            </a:pPr>
            <a:endParaRPr lang="en-US" dirty="0"/>
          </a:p>
        </p:txBody>
      </p:sp>
      <p:pic>
        <p:nvPicPr>
          <p:cNvPr id="72708" name="Picture 4" descr="lasik-n"/>
          <p:cNvPicPr>
            <a:picLocks noChangeAspect="1" noChangeArrowheads="1"/>
          </p:cNvPicPr>
          <p:nvPr/>
        </p:nvPicPr>
        <p:blipFill>
          <a:blip r:embed="rId3" cstate="print"/>
          <a:srcRect/>
          <a:stretch>
            <a:fillRect/>
          </a:stretch>
        </p:blipFill>
        <p:spPr bwMode="auto">
          <a:xfrm>
            <a:off x="2209800" y="2133600"/>
            <a:ext cx="4859338" cy="3951287"/>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noFill/>
          <a:ln/>
        </p:spPr>
        <p:txBody>
          <a:bodyPr/>
          <a:lstStyle/>
          <a:p>
            <a:pPr algn="ctr"/>
            <a:r>
              <a:rPr lang="en-US" b="1" dirty="0" smtClean="0">
                <a:solidFill>
                  <a:srgbClr val="FFFF00"/>
                </a:solidFill>
              </a:rPr>
              <a:t>Principles Of Lasik</a:t>
            </a:r>
            <a:endParaRPr lang="en-US" b="1" dirty="0">
              <a:solidFill>
                <a:srgbClr val="FFFF00"/>
              </a:solidFill>
            </a:endParaRPr>
          </a:p>
        </p:txBody>
      </p:sp>
      <p:sp>
        <p:nvSpPr>
          <p:cNvPr id="73731" name="Rectangle 3"/>
          <p:cNvSpPr>
            <a:spLocks noGrp="1" noChangeArrowheads="1"/>
          </p:cNvSpPr>
          <p:nvPr>
            <p:ph type="body" sz="half" idx="1"/>
          </p:nvPr>
        </p:nvSpPr>
        <p:spPr>
          <a:xfrm>
            <a:off x="250825" y="1752600"/>
            <a:ext cx="2035175" cy="4416425"/>
          </a:xfrm>
        </p:spPr>
        <p:txBody>
          <a:bodyPr>
            <a:normAutofit/>
          </a:bodyPr>
          <a:lstStyle/>
          <a:p>
            <a:endParaRPr lang="en-US" dirty="0"/>
          </a:p>
        </p:txBody>
      </p:sp>
      <p:pic>
        <p:nvPicPr>
          <p:cNvPr id="73730" name="Picture 2" descr="lasik-f"/>
          <p:cNvPicPr>
            <a:picLocks noGrp="1" noChangeAspect="1" noChangeArrowheads="1"/>
          </p:cNvPicPr>
          <p:nvPr>
            <p:ph sz="half" idx="2"/>
          </p:nvPr>
        </p:nvPicPr>
        <p:blipFill>
          <a:blip r:embed="rId3" cstate="print"/>
          <a:srcRect/>
          <a:stretch>
            <a:fillRect/>
          </a:stretch>
        </p:blipFill>
        <p:spPr>
          <a:xfrm>
            <a:off x="2286000" y="2133600"/>
            <a:ext cx="4724400" cy="3733800"/>
          </a:xfrm>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a:noFill/>
          <a:ln/>
        </p:spPr>
        <p:txBody>
          <a:bodyPr/>
          <a:lstStyle/>
          <a:p>
            <a:pPr algn="ctr"/>
            <a:r>
              <a:rPr lang="en-US" b="1" dirty="0" smtClean="0">
                <a:solidFill>
                  <a:srgbClr val="FFFF00"/>
                </a:solidFill>
                <a:effectLst>
                  <a:outerShdw blurRad="38100" dist="38100" dir="2700000" algn="tl">
                    <a:srgbClr val="000000">
                      <a:alpha val="43137"/>
                    </a:srgbClr>
                  </a:outerShdw>
                </a:effectLst>
              </a:rPr>
              <a:t>Principles Of Lasik</a:t>
            </a:r>
            <a:endParaRPr lang="en-US" b="1" dirty="0">
              <a:solidFill>
                <a:srgbClr val="FFFF00"/>
              </a:solidFill>
              <a:effectLst>
                <a:outerShdw blurRad="38100" dist="38100" dir="2700000" algn="tl">
                  <a:srgbClr val="000000">
                    <a:alpha val="43137"/>
                  </a:srgbClr>
                </a:outerShdw>
              </a:effectLst>
            </a:endParaRPr>
          </a:p>
        </p:txBody>
      </p:sp>
      <p:sp>
        <p:nvSpPr>
          <p:cNvPr id="74754" name="Rectangle 2"/>
          <p:cNvSpPr>
            <a:spLocks noGrp="1" noChangeArrowheads="1"/>
          </p:cNvSpPr>
          <p:nvPr>
            <p:ph idx="1"/>
          </p:nvPr>
        </p:nvSpPr>
        <p:spPr>
          <a:xfrm>
            <a:off x="685801" y="2133600"/>
            <a:ext cx="2133600" cy="4038600"/>
          </a:xfrm>
        </p:spPr>
        <p:txBody>
          <a:bodyPr/>
          <a:lstStyle/>
          <a:p>
            <a:pPr>
              <a:lnSpc>
                <a:spcPct val="90000"/>
              </a:lnSpc>
            </a:pPr>
            <a:endParaRPr lang="en-US" dirty="0"/>
          </a:p>
        </p:txBody>
      </p:sp>
      <p:pic>
        <p:nvPicPr>
          <p:cNvPr id="74755" name="Picture 3" descr="lasik-a"/>
          <p:cNvPicPr>
            <a:picLocks noChangeAspect="1" noChangeArrowheads="1"/>
          </p:cNvPicPr>
          <p:nvPr/>
        </p:nvPicPr>
        <p:blipFill>
          <a:blip r:embed="rId3" cstate="print"/>
          <a:srcRect/>
          <a:stretch>
            <a:fillRect/>
          </a:stretch>
        </p:blipFill>
        <p:spPr bwMode="auto">
          <a:xfrm>
            <a:off x="2286000" y="2133600"/>
            <a:ext cx="4800600" cy="390457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idx="1"/>
          </p:nvPr>
        </p:nvSpPr>
        <p:spPr>
          <a:xfrm>
            <a:off x="685800" y="1600200"/>
            <a:ext cx="7772400" cy="4975225"/>
          </a:xfrm>
        </p:spPr>
        <p:txBody>
          <a:bodyPr>
            <a:normAutofit/>
          </a:bodyPr>
          <a:lstStyle/>
          <a:p>
            <a:r>
              <a:rPr lang="en-US" sz="3600" dirty="0" smtClean="0">
                <a:solidFill>
                  <a:srgbClr val="66FFFF"/>
                </a:solidFill>
              </a:rPr>
              <a:t>Myopia  : 1-15D</a:t>
            </a:r>
            <a:endParaRPr lang="en-US" sz="3600" dirty="0" smtClean="0"/>
          </a:p>
          <a:p>
            <a:r>
              <a:rPr lang="en-US" sz="3600" dirty="0" err="1" smtClean="0">
                <a:solidFill>
                  <a:srgbClr val="66FFFF"/>
                </a:solidFill>
              </a:rPr>
              <a:t>Hypermetropia</a:t>
            </a:r>
            <a:r>
              <a:rPr lang="en-US" sz="3600" dirty="0" smtClean="0">
                <a:solidFill>
                  <a:srgbClr val="66FFFF"/>
                </a:solidFill>
              </a:rPr>
              <a:t> </a:t>
            </a:r>
            <a:r>
              <a:rPr lang="en-US" sz="3600" dirty="0"/>
              <a:t>: </a:t>
            </a:r>
            <a:r>
              <a:rPr lang="en-US" sz="3600" dirty="0" smtClean="0"/>
              <a:t>1-4D</a:t>
            </a:r>
            <a:endParaRPr lang="en-US" sz="3600" dirty="0"/>
          </a:p>
          <a:p>
            <a:r>
              <a:rPr lang="en-US" sz="3600" dirty="0" smtClean="0">
                <a:solidFill>
                  <a:srgbClr val="66FFFF"/>
                </a:solidFill>
              </a:rPr>
              <a:t>Astigmatism </a:t>
            </a:r>
            <a:r>
              <a:rPr lang="en-US" sz="3600" dirty="0" smtClean="0"/>
              <a:t>: </a:t>
            </a:r>
            <a:r>
              <a:rPr lang="en-US" sz="3600" dirty="0"/>
              <a:t>up to </a:t>
            </a:r>
            <a:r>
              <a:rPr lang="en-US" sz="3600" dirty="0" smtClean="0"/>
              <a:t>5D</a:t>
            </a:r>
            <a:endParaRPr lang="en-US" sz="3600" dirty="0"/>
          </a:p>
          <a:p>
            <a:r>
              <a:rPr lang="en-US" sz="3600" dirty="0"/>
              <a:t>Adequate </a:t>
            </a:r>
            <a:r>
              <a:rPr lang="en-US" sz="3600" dirty="0">
                <a:solidFill>
                  <a:srgbClr val="66FFFF"/>
                </a:solidFill>
              </a:rPr>
              <a:t>corneal </a:t>
            </a:r>
            <a:r>
              <a:rPr lang="en-US" sz="3600" dirty="0" smtClean="0">
                <a:solidFill>
                  <a:srgbClr val="66FFFF"/>
                </a:solidFill>
              </a:rPr>
              <a:t>thickness</a:t>
            </a:r>
            <a:r>
              <a:rPr lang="en-US" sz="3600" dirty="0" smtClean="0"/>
              <a:t> </a:t>
            </a:r>
            <a:r>
              <a:rPr lang="en-US" sz="3600" dirty="0"/>
              <a:t>&gt; 45O </a:t>
            </a:r>
            <a:r>
              <a:rPr lang="en-US" sz="3600" dirty="0">
                <a:sym typeface="Symbol" pitchFamily="18" charset="2"/>
              </a:rPr>
              <a:t>m</a:t>
            </a:r>
          </a:p>
          <a:p>
            <a:pPr>
              <a:buFontTx/>
              <a:buNone/>
            </a:pPr>
            <a:endParaRPr lang="en-US" sz="4000" dirty="0"/>
          </a:p>
        </p:txBody>
      </p:sp>
      <p:sp>
        <p:nvSpPr>
          <p:cNvPr id="79876" name="Rectangle 4"/>
          <p:cNvSpPr>
            <a:spLocks noChangeArrowheads="1"/>
          </p:cNvSpPr>
          <p:nvPr/>
        </p:nvSpPr>
        <p:spPr bwMode="auto">
          <a:xfrm>
            <a:off x="838200" y="609600"/>
            <a:ext cx="7772400" cy="1143000"/>
          </a:xfrm>
          <a:prstGeom prst="rect">
            <a:avLst/>
          </a:prstGeom>
          <a:noFill/>
          <a:ln w="9525">
            <a:noFill/>
            <a:miter lim="800000"/>
            <a:headEnd/>
            <a:tailEnd/>
          </a:ln>
          <a:effectLst/>
        </p:spPr>
        <p:txBody>
          <a:bodyPr lIns="92075" tIns="46038" rIns="92075" bIns="46038" anchor="b"/>
          <a:lstStyle/>
          <a:p>
            <a:pPr algn="ctr"/>
            <a:r>
              <a:rPr lang="en-US" sz="4800" b="1" dirty="0" smtClean="0">
                <a:solidFill>
                  <a:srgbClr val="FFFF00"/>
                </a:solidFill>
                <a:effectLst>
                  <a:outerShdw blurRad="38100" dist="38100" dir="2700000" algn="tl">
                    <a:srgbClr val="000000">
                      <a:alpha val="43137"/>
                    </a:srgbClr>
                  </a:outerShdw>
                </a:effectLst>
                <a:latin typeface="+mj-lt"/>
              </a:rPr>
              <a:t>Inclusion Criteria</a:t>
            </a:r>
            <a:br>
              <a:rPr lang="en-US" sz="4800" b="1" dirty="0" smtClean="0">
                <a:solidFill>
                  <a:srgbClr val="FFFF00"/>
                </a:solidFill>
                <a:effectLst>
                  <a:outerShdw blurRad="38100" dist="38100" dir="2700000" algn="tl">
                    <a:srgbClr val="000000">
                      <a:alpha val="43137"/>
                    </a:srgbClr>
                  </a:outerShdw>
                </a:effectLst>
                <a:latin typeface="+mj-lt"/>
              </a:rPr>
            </a:br>
            <a:endParaRPr lang="en-US" sz="4800" b="1" dirty="0">
              <a:solidFill>
                <a:srgbClr val="FFFF00"/>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7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87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8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901" name="Rectangle 5"/>
          <p:cNvSpPr>
            <a:spLocks noGrp="1" noChangeArrowheads="1"/>
          </p:cNvSpPr>
          <p:nvPr>
            <p:ph type="title"/>
          </p:nvPr>
        </p:nvSpPr>
        <p:spPr>
          <a:xfrm>
            <a:off x="838200" y="228600"/>
            <a:ext cx="7772400" cy="914400"/>
          </a:xfrm>
          <a:noFill/>
          <a:ln/>
        </p:spPr>
        <p:txBody>
          <a:bodyPr>
            <a:noAutofit/>
          </a:bodyPr>
          <a:lstStyle/>
          <a:p>
            <a:pPr algn="ctr"/>
            <a:r>
              <a:rPr lang="en-US" sz="4800" b="1" dirty="0" smtClean="0">
                <a:solidFill>
                  <a:srgbClr val="FFFF00"/>
                </a:solidFill>
                <a:effectLst>
                  <a:outerShdw blurRad="38100" dist="38100" dir="2700000" algn="tl">
                    <a:srgbClr val="000000">
                      <a:alpha val="43137"/>
                    </a:srgbClr>
                  </a:outerShdw>
                </a:effectLst>
              </a:rPr>
              <a:t>Inclusion Criteria</a:t>
            </a:r>
            <a:r>
              <a:rPr lang="en-US" sz="4800" b="1" dirty="0">
                <a:effectLst>
                  <a:outerShdw blurRad="38100" dist="38100" dir="2700000" algn="tl">
                    <a:srgbClr val="000000">
                      <a:alpha val="43137"/>
                    </a:srgbClr>
                  </a:outerShdw>
                </a:effectLst>
              </a:rPr>
              <a:t/>
            </a:r>
            <a:br>
              <a:rPr lang="en-US" sz="4800" b="1" dirty="0">
                <a:effectLst>
                  <a:outerShdw blurRad="38100" dist="38100" dir="2700000" algn="tl">
                    <a:srgbClr val="000000">
                      <a:alpha val="43137"/>
                    </a:srgbClr>
                  </a:outerShdw>
                </a:effectLst>
              </a:rPr>
            </a:br>
            <a:endParaRPr lang="en-US" sz="4800" b="1" dirty="0">
              <a:effectLst>
                <a:outerShdw blurRad="38100" dist="38100" dir="2700000" algn="tl">
                  <a:srgbClr val="000000">
                    <a:alpha val="43137"/>
                  </a:srgbClr>
                </a:outerShdw>
              </a:effectLst>
            </a:endParaRPr>
          </a:p>
        </p:txBody>
      </p:sp>
      <p:sp>
        <p:nvSpPr>
          <p:cNvPr id="80898" name="Rectangle 2"/>
          <p:cNvSpPr>
            <a:spLocks noGrp="1" noChangeArrowheads="1"/>
          </p:cNvSpPr>
          <p:nvPr>
            <p:ph idx="1"/>
          </p:nvPr>
        </p:nvSpPr>
        <p:spPr>
          <a:xfrm>
            <a:off x="685800" y="1811338"/>
            <a:ext cx="7772400" cy="5046662"/>
          </a:xfrm>
        </p:spPr>
        <p:txBody>
          <a:bodyPr/>
          <a:lstStyle/>
          <a:p>
            <a:r>
              <a:rPr lang="en-US" sz="3600" dirty="0">
                <a:solidFill>
                  <a:srgbClr val="66FFFF"/>
                </a:solidFill>
                <a:sym typeface="Symbol" pitchFamily="18" charset="2"/>
              </a:rPr>
              <a:t>Age</a:t>
            </a:r>
            <a:r>
              <a:rPr lang="en-US" sz="3600" dirty="0">
                <a:sym typeface="Symbol" pitchFamily="18" charset="2"/>
              </a:rPr>
              <a:t>: &gt; 21 years old, no max age. </a:t>
            </a:r>
          </a:p>
          <a:p>
            <a:r>
              <a:rPr lang="en-US" sz="3600" dirty="0">
                <a:solidFill>
                  <a:srgbClr val="66FFFF"/>
                </a:solidFill>
                <a:sym typeface="Symbol" pitchFamily="18" charset="2"/>
              </a:rPr>
              <a:t>stable refraction</a:t>
            </a:r>
            <a:r>
              <a:rPr lang="en-US" sz="3600" dirty="0">
                <a:sym typeface="Symbol" pitchFamily="18" charset="2"/>
              </a:rPr>
              <a:t> over past 24 months</a:t>
            </a:r>
          </a:p>
          <a:p>
            <a:r>
              <a:rPr lang="en-US" sz="3600" dirty="0">
                <a:solidFill>
                  <a:srgbClr val="66FFFF"/>
                </a:solidFill>
                <a:sym typeface="Symbol" pitchFamily="18" charset="2"/>
              </a:rPr>
              <a:t>Central K’s: </a:t>
            </a:r>
            <a:r>
              <a:rPr lang="en-US" sz="3600" dirty="0">
                <a:sym typeface="Symbol" pitchFamily="18" charset="2"/>
              </a:rPr>
              <a:t>&gt; </a:t>
            </a:r>
            <a:r>
              <a:rPr lang="en-US" sz="3600" dirty="0" smtClean="0">
                <a:sym typeface="Symbol" pitchFamily="18" charset="2"/>
              </a:rPr>
              <a:t>39D - </a:t>
            </a:r>
            <a:r>
              <a:rPr lang="en-US" sz="3600" dirty="0">
                <a:sym typeface="Symbol" pitchFamily="18" charset="2"/>
              </a:rPr>
              <a:t>&lt; </a:t>
            </a:r>
            <a:r>
              <a:rPr lang="en-US" sz="3600" dirty="0" smtClean="0">
                <a:sym typeface="Symbol" pitchFamily="18" charset="2"/>
              </a:rPr>
              <a:t>47D</a:t>
            </a:r>
            <a:endParaRPr lang="en-US" sz="3600" dirty="0">
              <a:solidFill>
                <a:srgbClr val="66FFFF"/>
              </a:solidFill>
              <a:sym typeface="Symbol" pitchFamily="18" charset="2"/>
            </a:endParaRPr>
          </a:p>
          <a:p>
            <a:pPr>
              <a:buFontTx/>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8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8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08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title"/>
          </p:nvPr>
        </p:nvSpPr>
        <p:spPr>
          <a:xfrm>
            <a:off x="685800" y="304800"/>
            <a:ext cx="7772400" cy="1143000"/>
          </a:xfrm>
          <a:noFill/>
          <a:ln/>
        </p:spPr>
        <p:txBody>
          <a:bodyPr>
            <a:noAutofit/>
          </a:bodyPr>
          <a:lstStyle/>
          <a:p>
            <a:pPr algn="ctr"/>
            <a:r>
              <a:rPr lang="en-US" sz="4800" b="1" dirty="0" smtClean="0">
                <a:solidFill>
                  <a:srgbClr val="FFFF00"/>
                </a:solidFill>
              </a:rPr>
              <a:t>Exclusion Criteria</a:t>
            </a:r>
            <a:br>
              <a:rPr lang="en-US" sz="4800" b="1" dirty="0" smtClean="0">
                <a:solidFill>
                  <a:srgbClr val="FFFF00"/>
                </a:solidFill>
              </a:rPr>
            </a:br>
            <a:endParaRPr lang="en-US" sz="4800" b="1" dirty="0">
              <a:solidFill>
                <a:srgbClr val="FFFF00"/>
              </a:solidFill>
            </a:endParaRPr>
          </a:p>
        </p:txBody>
      </p:sp>
      <p:sp>
        <p:nvSpPr>
          <p:cNvPr id="81922" name="Rectangle 2"/>
          <p:cNvSpPr>
            <a:spLocks noGrp="1" noChangeArrowheads="1"/>
          </p:cNvSpPr>
          <p:nvPr>
            <p:ph idx="1"/>
          </p:nvPr>
        </p:nvSpPr>
        <p:spPr>
          <a:xfrm>
            <a:off x="685800" y="908050"/>
            <a:ext cx="7772400" cy="5264150"/>
          </a:xfrm>
        </p:spPr>
        <p:txBody>
          <a:bodyPr>
            <a:normAutofit/>
          </a:bodyPr>
          <a:lstStyle/>
          <a:p>
            <a:pPr>
              <a:buNone/>
            </a:pPr>
            <a:endParaRPr lang="en-US" sz="3600" dirty="0">
              <a:sym typeface="Symbol" pitchFamily="18" charset="2"/>
            </a:endParaRPr>
          </a:p>
          <a:p>
            <a:r>
              <a:rPr lang="en-US" sz="3600" dirty="0" err="1" smtClean="0">
                <a:sym typeface="Symbol" pitchFamily="18" charset="2"/>
              </a:rPr>
              <a:t>Immunocompromise</a:t>
            </a:r>
            <a:r>
              <a:rPr lang="en-US" sz="3600" dirty="0" smtClean="0">
                <a:sym typeface="Symbol" pitchFamily="18" charset="2"/>
              </a:rPr>
              <a:t> </a:t>
            </a:r>
            <a:endParaRPr lang="en-US" sz="3600" dirty="0">
              <a:sym typeface="Symbol" pitchFamily="18" charset="2"/>
            </a:endParaRPr>
          </a:p>
          <a:p>
            <a:r>
              <a:rPr lang="en-US" sz="3600" dirty="0">
                <a:sym typeface="Symbol" pitchFamily="18" charset="2"/>
              </a:rPr>
              <a:t>Corneal </a:t>
            </a:r>
            <a:r>
              <a:rPr lang="en-US" sz="3600" dirty="0" smtClean="0">
                <a:sym typeface="Symbol" pitchFamily="18" charset="2"/>
              </a:rPr>
              <a:t>irregularities</a:t>
            </a:r>
            <a:endParaRPr lang="en-US" sz="3600" dirty="0">
              <a:sym typeface="Symbol" pitchFamily="18" charset="2"/>
            </a:endParaRPr>
          </a:p>
          <a:p>
            <a:r>
              <a:rPr lang="en-US" sz="3600" dirty="0" err="1">
                <a:sym typeface="Symbol" pitchFamily="18" charset="2"/>
              </a:rPr>
              <a:t>Pachymetry</a:t>
            </a:r>
            <a:r>
              <a:rPr lang="en-US" sz="3600" dirty="0">
                <a:sym typeface="Symbol" pitchFamily="18" charset="2"/>
              </a:rPr>
              <a:t> &lt; 450</a:t>
            </a:r>
            <a:r>
              <a:rPr lang="en-US" sz="3600" dirty="0" smtClean="0">
                <a:sym typeface="Symbol" pitchFamily="18" charset="2"/>
              </a:rPr>
              <a:t>m</a:t>
            </a:r>
          </a:p>
          <a:p>
            <a:r>
              <a:rPr lang="en-US" sz="3600" dirty="0" smtClean="0"/>
              <a:t>Ocular herpes within the last year</a:t>
            </a:r>
          </a:p>
          <a:p>
            <a:r>
              <a:rPr lang="en-US" sz="3600" dirty="0" smtClean="0"/>
              <a:t>Progressive myopia</a:t>
            </a:r>
          </a:p>
          <a:p>
            <a:endParaRPr lang="en-US" sz="3600" dirty="0">
              <a:sym typeface="Symbol" pitchFamily="18" charset="2"/>
            </a:endParaRPr>
          </a:p>
          <a:p>
            <a:endParaRPr lang="en-US" sz="3600" dirty="0">
              <a:sym typeface="Symbol" pitchFamily="18" charset="2"/>
            </a:endParaRPr>
          </a:p>
          <a:p>
            <a:endParaRPr lang="en-US" sz="3600" dirty="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52600"/>
            <a:ext cx="4495800" cy="4495800"/>
          </a:xfrm>
        </p:spPr>
        <p:txBody>
          <a:bodyPr>
            <a:normAutofit/>
          </a:bodyPr>
          <a:lstStyle/>
          <a:p>
            <a:r>
              <a:rPr lang="en-US" b="1" dirty="0" smtClean="0">
                <a:solidFill>
                  <a:schemeClr val="tx2"/>
                </a:solidFill>
              </a:rPr>
              <a:t>Bowman’s layer</a:t>
            </a:r>
          </a:p>
          <a:p>
            <a:pPr lvl="1"/>
            <a:r>
              <a:rPr lang="en-US" dirty="0" smtClean="0"/>
              <a:t>8-12 microns</a:t>
            </a:r>
          </a:p>
          <a:p>
            <a:pPr lvl="1"/>
            <a:r>
              <a:rPr lang="en-US" dirty="0" err="1" smtClean="0"/>
              <a:t>Acellular</a:t>
            </a:r>
            <a:endParaRPr lang="en-US" dirty="0" smtClean="0"/>
          </a:p>
          <a:p>
            <a:pPr lvl="1"/>
            <a:r>
              <a:rPr lang="en-US" dirty="0" smtClean="0"/>
              <a:t>interwoven collagen fibrils </a:t>
            </a:r>
          </a:p>
          <a:p>
            <a:pPr lvl="1"/>
            <a:r>
              <a:rPr lang="en-US" dirty="0" smtClean="0"/>
              <a:t>Incapable of regeneration</a:t>
            </a:r>
          </a:p>
          <a:p>
            <a:pPr lvl="1"/>
            <a:r>
              <a:rPr lang="en-US" dirty="0" smtClean="0"/>
              <a:t>Ends abruptly at </a:t>
            </a:r>
            <a:r>
              <a:rPr lang="en-US" dirty="0" err="1" smtClean="0"/>
              <a:t>limbus</a:t>
            </a:r>
            <a:r>
              <a:rPr lang="en-US" dirty="0"/>
              <a:t> </a:t>
            </a:r>
            <a:endParaRPr lang="en-US" dirty="0" smtClean="0"/>
          </a:p>
        </p:txBody>
      </p:sp>
      <p:pic>
        <p:nvPicPr>
          <p:cNvPr id="5" name="Picture 2" descr="C:\Users\Asaad\Desktop\corneal ulcer\cor pic.jpg"/>
          <p:cNvPicPr>
            <a:picLocks noChangeAspect="1" noChangeArrowheads="1"/>
          </p:cNvPicPr>
          <p:nvPr/>
        </p:nvPicPr>
        <p:blipFill>
          <a:blip r:embed="rId3" cstate="print"/>
          <a:srcRect/>
          <a:stretch>
            <a:fillRect/>
          </a:stretch>
        </p:blipFill>
        <p:spPr bwMode="auto">
          <a:xfrm>
            <a:off x="5105400" y="1828800"/>
            <a:ext cx="3657600" cy="4572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800" b="1" dirty="0" smtClean="0">
                <a:solidFill>
                  <a:srgbClr val="FFFF00"/>
                </a:solidFill>
              </a:rPr>
              <a:t>Ideal Candidate </a:t>
            </a:r>
            <a:br>
              <a:rPr lang="en-US" sz="4800" b="1" dirty="0" smtClean="0">
                <a:solidFill>
                  <a:srgbClr val="FFFF00"/>
                </a:solidFill>
              </a:rPr>
            </a:br>
            <a:endParaRPr lang="en-US" sz="4800" b="1" dirty="0">
              <a:solidFill>
                <a:srgbClr val="FFFF00"/>
              </a:solidFill>
            </a:endParaRPr>
          </a:p>
        </p:txBody>
      </p:sp>
      <p:sp>
        <p:nvSpPr>
          <p:cNvPr id="23555" name="Content Placeholder 2"/>
          <p:cNvSpPr>
            <a:spLocks noGrp="1"/>
          </p:cNvSpPr>
          <p:nvPr>
            <p:ph idx="1"/>
          </p:nvPr>
        </p:nvSpPr>
        <p:spPr/>
        <p:txBody>
          <a:bodyPr/>
          <a:lstStyle/>
          <a:p>
            <a:pPr eaLnBrk="1" hangingPunct="1"/>
            <a:r>
              <a:rPr lang="en-US" dirty="0" smtClean="0"/>
              <a:t>Be at least 18 years of age</a:t>
            </a:r>
          </a:p>
          <a:p>
            <a:pPr eaLnBrk="1" hangingPunct="1"/>
            <a:r>
              <a:rPr lang="en-US" dirty="0" smtClean="0"/>
              <a:t>Stable vision for at least one year </a:t>
            </a:r>
          </a:p>
          <a:p>
            <a:pPr eaLnBrk="1" hangingPunct="1"/>
            <a:r>
              <a:rPr lang="en-US" dirty="0" smtClean="0"/>
              <a:t>Adequate thickness of the cornea </a:t>
            </a:r>
          </a:p>
          <a:p>
            <a:pPr eaLnBrk="1" hangingPunct="1"/>
            <a:r>
              <a:rPr lang="en-US" dirty="0" smtClean="0"/>
              <a:t>Healthy eyes</a:t>
            </a:r>
          </a:p>
          <a:p>
            <a:pPr eaLnBrk="1" hangingPunct="1"/>
            <a:endParaRPr lang="en-US" dirty="0"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8" name="Picture 4" descr="lasik-pictures1">
            <a:hlinkClick r:id="rId3"/>
          </p:cNvPr>
          <p:cNvPicPr>
            <a:picLocks noChangeAspect="1" noChangeArrowheads="1"/>
          </p:cNvPicPr>
          <p:nvPr/>
        </p:nvPicPr>
        <p:blipFill>
          <a:blip r:embed="rId4" cstate="print"/>
          <a:srcRect b="15796"/>
          <a:stretch>
            <a:fillRect/>
          </a:stretch>
        </p:blipFill>
        <p:spPr bwMode="auto">
          <a:xfrm>
            <a:off x="468313" y="866775"/>
            <a:ext cx="1582737" cy="1265238"/>
          </a:xfrm>
          <a:prstGeom prst="rect">
            <a:avLst/>
          </a:prstGeom>
          <a:noFill/>
          <a:ln w="9525">
            <a:noFill/>
            <a:miter lim="800000"/>
            <a:headEnd/>
            <a:tailEnd/>
          </a:ln>
          <a:effectLst/>
        </p:spPr>
      </p:pic>
      <p:sp>
        <p:nvSpPr>
          <p:cNvPr id="144389" name="Text Box 5"/>
          <p:cNvSpPr txBox="1">
            <a:spLocks noChangeArrowheads="1"/>
          </p:cNvSpPr>
          <p:nvPr/>
        </p:nvSpPr>
        <p:spPr bwMode="auto">
          <a:xfrm>
            <a:off x="395288" y="2276475"/>
            <a:ext cx="2016125" cy="1187450"/>
          </a:xfrm>
          <a:prstGeom prst="rect">
            <a:avLst/>
          </a:prstGeom>
          <a:noFill/>
          <a:ln w="12700">
            <a:noFill/>
            <a:miter lim="800000"/>
            <a:headEnd type="none" w="sm" len="sm"/>
            <a:tailEnd type="none" w="sm" len="sm"/>
          </a:ln>
          <a:effectLst/>
        </p:spPr>
        <p:txBody>
          <a:bodyPr>
            <a:spAutoFit/>
          </a:bodyPr>
          <a:lstStyle/>
          <a:p>
            <a:pPr>
              <a:spcBef>
                <a:spcPct val="50000"/>
              </a:spcBef>
            </a:pPr>
            <a:r>
              <a:rPr lang="en-US" b="1"/>
              <a:t>Under L/A, cornea is marked</a:t>
            </a:r>
          </a:p>
        </p:txBody>
      </p:sp>
      <p:sp>
        <p:nvSpPr>
          <p:cNvPr id="144390" name="Line 6"/>
          <p:cNvSpPr>
            <a:spLocks noChangeShapeType="1"/>
          </p:cNvSpPr>
          <p:nvPr/>
        </p:nvSpPr>
        <p:spPr bwMode="auto">
          <a:xfrm>
            <a:off x="2124075" y="1412875"/>
            <a:ext cx="1008063" cy="0"/>
          </a:xfrm>
          <a:prstGeom prst="line">
            <a:avLst/>
          </a:prstGeom>
          <a:noFill/>
          <a:ln w="57150">
            <a:solidFill>
              <a:srgbClr val="FF6699"/>
            </a:solidFill>
            <a:round/>
            <a:headEnd type="none" w="sm" len="sm"/>
            <a:tailEnd type="triangle" w="sm" len="sm"/>
          </a:ln>
          <a:effectLst/>
        </p:spPr>
        <p:txBody>
          <a:bodyPr/>
          <a:lstStyle/>
          <a:p>
            <a:endParaRPr lang="en-US"/>
          </a:p>
        </p:txBody>
      </p:sp>
      <p:pic>
        <p:nvPicPr>
          <p:cNvPr id="144391" name="Picture 7" descr="lasik-pictures2.jpg (6084 bytes)"/>
          <p:cNvPicPr>
            <a:picLocks noChangeAspect="1" noChangeArrowheads="1"/>
          </p:cNvPicPr>
          <p:nvPr/>
        </p:nvPicPr>
        <p:blipFill>
          <a:blip r:embed="rId5" cstate="print"/>
          <a:srcRect b="19003"/>
          <a:stretch>
            <a:fillRect/>
          </a:stretch>
        </p:blipFill>
        <p:spPr bwMode="auto">
          <a:xfrm>
            <a:off x="3348038" y="765175"/>
            <a:ext cx="1800225" cy="1366838"/>
          </a:xfrm>
          <a:prstGeom prst="rect">
            <a:avLst/>
          </a:prstGeom>
          <a:noFill/>
          <a:ln w="9525">
            <a:noFill/>
            <a:miter lim="800000"/>
            <a:headEnd/>
            <a:tailEnd/>
          </a:ln>
          <a:effectLst/>
        </p:spPr>
      </p:pic>
      <p:sp>
        <p:nvSpPr>
          <p:cNvPr id="144392" name="Text Box 8"/>
          <p:cNvSpPr txBox="1">
            <a:spLocks noChangeArrowheads="1"/>
          </p:cNvSpPr>
          <p:nvPr/>
        </p:nvSpPr>
        <p:spPr bwMode="auto">
          <a:xfrm>
            <a:off x="3132138" y="2133600"/>
            <a:ext cx="2016125" cy="1187450"/>
          </a:xfrm>
          <a:prstGeom prst="rect">
            <a:avLst/>
          </a:prstGeom>
          <a:noFill/>
          <a:ln w="12700">
            <a:noFill/>
            <a:miter lim="800000"/>
            <a:headEnd type="none" w="sm" len="sm"/>
            <a:tailEnd type="none" w="sm" len="sm"/>
          </a:ln>
          <a:effectLst/>
        </p:spPr>
        <p:txBody>
          <a:bodyPr>
            <a:spAutoFit/>
          </a:bodyPr>
          <a:lstStyle/>
          <a:p>
            <a:pPr>
              <a:spcBef>
                <a:spcPct val="50000"/>
              </a:spcBef>
            </a:pPr>
            <a:r>
              <a:rPr lang="en-US" b="1"/>
              <a:t>Suction ring applied (65mmHg)</a:t>
            </a:r>
          </a:p>
        </p:txBody>
      </p:sp>
      <p:pic>
        <p:nvPicPr>
          <p:cNvPr id="144393" name="Picture 9" descr="lasik3"/>
          <p:cNvPicPr>
            <a:picLocks noChangeAspect="1" noChangeArrowheads="1"/>
          </p:cNvPicPr>
          <p:nvPr/>
        </p:nvPicPr>
        <p:blipFill>
          <a:blip r:embed="rId6" cstate="print"/>
          <a:srcRect/>
          <a:stretch>
            <a:fillRect/>
          </a:stretch>
        </p:blipFill>
        <p:spPr bwMode="auto">
          <a:xfrm>
            <a:off x="6659563" y="765175"/>
            <a:ext cx="1655762" cy="1373188"/>
          </a:xfrm>
          <a:prstGeom prst="rect">
            <a:avLst/>
          </a:prstGeom>
          <a:noFill/>
          <a:ln w="9525">
            <a:noFill/>
            <a:miter lim="800000"/>
            <a:headEnd/>
            <a:tailEnd/>
          </a:ln>
          <a:effectLst/>
        </p:spPr>
      </p:pic>
      <p:sp>
        <p:nvSpPr>
          <p:cNvPr id="144394" name="Text Box 10"/>
          <p:cNvSpPr txBox="1">
            <a:spLocks noChangeArrowheads="1"/>
          </p:cNvSpPr>
          <p:nvPr/>
        </p:nvSpPr>
        <p:spPr bwMode="auto">
          <a:xfrm>
            <a:off x="6300788" y="2349500"/>
            <a:ext cx="2843212" cy="822325"/>
          </a:xfrm>
          <a:prstGeom prst="rect">
            <a:avLst/>
          </a:prstGeom>
          <a:noFill/>
          <a:ln w="12700">
            <a:noFill/>
            <a:miter lim="800000"/>
            <a:headEnd type="none" w="sm" len="sm"/>
            <a:tailEnd type="none" w="sm" len="sm"/>
          </a:ln>
          <a:effectLst/>
        </p:spPr>
        <p:txBody>
          <a:bodyPr>
            <a:spAutoFit/>
          </a:bodyPr>
          <a:lstStyle/>
          <a:p>
            <a:pPr>
              <a:spcBef>
                <a:spcPct val="50000"/>
              </a:spcBef>
            </a:pPr>
            <a:r>
              <a:rPr lang="en-US" b="1"/>
              <a:t>Microkeratome cut hinged flap</a:t>
            </a:r>
          </a:p>
        </p:txBody>
      </p:sp>
      <p:pic>
        <p:nvPicPr>
          <p:cNvPr id="144395" name="Picture 11" descr="lasik-pictures7.jpg (5665 bytes)"/>
          <p:cNvPicPr>
            <a:picLocks noChangeAspect="1" noChangeArrowheads="1"/>
          </p:cNvPicPr>
          <p:nvPr/>
        </p:nvPicPr>
        <p:blipFill>
          <a:blip r:embed="rId7" cstate="print"/>
          <a:srcRect b="10876"/>
          <a:stretch>
            <a:fillRect/>
          </a:stretch>
        </p:blipFill>
        <p:spPr bwMode="auto">
          <a:xfrm>
            <a:off x="7235825" y="4221163"/>
            <a:ext cx="1908175" cy="1493837"/>
          </a:xfrm>
          <a:prstGeom prst="rect">
            <a:avLst/>
          </a:prstGeom>
          <a:noFill/>
          <a:ln w="9525">
            <a:noFill/>
            <a:miter lim="800000"/>
            <a:headEnd/>
            <a:tailEnd/>
          </a:ln>
          <a:effectLst/>
        </p:spPr>
      </p:pic>
      <p:sp>
        <p:nvSpPr>
          <p:cNvPr id="144396" name="Text Box 12"/>
          <p:cNvSpPr txBox="1">
            <a:spLocks noChangeArrowheads="1"/>
          </p:cNvSpPr>
          <p:nvPr/>
        </p:nvSpPr>
        <p:spPr bwMode="auto">
          <a:xfrm>
            <a:off x="6659563" y="5670550"/>
            <a:ext cx="2484437" cy="1187450"/>
          </a:xfrm>
          <a:prstGeom prst="rect">
            <a:avLst/>
          </a:prstGeom>
          <a:noFill/>
          <a:ln w="12700">
            <a:noFill/>
            <a:miter lim="800000"/>
            <a:headEnd type="none" w="sm" len="sm"/>
            <a:tailEnd type="none" w="sm" len="sm"/>
          </a:ln>
          <a:effectLst/>
        </p:spPr>
        <p:txBody>
          <a:bodyPr>
            <a:spAutoFit/>
          </a:bodyPr>
          <a:lstStyle/>
          <a:p>
            <a:pPr>
              <a:spcBef>
                <a:spcPct val="50000"/>
              </a:spcBef>
            </a:pPr>
            <a:r>
              <a:rPr lang="en-US" b="1" dirty="0"/>
              <a:t>Flap folded to expose </a:t>
            </a:r>
            <a:r>
              <a:rPr lang="en-US" b="1" dirty="0" err="1"/>
              <a:t>stromal</a:t>
            </a:r>
            <a:r>
              <a:rPr lang="en-US" b="1" dirty="0"/>
              <a:t> bed</a:t>
            </a:r>
          </a:p>
        </p:txBody>
      </p:sp>
      <p:pic>
        <p:nvPicPr>
          <p:cNvPr id="144397" name="Picture 13" descr="lasik">
            <a:hlinkClick r:id="rId8"/>
          </p:cNvPr>
          <p:cNvPicPr>
            <a:picLocks noChangeAspect="1" noChangeArrowheads="1"/>
          </p:cNvPicPr>
          <p:nvPr/>
        </p:nvPicPr>
        <p:blipFill>
          <a:blip r:embed="rId9" cstate="print"/>
          <a:srcRect/>
          <a:stretch>
            <a:fillRect/>
          </a:stretch>
        </p:blipFill>
        <p:spPr bwMode="auto">
          <a:xfrm>
            <a:off x="3708400" y="4219575"/>
            <a:ext cx="2344738" cy="1547813"/>
          </a:xfrm>
          <a:prstGeom prst="rect">
            <a:avLst/>
          </a:prstGeom>
          <a:noFill/>
          <a:ln w="9525">
            <a:noFill/>
            <a:miter lim="800000"/>
            <a:headEnd/>
            <a:tailEnd/>
          </a:ln>
          <a:effectLst/>
        </p:spPr>
      </p:pic>
      <p:sp>
        <p:nvSpPr>
          <p:cNvPr id="144398" name="Text Box 14"/>
          <p:cNvSpPr txBox="1">
            <a:spLocks noChangeArrowheads="1"/>
          </p:cNvSpPr>
          <p:nvPr/>
        </p:nvSpPr>
        <p:spPr bwMode="auto">
          <a:xfrm>
            <a:off x="3348038" y="6308725"/>
            <a:ext cx="3168650"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b="1"/>
              <a:t>Stromal ablated</a:t>
            </a:r>
          </a:p>
        </p:txBody>
      </p:sp>
      <p:pic>
        <p:nvPicPr>
          <p:cNvPr id="144399" name="Picture 15" descr="Lasani"/>
          <p:cNvPicPr>
            <a:picLocks noChangeAspect="1" noChangeArrowheads="1"/>
          </p:cNvPicPr>
          <p:nvPr/>
        </p:nvPicPr>
        <p:blipFill>
          <a:blip r:embed="rId10" cstate="print"/>
          <a:srcRect/>
          <a:stretch>
            <a:fillRect/>
          </a:stretch>
        </p:blipFill>
        <p:spPr bwMode="auto">
          <a:xfrm>
            <a:off x="323850" y="4005263"/>
            <a:ext cx="2411413" cy="1816100"/>
          </a:xfrm>
          <a:prstGeom prst="rect">
            <a:avLst/>
          </a:prstGeom>
          <a:noFill/>
          <a:ln w="9525">
            <a:noFill/>
            <a:miter lim="800000"/>
            <a:headEnd/>
            <a:tailEnd/>
          </a:ln>
          <a:effectLst/>
        </p:spPr>
      </p:pic>
      <p:sp>
        <p:nvSpPr>
          <p:cNvPr id="144400" name="Text Box 16"/>
          <p:cNvSpPr txBox="1">
            <a:spLocks noChangeArrowheads="1"/>
          </p:cNvSpPr>
          <p:nvPr/>
        </p:nvSpPr>
        <p:spPr bwMode="auto">
          <a:xfrm>
            <a:off x="323850" y="6308725"/>
            <a:ext cx="3024188"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b="1"/>
              <a:t>Flap repositioned</a:t>
            </a:r>
          </a:p>
        </p:txBody>
      </p:sp>
      <p:sp>
        <p:nvSpPr>
          <p:cNvPr id="144401" name="Rectangle 17"/>
          <p:cNvSpPr>
            <a:spLocks noGrp="1" noChangeArrowheads="1"/>
          </p:cNvSpPr>
          <p:nvPr>
            <p:ph type="title"/>
          </p:nvPr>
        </p:nvSpPr>
        <p:spPr>
          <a:xfrm>
            <a:off x="684213" y="0"/>
            <a:ext cx="7772400" cy="687388"/>
          </a:xfrm>
        </p:spPr>
        <p:txBody>
          <a:bodyPr>
            <a:normAutofit fontScale="90000"/>
          </a:bodyPr>
          <a:lstStyle/>
          <a:p>
            <a:pPr algn="ctr"/>
            <a:r>
              <a:rPr lang="en-US" sz="4000" b="1" dirty="0" smtClean="0">
                <a:solidFill>
                  <a:srgbClr val="FFFF00"/>
                </a:solidFill>
              </a:rPr>
              <a:t>Basic Lasik Procedure</a:t>
            </a:r>
            <a:endParaRPr lang="en-US" sz="4000" b="1" dirty="0">
              <a:solidFill>
                <a:srgbClr val="FFFF00"/>
              </a:solidFill>
            </a:endParaRPr>
          </a:p>
        </p:txBody>
      </p:sp>
      <p:sp>
        <p:nvSpPr>
          <p:cNvPr id="144402" name="Line 18"/>
          <p:cNvSpPr>
            <a:spLocks noChangeShapeType="1"/>
          </p:cNvSpPr>
          <p:nvPr/>
        </p:nvSpPr>
        <p:spPr bwMode="auto">
          <a:xfrm>
            <a:off x="5435600" y="1484313"/>
            <a:ext cx="1008063" cy="0"/>
          </a:xfrm>
          <a:prstGeom prst="line">
            <a:avLst/>
          </a:prstGeom>
          <a:noFill/>
          <a:ln w="57150">
            <a:solidFill>
              <a:srgbClr val="FF6699"/>
            </a:solidFill>
            <a:round/>
            <a:headEnd type="none" w="sm" len="sm"/>
            <a:tailEnd type="triangle" w="sm" len="sm"/>
          </a:ln>
          <a:effectLst/>
        </p:spPr>
        <p:txBody>
          <a:bodyPr/>
          <a:lstStyle/>
          <a:p>
            <a:endParaRPr lang="en-US"/>
          </a:p>
        </p:txBody>
      </p:sp>
      <p:sp>
        <p:nvSpPr>
          <p:cNvPr id="144403" name="Line 19"/>
          <p:cNvSpPr>
            <a:spLocks noChangeShapeType="1"/>
          </p:cNvSpPr>
          <p:nvPr/>
        </p:nvSpPr>
        <p:spPr bwMode="auto">
          <a:xfrm>
            <a:off x="7956550" y="3213100"/>
            <a:ext cx="0" cy="792163"/>
          </a:xfrm>
          <a:prstGeom prst="line">
            <a:avLst/>
          </a:prstGeom>
          <a:noFill/>
          <a:ln w="57150">
            <a:solidFill>
              <a:srgbClr val="FF6699"/>
            </a:solidFill>
            <a:round/>
            <a:headEnd type="none" w="sm" len="sm"/>
            <a:tailEnd type="triangle" w="sm" len="sm"/>
          </a:ln>
          <a:effectLst/>
        </p:spPr>
        <p:txBody>
          <a:bodyPr/>
          <a:lstStyle/>
          <a:p>
            <a:endParaRPr lang="en-US"/>
          </a:p>
        </p:txBody>
      </p:sp>
      <p:sp>
        <p:nvSpPr>
          <p:cNvPr id="144405" name="Line 21"/>
          <p:cNvSpPr>
            <a:spLocks noChangeShapeType="1"/>
          </p:cNvSpPr>
          <p:nvPr/>
        </p:nvSpPr>
        <p:spPr bwMode="auto">
          <a:xfrm flipH="1">
            <a:off x="6227763" y="4941888"/>
            <a:ext cx="865187" cy="0"/>
          </a:xfrm>
          <a:prstGeom prst="line">
            <a:avLst/>
          </a:prstGeom>
          <a:noFill/>
          <a:ln w="57150">
            <a:solidFill>
              <a:srgbClr val="FF6699"/>
            </a:solidFill>
            <a:round/>
            <a:headEnd type="none" w="sm" len="sm"/>
            <a:tailEnd type="triangle" w="sm" len="sm"/>
          </a:ln>
          <a:effectLst/>
        </p:spPr>
        <p:txBody>
          <a:bodyPr/>
          <a:lstStyle/>
          <a:p>
            <a:endParaRPr lang="en-US"/>
          </a:p>
        </p:txBody>
      </p:sp>
      <p:sp>
        <p:nvSpPr>
          <p:cNvPr id="144406" name="Line 22"/>
          <p:cNvSpPr>
            <a:spLocks noChangeShapeType="1"/>
          </p:cNvSpPr>
          <p:nvPr/>
        </p:nvSpPr>
        <p:spPr bwMode="auto">
          <a:xfrm flipH="1">
            <a:off x="2771775" y="5157788"/>
            <a:ext cx="865188" cy="0"/>
          </a:xfrm>
          <a:prstGeom prst="line">
            <a:avLst/>
          </a:prstGeom>
          <a:noFill/>
          <a:ln w="57150">
            <a:solidFill>
              <a:srgbClr val="FF6699"/>
            </a:solidFill>
            <a:round/>
            <a:headEnd type="none" w="sm" len="sm"/>
            <a:tailEnd type="triangle" w="sm" len="sm"/>
          </a:ln>
          <a:effectLst/>
        </p:spPr>
        <p:txBody>
          <a:bodyPr/>
          <a:lstStyle/>
          <a:p>
            <a:endParaRPr lang="en-US"/>
          </a:p>
        </p:txBody>
      </p:sp>
      <p:sp>
        <p:nvSpPr>
          <p:cNvPr id="144407" name="Text Box 23"/>
          <p:cNvSpPr txBox="1">
            <a:spLocks noChangeArrowheads="1"/>
          </p:cNvSpPr>
          <p:nvPr/>
        </p:nvSpPr>
        <p:spPr bwMode="auto">
          <a:xfrm>
            <a:off x="2268538" y="908050"/>
            <a:ext cx="574675"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b="1">
                <a:solidFill>
                  <a:srgbClr val="99FF66"/>
                </a:solidFill>
              </a:rPr>
              <a:t>2</a:t>
            </a:r>
          </a:p>
        </p:txBody>
      </p:sp>
      <p:sp>
        <p:nvSpPr>
          <p:cNvPr id="144408" name="Text Box 24"/>
          <p:cNvSpPr txBox="1">
            <a:spLocks noChangeArrowheads="1"/>
          </p:cNvSpPr>
          <p:nvPr/>
        </p:nvSpPr>
        <p:spPr bwMode="auto">
          <a:xfrm>
            <a:off x="5651500" y="981075"/>
            <a:ext cx="576263"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b="1">
                <a:solidFill>
                  <a:srgbClr val="99FF66"/>
                </a:solidFill>
              </a:rPr>
              <a:t>3</a:t>
            </a:r>
          </a:p>
        </p:txBody>
      </p:sp>
      <p:sp>
        <p:nvSpPr>
          <p:cNvPr id="144409" name="Text Box 25"/>
          <p:cNvSpPr txBox="1">
            <a:spLocks noChangeArrowheads="1"/>
          </p:cNvSpPr>
          <p:nvPr/>
        </p:nvSpPr>
        <p:spPr bwMode="auto">
          <a:xfrm>
            <a:off x="8101013" y="3284538"/>
            <a:ext cx="503237"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b="1">
                <a:solidFill>
                  <a:srgbClr val="99FF66"/>
                </a:solidFill>
              </a:rPr>
              <a:t>4</a:t>
            </a:r>
          </a:p>
        </p:txBody>
      </p:sp>
      <p:sp>
        <p:nvSpPr>
          <p:cNvPr id="144410" name="Text Box 26"/>
          <p:cNvSpPr txBox="1">
            <a:spLocks noChangeArrowheads="1"/>
          </p:cNvSpPr>
          <p:nvPr/>
        </p:nvSpPr>
        <p:spPr bwMode="auto">
          <a:xfrm>
            <a:off x="6443663" y="4365625"/>
            <a:ext cx="433387"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b="1">
                <a:solidFill>
                  <a:srgbClr val="99FF66"/>
                </a:solidFill>
              </a:rPr>
              <a:t>5</a:t>
            </a:r>
          </a:p>
        </p:txBody>
      </p:sp>
      <p:sp>
        <p:nvSpPr>
          <p:cNvPr id="144411" name="Text Box 27"/>
          <p:cNvSpPr txBox="1">
            <a:spLocks noChangeArrowheads="1"/>
          </p:cNvSpPr>
          <p:nvPr/>
        </p:nvSpPr>
        <p:spPr bwMode="auto">
          <a:xfrm>
            <a:off x="2987675" y="4581525"/>
            <a:ext cx="431800"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b="1">
                <a:solidFill>
                  <a:srgbClr val="99FF66"/>
                </a:solidFill>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43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43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43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44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43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44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440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439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439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440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44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439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44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439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440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439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439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44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440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4439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44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p:bldP spid="144390" grpId="0" animBg="1"/>
      <p:bldP spid="144392" grpId="0"/>
      <p:bldP spid="144394" grpId="0"/>
      <p:bldP spid="144396" grpId="0"/>
      <p:bldP spid="144398" grpId="0"/>
      <p:bldP spid="144400" grpId="0"/>
      <p:bldP spid="144402" grpId="0" animBg="1"/>
      <p:bldP spid="144403" grpId="0" animBg="1"/>
      <p:bldP spid="144405" grpId="0" animBg="1"/>
      <p:bldP spid="144406" grpId="0" animBg="1"/>
      <p:bldP spid="144407" grpId="0"/>
      <p:bldP spid="144408" grpId="0"/>
      <p:bldP spid="144409" grpId="0"/>
      <p:bldP spid="144410" grpId="0"/>
      <p:bldP spid="144411"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1" name="Rectangle 3"/>
          <p:cNvSpPr>
            <a:spLocks noGrp="1" noChangeArrowheads="1"/>
          </p:cNvSpPr>
          <p:nvPr>
            <p:ph type="title"/>
          </p:nvPr>
        </p:nvSpPr>
        <p:spPr>
          <a:xfrm>
            <a:off x="755650" y="-242888"/>
            <a:ext cx="7772400" cy="1143001"/>
          </a:xfrm>
        </p:spPr>
        <p:txBody>
          <a:bodyPr/>
          <a:lstStyle/>
          <a:p>
            <a:pPr algn="ctr"/>
            <a:endParaRPr lang="en-US" sz="4400" b="1" dirty="0">
              <a:solidFill>
                <a:srgbClr val="FFFF00"/>
              </a:solidFill>
              <a:effectLst>
                <a:outerShdw blurRad="38100" dist="38100" dir="2700000" algn="tl">
                  <a:srgbClr val="FFFFFF"/>
                </a:outerShdw>
              </a:effectLst>
            </a:endParaRPr>
          </a:p>
        </p:txBody>
      </p:sp>
      <p:sp>
        <p:nvSpPr>
          <p:cNvPr id="191490" name="Rectangle 2"/>
          <p:cNvSpPr>
            <a:spLocks noGrp="1" noChangeArrowheads="1"/>
          </p:cNvSpPr>
          <p:nvPr>
            <p:ph idx="1"/>
          </p:nvPr>
        </p:nvSpPr>
        <p:spPr>
          <a:xfrm>
            <a:off x="827088" y="1295400"/>
            <a:ext cx="7772400" cy="4114800"/>
          </a:xfrm>
        </p:spPr>
        <p:txBody>
          <a:bodyPr>
            <a:normAutofit/>
          </a:bodyPr>
          <a:lstStyle/>
          <a:p>
            <a:endParaRPr lang="en-US" dirty="0"/>
          </a:p>
          <a:p>
            <a:r>
              <a:rPr lang="en-US" dirty="0"/>
              <a:t>A</a:t>
            </a:r>
            <a:r>
              <a:rPr lang="en-US" dirty="0" smtClean="0"/>
              <a:t>ntibiotics </a:t>
            </a:r>
            <a:r>
              <a:rPr lang="en-US" dirty="0"/>
              <a:t>and corticosteroid therapy(4-6wk tapered course), tear supplements</a:t>
            </a:r>
          </a:p>
          <a:p>
            <a:r>
              <a:rPr lang="en-US" dirty="0" err="1" smtClean="0"/>
              <a:t>Followup</a:t>
            </a:r>
            <a:r>
              <a:rPr lang="en-US" dirty="0" smtClean="0"/>
              <a:t>  on  </a:t>
            </a:r>
            <a:r>
              <a:rPr lang="en-US" dirty="0"/>
              <a:t>1 day, 1 wk, 3wks, 3 months, 6months</a:t>
            </a:r>
          </a:p>
          <a:p>
            <a:r>
              <a:rPr lang="en-US" dirty="0"/>
              <a:t>A</a:t>
            </a:r>
            <a:r>
              <a:rPr lang="en-US" dirty="0" smtClean="0"/>
              <a:t>void </a:t>
            </a:r>
            <a:r>
              <a:rPr lang="en-US" dirty="0"/>
              <a:t>water in eyes - no shower, hot tub or swimming- first </a:t>
            </a:r>
            <a:r>
              <a:rPr lang="en-US" dirty="0" smtClean="0"/>
              <a:t>2wks</a:t>
            </a:r>
            <a:endParaRPr lang="en-US" dirty="0"/>
          </a:p>
          <a:p>
            <a:r>
              <a:rPr lang="en-US" dirty="0"/>
              <a:t>A</a:t>
            </a:r>
            <a:r>
              <a:rPr lang="en-US" dirty="0" smtClean="0"/>
              <a:t>void </a:t>
            </a:r>
            <a:r>
              <a:rPr lang="en-US" dirty="0"/>
              <a:t>eye rubbing </a:t>
            </a:r>
            <a:r>
              <a:rPr lang="en-US" dirty="0" smtClean="0">
                <a:sym typeface="Wingdings" pitchFamily="2" charset="2"/>
              </a:rPr>
              <a:t></a:t>
            </a:r>
            <a:r>
              <a:rPr lang="en-US" dirty="0" smtClean="0"/>
              <a:t> </a:t>
            </a:r>
            <a:r>
              <a:rPr lang="en-US" dirty="0"/>
              <a:t>dislocation of </a:t>
            </a:r>
            <a:r>
              <a:rPr lang="en-US" dirty="0" smtClean="0"/>
              <a:t>flap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149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14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149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14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algn="ctr"/>
            <a:r>
              <a:rPr lang="en-US" sz="4400" b="1" dirty="0" smtClean="0">
                <a:solidFill>
                  <a:srgbClr val="FFFF00"/>
                </a:solidFill>
              </a:rPr>
              <a:t>Complications</a:t>
            </a:r>
            <a:endParaRPr lang="en-US" sz="4400" b="1" dirty="0">
              <a:solidFill>
                <a:srgbClr val="FFFF00"/>
              </a:solidFill>
            </a:endParaRPr>
          </a:p>
        </p:txBody>
      </p:sp>
      <p:sp>
        <p:nvSpPr>
          <p:cNvPr id="184323" name="Rectangle 3"/>
          <p:cNvSpPr>
            <a:spLocks noGrp="1" noChangeArrowheads="1"/>
          </p:cNvSpPr>
          <p:nvPr>
            <p:ph idx="1"/>
          </p:nvPr>
        </p:nvSpPr>
        <p:spPr>
          <a:xfrm>
            <a:off x="685800" y="1557338"/>
            <a:ext cx="8134350" cy="5040312"/>
          </a:xfrm>
        </p:spPr>
        <p:txBody>
          <a:bodyPr>
            <a:normAutofit lnSpcReduction="10000"/>
          </a:bodyPr>
          <a:lstStyle/>
          <a:p>
            <a:pPr>
              <a:buNone/>
            </a:pPr>
            <a:endParaRPr lang="en-US" sz="3200" dirty="0"/>
          </a:p>
          <a:p>
            <a:r>
              <a:rPr lang="en-US" sz="3200" b="1" dirty="0"/>
              <a:t>INTRAOPERATIVE</a:t>
            </a:r>
            <a:r>
              <a:rPr lang="en-US" sz="3200" dirty="0" smtClean="0"/>
              <a:t>: </a:t>
            </a:r>
            <a:r>
              <a:rPr lang="en-US" sz="3200" dirty="0"/>
              <a:t>free flap, loss of corneal </a:t>
            </a:r>
            <a:r>
              <a:rPr lang="en-US" sz="3200" dirty="0" smtClean="0"/>
              <a:t> flap, wrinkling of flap ,  </a:t>
            </a:r>
            <a:r>
              <a:rPr lang="en-US" sz="3200" dirty="0"/>
              <a:t>perforated or thin flap, corneal perforation, bleeding </a:t>
            </a:r>
            <a:r>
              <a:rPr lang="en-US" sz="3200" dirty="0" smtClean="0"/>
              <a:t>from </a:t>
            </a:r>
            <a:r>
              <a:rPr lang="en-US" sz="3200" dirty="0" err="1" smtClean="0"/>
              <a:t>neovessels</a:t>
            </a:r>
            <a:endParaRPr lang="en-US" sz="3200" dirty="0" smtClean="0"/>
          </a:p>
          <a:p>
            <a:endParaRPr lang="en-US" sz="3200" dirty="0"/>
          </a:p>
          <a:p>
            <a:r>
              <a:rPr lang="en-US" sz="3200" b="1" dirty="0" smtClean="0"/>
              <a:t>POSTOPERATIVE</a:t>
            </a:r>
            <a:r>
              <a:rPr lang="en-US" sz="3200" dirty="0" smtClean="0"/>
              <a:t>: displaced </a:t>
            </a:r>
            <a:r>
              <a:rPr lang="en-US" sz="3200" dirty="0"/>
              <a:t>flaps, corneal infection, diffuse lamellar </a:t>
            </a:r>
            <a:r>
              <a:rPr lang="en-US" sz="3200" dirty="0" err="1"/>
              <a:t>keratitis</a:t>
            </a:r>
            <a:r>
              <a:rPr lang="en-US" sz="3200" dirty="0"/>
              <a:t> </a:t>
            </a:r>
            <a:r>
              <a:rPr lang="en-US" sz="3200" dirty="0" smtClean="0"/>
              <a:t>, dry eyes , </a:t>
            </a:r>
            <a:r>
              <a:rPr lang="en-US" sz="3200" dirty="0" err="1" smtClean="0"/>
              <a:t>Subepithelial</a:t>
            </a:r>
            <a:r>
              <a:rPr lang="en-US" sz="3200" dirty="0" smtClean="0"/>
              <a:t> haze , Epithelial defects , </a:t>
            </a:r>
            <a:r>
              <a:rPr lang="en-US" sz="3200" dirty="0" err="1" smtClean="0"/>
              <a:t>ectasia</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Complications</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cstate="print"/>
          <a:srcRect/>
          <a:stretch>
            <a:fillRect/>
          </a:stretch>
        </p:blipFill>
        <p:spPr bwMode="auto">
          <a:xfrm>
            <a:off x="2209800" y="1447800"/>
            <a:ext cx="4924425" cy="3486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684213" y="260350"/>
            <a:ext cx="7772400" cy="738188"/>
          </a:xfrm>
        </p:spPr>
        <p:txBody>
          <a:bodyPr/>
          <a:lstStyle/>
          <a:p>
            <a:pPr algn="ctr"/>
            <a:endParaRPr lang="en-US" sz="4000" b="1" i="0" dirty="0">
              <a:effectLst>
                <a:outerShdw blurRad="38100" dist="38100" dir="2700000" algn="tl">
                  <a:srgbClr val="FFFFFF"/>
                </a:outerShdw>
              </a:effectLst>
            </a:endParaRPr>
          </a:p>
        </p:txBody>
      </p:sp>
      <p:sp>
        <p:nvSpPr>
          <p:cNvPr id="192515" name="Rectangle 3"/>
          <p:cNvSpPr>
            <a:spLocks noGrp="1" noChangeArrowheads="1"/>
          </p:cNvSpPr>
          <p:nvPr>
            <p:ph idx="1"/>
          </p:nvPr>
        </p:nvSpPr>
        <p:spPr>
          <a:xfrm>
            <a:off x="539750" y="1052513"/>
            <a:ext cx="7772400" cy="4114800"/>
          </a:xfrm>
        </p:spPr>
        <p:txBody>
          <a:bodyPr/>
          <a:lstStyle/>
          <a:p>
            <a:pPr algn="ctr">
              <a:buNone/>
            </a:pPr>
            <a:r>
              <a:rPr lang="en-US" dirty="0" smtClean="0">
                <a:solidFill>
                  <a:srgbClr val="FFFF00"/>
                </a:solidFill>
              </a:rPr>
              <a:t>Blurred vision</a:t>
            </a:r>
            <a:endParaRPr lang="en-US" dirty="0" smtClean="0"/>
          </a:p>
          <a:p>
            <a:endParaRPr lang="en-US" dirty="0">
              <a:solidFill>
                <a:srgbClr val="FFFF00"/>
              </a:solidFill>
            </a:endParaRPr>
          </a:p>
          <a:p>
            <a:endParaRPr lang="en-US" dirty="0">
              <a:solidFill>
                <a:srgbClr val="FFFF00"/>
              </a:solidFill>
            </a:endParaRPr>
          </a:p>
          <a:p>
            <a:endParaRPr lang="en-US" dirty="0">
              <a:solidFill>
                <a:srgbClr val="FFFF00"/>
              </a:solidFill>
            </a:endParaRPr>
          </a:p>
        </p:txBody>
      </p:sp>
      <p:sp>
        <p:nvSpPr>
          <p:cNvPr id="192516" name="Line 4"/>
          <p:cNvSpPr>
            <a:spLocks noChangeShapeType="1"/>
          </p:cNvSpPr>
          <p:nvPr/>
        </p:nvSpPr>
        <p:spPr bwMode="auto">
          <a:xfrm>
            <a:off x="3200400" y="4267200"/>
            <a:ext cx="0" cy="304800"/>
          </a:xfrm>
          <a:prstGeom prst="line">
            <a:avLst/>
          </a:prstGeom>
          <a:noFill/>
          <a:ln w="12700">
            <a:solidFill>
              <a:srgbClr val="FFFFFF"/>
            </a:solidFill>
            <a:round/>
            <a:headEnd type="none" w="sm" len="sm"/>
            <a:tailEnd type="triangle" w="sm" len="sm"/>
          </a:ln>
          <a:effectLst/>
        </p:spPr>
        <p:txBody>
          <a:bodyPr wrap="none" anchor="ctr"/>
          <a:lstStyle/>
          <a:p>
            <a:endParaRPr lang="en-US"/>
          </a:p>
        </p:txBody>
      </p:sp>
      <p:pic>
        <p:nvPicPr>
          <p:cNvPr id="192517" name="Picture 5" descr="haze"/>
          <p:cNvPicPr>
            <a:picLocks noChangeAspect="1" noChangeArrowheads="1"/>
          </p:cNvPicPr>
          <p:nvPr/>
        </p:nvPicPr>
        <p:blipFill>
          <a:blip r:embed="rId3" cstate="print"/>
          <a:srcRect/>
          <a:stretch>
            <a:fillRect/>
          </a:stretch>
        </p:blipFill>
        <p:spPr bwMode="auto">
          <a:xfrm>
            <a:off x="4800600" y="2209800"/>
            <a:ext cx="3503551" cy="2895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2518" name="Text Box 6"/>
          <p:cNvSpPr txBox="1">
            <a:spLocks noChangeArrowheads="1"/>
          </p:cNvSpPr>
          <p:nvPr/>
        </p:nvSpPr>
        <p:spPr bwMode="auto">
          <a:xfrm>
            <a:off x="2987675" y="6165850"/>
            <a:ext cx="3744913" cy="461665"/>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2400" dirty="0" smtClean="0"/>
              <a:t> Corneal </a:t>
            </a:r>
            <a:r>
              <a:rPr lang="en-US" sz="2400" dirty="0"/>
              <a:t>haze</a:t>
            </a:r>
          </a:p>
        </p:txBody>
      </p:sp>
      <p:pic>
        <p:nvPicPr>
          <p:cNvPr id="4098" name="Picture 2"/>
          <p:cNvPicPr>
            <a:picLocks noChangeAspect="1" noChangeArrowheads="1"/>
          </p:cNvPicPr>
          <p:nvPr/>
        </p:nvPicPr>
        <p:blipFill>
          <a:blip r:embed="rId4" cstate="print"/>
          <a:srcRect/>
          <a:stretch>
            <a:fillRect/>
          </a:stretch>
        </p:blipFill>
        <p:spPr bwMode="auto">
          <a:xfrm>
            <a:off x="838200" y="2209800"/>
            <a:ext cx="3733800" cy="2895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Complications</a:t>
            </a:r>
            <a:endParaRPr lang="en-US" dirty="0"/>
          </a:p>
        </p:txBody>
      </p:sp>
      <p:sp>
        <p:nvSpPr>
          <p:cNvPr id="3" name="Content Placeholder 2"/>
          <p:cNvSpPr>
            <a:spLocks noGrp="1"/>
          </p:cNvSpPr>
          <p:nvPr>
            <p:ph idx="1"/>
          </p:nvPr>
        </p:nvSpPr>
        <p:spPr>
          <a:xfrm>
            <a:off x="914400" y="1447800"/>
            <a:ext cx="3886200" cy="4907760"/>
          </a:xfrm>
        </p:spPr>
        <p:txBody>
          <a:bodyPr/>
          <a:lstStyle/>
          <a:p>
            <a:r>
              <a:rPr lang="en-US" dirty="0" smtClean="0"/>
              <a:t>Epithelial </a:t>
            </a:r>
            <a:r>
              <a:rPr lang="en-US" dirty="0" err="1" smtClean="0"/>
              <a:t>ingrowth</a:t>
            </a:r>
            <a:endParaRPr lang="en-US" dirty="0" smtClean="0"/>
          </a:p>
          <a:p>
            <a:endParaRPr lang="en-US" dirty="0" smtClean="0"/>
          </a:p>
          <a:p>
            <a:endParaRPr lang="en-US" dirty="0" smtClean="0"/>
          </a:p>
          <a:p>
            <a:endParaRPr lang="en-US" dirty="0" smtClean="0"/>
          </a:p>
          <a:p>
            <a:r>
              <a:rPr lang="en-US" dirty="0" smtClean="0"/>
              <a:t>Diffuse lamellar </a:t>
            </a:r>
            <a:r>
              <a:rPr lang="en-US" dirty="0" err="1" smtClean="0"/>
              <a:t>keratitis</a:t>
            </a:r>
            <a:endParaRPr lang="en-US" dirty="0" smtClean="0"/>
          </a:p>
          <a:p>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4800600" y="1295400"/>
            <a:ext cx="3981450" cy="238125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800600" y="4038600"/>
            <a:ext cx="3962400" cy="239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Complications</a:t>
            </a:r>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3" cstate="print"/>
          <a:srcRect/>
          <a:stretch>
            <a:fillRect/>
          </a:stretch>
        </p:blipFill>
        <p:spPr bwMode="auto">
          <a:xfrm>
            <a:off x="2133600" y="1447800"/>
            <a:ext cx="5163911"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idx="1"/>
          </p:nvPr>
        </p:nvSpPr>
        <p:spPr>
          <a:xfrm>
            <a:off x="611188" y="1268413"/>
            <a:ext cx="8532812" cy="4114800"/>
          </a:xfrm>
        </p:spPr>
        <p:txBody>
          <a:bodyPr>
            <a:normAutofit/>
          </a:bodyPr>
          <a:lstStyle/>
          <a:p>
            <a:r>
              <a:rPr lang="en-US" sz="3600" dirty="0" smtClean="0"/>
              <a:t>Corneal hypoesthesia</a:t>
            </a:r>
          </a:p>
          <a:p>
            <a:pPr lvl="1">
              <a:buNone/>
            </a:pPr>
            <a:endParaRPr lang="en-US" sz="3200" dirty="0" smtClean="0">
              <a:cs typeface="Arial" pitchFamily="34" charset="0"/>
            </a:endParaRPr>
          </a:p>
          <a:p>
            <a:pPr lvl="1"/>
            <a:endParaRPr lang="en-US" sz="3200" dirty="0" smtClean="0"/>
          </a:p>
          <a:p>
            <a:r>
              <a:rPr lang="en-US" sz="3600" dirty="0" smtClean="0"/>
              <a:t>Dry eyes:</a:t>
            </a:r>
          </a:p>
          <a:p>
            <a:pPr lvl="1">
              <a:buNone/>
            </a:pPr>
            <a:endParaRPr lang="en-US" sz="3200" dirty="0" smtClean="0"/>
          </a:p>
          <a:p>
            <a:endParaRPr lang="en-US" sz="3600" dirty="0"/>
          </a:p>
        </p:txBody>
      </p:sp>
      <p:sp>
        <p:nvSpPr>
          <p:cNvPr id="4" name="Title 3"/>
          <p:cNvSpPr>
            <a:spLocks noGrp="1"/>
          </p:cNvSpPr>
          <p:nvPr>
            <p:ph type="title"/>
          </p:nvPr>
        </p:nvSpPr>
        <p:spPr/>
        <p:txBody>
          <a:bodyPr/>
          <a:lstStyle/>
          <a:p>
            <a:r>
              <a:rPr lang="en-US" b="1" dirty="0" smtClean="0">
                <a:solidFill>
                  <a:srgbClr val="FFFF00"/>
                </a:solidFill>
              </a:rPr>
              <a:t>Complications</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idx="1"/>
          </p:nvPr>
        </p:nvSpPr>
        <p:spPr>
          <a:xfrm>
            <a:off x="685800" y="1268413"/>
            <a:ext cx="7772400" cy="4903787"/>
          </a:xfrm>
        </p:spPr>
        <p:txBody>
          <a:bodyPr>
            <a:normAutofit/>
          </a:bodyPr>
          <a:lstStyle/>
          <a:p>
            <a:r>
              <a:rPr lang="en-US" sz="3600" dirty="0" smtClean="0"/>
              <a:t>Night vision problems</a:t>
            </a:r>
          </a:p>
          <a:p>
            <a:endParaRPr lang="en-US" sz="3600" dirty="0"/>
          </a:p>
        </p:txBody>
      </p:sp>
      <p:pic>
        <p:nvPicPr>
          <p:cNvPr id="194563" name="Picture 3" descr="night_star_150x170"/>
          <p:cNvPicPr>
            <a:picLocks noChangeAspect="1" noChangeArrowheads="1"/>
          </p:cNvPicPr>
          <p:nvPr/>
        </p:nvPicPr>
        <p:blipFill>
          <a:blip r:embed="rId3" cstate="print"/>
          <a:srcRect/>
          <a:stretch>
            <a:fillRect/>
          </a:stretch>
        </p:blipFill>
        <p:spPr bwMode="auto">
          <a:xfrm>
            <a:off x="1116013" y="2362200"/>
            <a:ext cx="2922587" cy="3540125"/>
          </a:xfrm>
          <a:prstGeom prst="rect">
            <a:avLst/>
          </a:prstGeom>
          <a:noFill/>
        </p:spPr>
      </p:pic>
      <p:sp>
        <p:nvSpPr>
          <p:cNvPr id="194564" name="Text Box 4"/>
          <p:cNvSpPr txBox="1">
            <a:spLocks noChangeArrowheads="1"/>
          </p:cNvSpPr>
          <p:nvPr/>
        </p:nvSpPr>
        <p:spPr bwMode="auto">
          <a:xfrm>
            <a:off x="1331913" y="5445125"/>
            <a:ext cx="2519362"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a:t>starbursts</a:t>
            </a:r>
          </a:p>
        </p:txBody>
      </p:sp>
      <p:pic>
        <p:nvPicPr>
          <p:cNvPr id="194565" name="Picture 5" descr="night_halo_150x170">
            <a:hlinkClick r:id="rId4"/>
          </p:cNvPr>
          <p:cNvPicPr>
            <a:picLocks noChangeAspect="1" noChangeArrowheads="1"/>
          </p:cNvPicPr>
          <p:nvPr/>
        </p:nvPicPr>
        <p:blipFill>
          <a:blip r:embed="rId5" cstate="print"/>
          <a:srcRect/>
          <a:stretch>
            <a:fillRect/>
          </a:stretch>
        </p:blipFill>
        <p:spPr bwMode="auto">
          <a:xfrm>
            <a:off x="5219700" y="2362200"/>
            <a:ext cx="3114675" cy="3529012"/>
          </a:xfrm>
          <a:prstGeom prst="rect">
            <a:avLst/>
          </a:prstGeom>
          <a:noFill/>
        </p:spPr>
      </p:pic>
      <p:sp>
        <p:nvSpPr>
          <p:cNvPr id="194566" name="Text Box 6"/>
          <p:cNvSpPr txBox="1">
            <a:spLocks noChangeArrowheads="1"/>
          </p:cNvSpPr>
          <p:nvPr/>
        </p:nvSpPr>
        <p:spPr bwMode="auto">
          <a:xfrm>
            <a:off x="5638800" y="2971800"/>
            <a:ext cx="2232025"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1"/>
                </a:solidFill>
              </a:rPr>
              <a:t>Haloes</a:t>
            </a:r>
          </a:p>
        </p:txBody>
      </p:sp>
      <p:sp>
        <p:nvSpPr>
          <p:cNvPr id="8" name="Title 7"/>
          <p:cNvSpPr>
            <a:spLocks noGrp="1"/>
          </p:cNvSpPr>
          <p:nvPr>
            <p:ph type="title"/>
          </p:nvPr>
        </p:nvSpPr>
        <p:spPr/>
        <p:txBody>
          <a:bodyPr/>
          <a:lstStyle/>
          <a:p>
            <a:r>
              <a:rPr lang="en-US" b="1" dirty="0" smtClean="0">
                <a:solidFill>
                  <a:srgbClr val="FFFF00"/>
                </a:solidFill>
              </a:rPr>
              <a:t>Complications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err="1" smtClean="0">
                <a:solidFill>
                  <a:schemeClr val="tx2"/>
                </a:solidFill>
              </a:rPr>
              <a:t>Stroma</a:t>
            </a:r>
            <a:endParaRPr lang="en-US" b="1" dirty="0" smtClean="0">
              <a:solidFill>
                <a:schemeClr val="tx2"/>
              </a:solidFill>
            </a:endParaRPr>
          </a:p>
          <a:p>
            <a:pPr lvl="1"/>
            <a:r>
              <a:rPr lang="en-US" dirty="0" smtClean="0"/>
              <a:t>90% of cornea thickness</a:t>
            </a:r>
          </a:p>
          <a:p>
            <a:pPr lvl="1"/>
            <a:r>
              <a:rPr lang="en-US" dirty="0" smtClean="0"/>
              <a:t>400microns centrally</a:t>
            </a:r>
          </a:p>
          <a:p>
            <a:pPr lvl="1"/>
            <a:r>
              <a:rPr lang="en-US" dirty="0" smtClean="0"/>
              <a:t>80% water</a:t>
            </a:r>
          </a:p>
          <a:p>
            <a:pPr lvl="1"/>
            <a:r>
              <a:rPr lang="en-US" dirty="0" err="1" smtClean="0"/>
              <a:t>Glycosaminoglycans</a:t>
            </a:r>
            <a:r>
              <a:rPr lang="en-US" dirty="0" smtClean="0"/>
              <a:t> </a:t>
            </a:r>
          </a:p>
        </p:txBody>
      </p:sp>
      <p:pic>
        <p:nvPicPr>
          <p:cNvPr id="6" name="Picture 2" descr="C:\Users\Asaad\Desktop\corneal ulcer\cor pic.jpg"/>
          <p:cNvPicPr>
            <a:picLocks noChangeAspect="1" noChangeArrowheads="1"/>
          </p:cNvPicPr>
          <p:nvPr/>
        </p:nvPicPr>
        <p:blipFill>
          <a:blip r:embed="rId3" cstate="print"/>
          <a:srcRect/>
          <a:stretch>
            <a:fillRect/>
          </a:stretch>
        </p:blipFill>
        <p:spPr bwMode="auto">
          <a:xfrm>
            <a:off x="5105400" y="1828800"/>
            <a:ext cx="3657600" cy="45720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p:cNvSpPr>
            <a:spLocks noGrp="1" noChangeArrowheads="1"/>
          </p:cNvSpPr>
          <p:nvPr>
            <p:ph idx="1"/>
          </p:nvPr>
        </p:nvSpPr>
        <p:spPr/>
        <p:txBody>
          <a:bodyPr/>
          <a:lstStyle/>
          <a:p>
            <a:r>
              <a:rPr lang="en-US" sz="3600" dirty="0" smtClean="0"/>
              <a:t>Discomfort</a:t>
            </a:r>
          </a:p>
          <a:p>
            <a:endParaRPr lang="en-US" sz="3600" dirty="0" smtClean="0"/>
          </a:p>
          <a:p>
            <a:r>
              <a:rPr lang="en-US" sz="3600" dirty="0" smtClean="0"/>
              <a:t>Photophobia</a:t>
            </a:r>
          </a:p>
          <a:p>
            <a:endParaRPr lang="en-US" sz="3600" dirty="0" smtClean="0"/>
          </a:p>
          <a:p>
            <a:r>
              <a:rPr lang="en-US" sz="3600" dirty="0" err="1" smtClean="0"/>
              <a:t>Conjunctival</a:t>
            </a:r>
            <a:r>
              <a:rPr lang="en-US" sz="3600" dirty="0" smtClean="0"/>
              <a:t> </a:t>
            </a:r>
            <a:r>
              <a:rPr lang="en-US" sz="3600" dirty="0" err="1" smtClean="0"/>
              <a:t>haemorrhage</a:t>
            </a:r>
            <a:r>
              <a:rPr lang="en-US" sz="3600" dirty="0" smtClean="0"/>
              <a:t> </a:t>
            </a:r>
            <a:endParaRPr lang="en-US" sz="3600" dirty="0"/>
          </a:p>
        </p:txBody>
      </p:sp>
      <p:sp>
        <p:nvSpPr>
          <p:cNvPr id="4" name="Title 3"/>
          <p:cNvSpPr>
            <a:spLocks noGrp="1"/>
          </p:cNvSpPr>
          <p:nvPr>
            <p:ph type="title"/>
          </p:nvPr>
        </p:nvSpPr>
        <p:spPr/>
        <p:txBody>
          <a:bodyPr/>
          <a:lstStyle/>
          <a:p>
            <a:r>
              <a:rPr lang="en-US" b="1" dirty="0" smtClean="0">
                <a:solidFill>
                  <a:srgbClr val="FFFF00"/>
                </a:solidFill>
              </a:rPr>
              <a:t>Complications</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914400"/>
          </a:xfrm>
        </p:spPr>
        <p:txBody>
          <a:bodyPr/>
          <a:lstStyle/>
          <a:p>
            <a:pPr algn="ctr"/>
            <a:r>
              <a:rPr lang="en-US" sz="4400" b="1" dirty="0" smtClean="0">
                <a:solidFill>
                  <a:srgbClr val="FFFF00"/>
                </a:solidFill>
              </a:rPr>
              <a:t>Comparison</a:t>
            </a:r>
            <a:endParaRPr lang="en-US" sz="4400" b="1" dirty="0">
              <a:solidFill>
                <a:srgbClr val="FFFF00"/>
              </a:solidFill>
            </a:endParaRPr>
          </a:p>
        </p:txBody>
      </p:sp>
      <p:graphicFrame>
        <p:nvGraphicFramePr>
          <p:cNvPr id="4" name="Content Placeholder 3"/>
          <p:cNvGraphicFramePr>
            <a:graphicFrameLocks noGrp="1"/>
          </p:cNvGraphicFramePr>
          <p:nvPr>
            <p:ph idx="1"/>
          </p:nvPr>
        </p:nvGraphicFramePr>
        <p:xfrm>
          <a:off x="914400" y="1524000"/>
          <a:ext cx="7772400" cy="5049520"/>
        </p:xfrm>
        <a:graphic>
          <a:graphicData uri="http://schemas.openxmlformats.org/drawingml/2006/table">
            <a:tbl>
              <a:tblPr firstRow="1" bandRow="1">
                <a:tableStyleId>{073A0DAA-6AF3-43AB-8588-CEC1D06C72B9}</a:tableStyleId>
              </a:tblPr>
              <a:tblGrid>
                <a:gridCol w="1943100"/>
                <a:gridCol w="1943100"/>
                <a:gridCol w="1943100"/>
                <a:gridCol w="1943100"/>
              </a:tblGrid>
              <a:tr h="370840">
                <a:tc>
                  <a:txBody>
                    <a:bodyPr/>
                    <a:lstStyle/>
                    <a:p>
                      <a:endParaRPr lang="en-US" dirty="0"/>
                    </a:p>
                  </a:txBody>
                  <a:tcPr/>
                </a:tc>
                <a:tc>
                  <a:txBody>
                    <a:bodyPr/>
                    <a:lstStyle/>
                    <a:p>
                      <a:pPr algn="ctr"/>
                      <a:r>
                        <a:rPr lang="en-US" dirty="0" smtClean="0"/>
                        <a:t>PRK</a:t>
                      </a:r>
                      <a:endParaRPr lang="en-US" dirty="0"/>
                    </a:p>
                  </a:txBody>
                  <a:tcPr/>
                </a:tc>
                <a:tc>
                  <a:txBody>
                    <a:bodyPr/>
                    <a:lstStyle/>
                    <a:p>
                      <a:r>
                        <a:rPr lang="en-US" dirty="0" smtClean="0"/>
                        <a:t>LASIK</a:t>
                      </a:r>
                      <a:endParaRPr lang="en-US" dirty="0"/>
                    </a:p>
                  </a:txBody>
                  <a:tcPr/>
                </a:tc>
                <a:tc>
                  <a:txBody>
                    <a:bodyPr/>
                    <a:lstStyle/>
                    <a:p>
                      <a:r>
                        <a:rPr lang="en-US" dirty="0" smtClean="0"/>
                        <a:t>LASEK</a:t>
                      </a:r>
                      <a:endParaRPr lang="en-US" dirty="0"/>
                    </a:p>
                  </a:txBody>
                  <a:tcPr/>
                </a:tc>
              </a:tr>
              <a:tr h="370840">
                <a:tc>
                  <a:txBody>
                    <a:bodyPr/>
                    <a:lstStyle/>
                    <a:p>
                      <a:r>
                        <a:rPr lang="en-US" dirty="0" smtClean="0"/>
                        <a:t>Myopia</a:t>
                      </a:r>
                      <a:endParaRPr lang="en-US" dirty="0"/>
                    </a:p>
                  </a:txBody>
                  <a:tcPr/>
                </a:tc>
                <a:tc>
                  <a:txBody>
                    <a:bodyPr/>
                    <a:lstStyle/>
                    <a:p>
                      <a:r>
                        <a:rPr lang="en-US" dirty="0" smtClean="0"/>
                        <a:t>6D</a:t>
                      </a:r>
                      <a:endParaRPr lang="en-US" dirty="0"/>
                    </a:p>
                  </a:txBody>
                  <a:tcPr/>
                </a:tc>
                <a:tc>
                  <a:txBody>
                    <a:bodyPr/>
                    <a:lstStyle/>
                    <a:p>
                      <a:r>
                        <a:rPr lang="en-US" dirty="0" smtClean="0"/>
                        <a:t>15D</a:t>
                      </a:r>
                      <a:endParaRPr lang="en-US" dirty="0"/>
                    </a:p>
                  </a:txBody>
                  <a:tcPr/>
                </a:tc>
                <a:tc>
                  <a:txBody>
                    <a:bodyPr/>
                    <a:lstStyle/>
                    <a:p>
                      <a:r>
                        <a:rPr lang="en-US" dirty="0" smtClean="0"/>
                        <a:t>8D</a:t>
                      </a:r>
                      <a:endParaRPr lang="en-US" dirty="0"/>
                    </a:p>
                  </a:txBody>
                  <a:tcPr/>
                </a:tc>
              </a:tr>
              <a:tr h="370840">
                <a:tc>
                  <a:txBody>
                    <a:bodyPr/>
                    <a:lstStyle/>
                    <a:p>
                      <a:r>
                        <a:rPr lang="en-US" dirty="0" err="1" smtClean="0"/>
                        <a:t>Hypermetropia</a:t>
                      </a:r>
                      <a:endParaRPr lang="en-US" dirty="0"/>
                    </a:p>
                  </a:txBody>
                  <a:tcPr/>
                </a:tc>
                <a:tc>
                  <a:txBody>
                    <a:bodyPr/>
                    <a:lstStyle/>
                    <a:p>
                      <a:r>
                        <a:rPr lang="en-US" dirty="0" smtClean="0"/>
                        <a:t>3D</a:t>
                      </a:r>
                      <a:endParaRPr lang="en-US" dirty="0"/>
                    </a:p>
                  </a:txBody>
                  <a:tcPr/>
                </a:tc>
                <a:tc>
                  <a:txBody>
                    <a:bodyPr/>
                    <a:lstStyle/>
                    <a:p>
                      <a:r>
                        <a:rPr lang="en-US" dirty="0" smtClean="0"/>
                        <a:t>4D</a:t>
                      </a:r>
                      <a:endParaRPr lang="en-US" dirty="0"/>
                    </a:p>
                  </a:txBody>
                  <a:tcPr/>
                </a:tc>
                <a:tc>
                  <a:txBody>
                    <a:bodyPr/>
                    <a:lstStyle/>
                    <a:p>
                      <a:r>
                        <a:rPr lang="en-US" dirty="0" smtClean="0"/>
                        <a:t>3D</a:t>
                      </a:r>
                      <a:endParaRPr lang="en-US" dirty="0"/>
                    </a:p>
                  </a:txBody>
                  <a:tcPr/>
                </a:tc>
              </a:tr>
              <a:tr h="370840">
                <a:tc>
                  <a:txBody>
                    <a:bodyPr/>
                    <a:lstStyle/>
                    <a:p>
                      <a:r>
                        <a:rPr lang="en-US" dirty="0" smtClean="0"/>
                        <a:t>Astigmatism</a:t>
                      </a:r>
                      <a:endParaRPr lang="en-US" dirty="0"/>
                    </a:p>
                  </a:txBody>
                  <a:tcPr/>
                </a:tc>
                <a:tc>
                  <a:txBody>
                    <a:bodyPr/>
                    <a:lstStyle/>
                    <a:p>
                      <a:r>
                        <a:rPr lang="en-US" dirty="0" smtClean="0"/>
                        <a:t>3D</a:t>
                      </a:r>
                      <a:endParaRPr lang="en-US" dirty="0"/>
                    </a:p>
                  </a:txBody>
                  <a:tcPr/>
                </a:tc>
                <a:tc>
                  <a:txBody>
                    <a:bodyPr/>
                    <a:lstStyle/>
                    <a:p>
                      <a:r>
                        <a:rPr lang="en-US" dirty="0" smtClean="0"/>
                        <a:t>5D</a:t>
                      </a:r>
                      <a:endParaRPr lang="en-US" dirty="0"/>
                    </a:p>
                  </a:txBody>
                  <a:tcPr/>
                </a:tc>
                <a:tc>
                  <a:txBody>
                    <a:bodyPr/>
                    <a:lstStyle/>
                    <a:p>
                      <a:r>
                        <a:rPr lang="en-US" dirty="0" smtClean="0"/>
                        <a:t>3D</a:t>
                      </a:r>
                      <a:endParaRPr lang="en-US" dirty="0"/>
                    </a:p>
                  </a:txBody>
                  <a:tcPr/>
                </a:tc>
              </a:tr>
              <a:tr h="370840">
                <a:tc>
                  <a:txBody>
                    <a:bodyPr/>
                    <a:lstStyle/>
                    <a:p>
                      <a:r>
                        <a:rPr lang="en-US" dirty="0" smtClean="0"/>
                        <a:t>Flap thickness</a:t>
                      </a:r>
                      <a:endParaRPr lang="en-US" dirty="0"/>
                    </a:p>
                  </a:txBody>
                  <a:tcPr/>
                </a:tc>
                <a:tc>
                  <a:txBody>
                    <a:bodyPr/>
                    <a:lstStyle/>
                    <a:p>
                      <a:r>
                        <a:rPr kumimoji="0" lang="en-US" sz="1800" kern="1200" baseline="0" dirty="0" smtClean="0">
                          <a:solidFill>
                            <a:schemeClr val="dk1"/>
                          </a:solidFill>
                          <a:latin typeface="+mn-lt"/>
                          <a:ea typeface="+mn-ea"/>
                          <a:cs typeface="+mn-cs"/>
                        </a:rPr>
                        <a:t>The epithelium and </a:t>
                      </a:r>
                      <a:r>
                        <a:rPr kumimoji="0" lang="en-US" sz="1800" kern="1200" baseline="0" dirty="0" err="1" smtClean="0">
                          <a:solidFill>
                            <a:schemeClr val="dk1"/>
                          </a:solidFill>
                          <a:latin typeface="+mn-lt"/>
                          <a:ea typeface="+mn-ea"/>
                          <a:cs typeface="+mn-cs"/>
                        </a:rPr>
                        <a:t>stroma</a:t>
                      </a:r>
                      <a:r>
                        <a:rPr kumimoji="0" lang="en-US" sz="1800" kern="1200" baseline="0" dirty="0" smtClean="0">
                          <a:solidFill>
                            <a:schemeClr val="dk1"/>
                          </a:solidFill>
                          <a:latin typeface="+mn-lt"/>
                          <a:ea typeface="+mn-ea"/>
                          <a:cs typeface="+mn-cs"/>
                        </a:rPr>
                        <a:t> are cut to a thickness of 100-180 microns</a:t>
                      </a:r>
                      <a:endParaRPr lang="en-US" dirty="0"/>
                    </a:p>
                  </a:txBody>
                  <a:tcPr/>
                </a:tc>
                <a:tc>
                  <a:txBody>
                    <a:bodyPr/>
                    <a:lstStyle/>
                    <a:p>
                      <a:r>
                        <a:rPr kumimoji="0" lang="en-US" sz="1800" kern="1200" baseline="0" dirty="0" smtClean="0">
                          <a:solidFill>
                            <a:schemeClr val="dk1"/>
                          </a:solidFill>
                          <a:latin typeface="+mn-lt"/>
                          <a:ea typeface="+mn-ea"/>
                          <a:cs typeface="+mn-cs"/>
                        </a:rPr>
                        <a:t>The epithelium and </a:t>
                      </a:r>
                      <a:r>
                        <a:rPr kumimoji="0" lang="en-US" sz="1800" kern="1200" baseline="0" dirty="0" err="1" smtClean="0">
                          <a:solidFill>
                            <a:schemeClr val="dk1"/>
                          </a:solidFill>
                          <a:latin typeface="+mn-lt"/>
                          <a:ea typeface="+mn-ea"/>
                          <a:cs typeface="+mn-cs"/>
                        </a:rPr>
                        <a:t>stroma</a:t>
                      </a:r>
                      <a:r>
                        <a:rPr kumimoji="0" lang="en-US" sz="1800" kern="1200" baseline="0" dirty="0" smtClean="0">
                          <a:solidFill>
                            <a:schemeClr val="dk1"/>
                          </a:solidFill>
                          <a:latin typeface="+mn-lt"/>
                          <a:ea typeface="+mn-ea"/>
                          <a:cs typeface="+mn-cs"/>
                        </a:rPr>
                        <a:t> are cut to a thickness of 100-180 microns</a:t>
                      </a:r>
                      <a:endParaRPr lang="en-US" dirty="0"/>
                    </a:p>
                  </a:txBody>
                  <a:tcPr/>
                </a:tc>
                <a:tc>
                  <a:txBody>
                    <a:bodyPr/>
                    <a:lstStyle/>
                    <a:p>
                      <a:r>
                        <a:rPr kumimoji="0" lang="en-US" sz="1800" kern="1200" baseline="0" dirty="0" smtClean="0">
                          <a:solidFill>
                            <a:schemeClr val="dk1"/>
                          </a:solidFill>
                          <a:latin typeface="+mn-lt"/>
                          <a:ea typeface="+mn-ea"/>
                          <a:cs typeface="+mn-cs"/>
                        </a:rPr>
                        <a:t>The epithelium is cut to a thickness of 50 microns</a:t>
                      </a:r>
                      <a:endParaRPr lang="en-US" dirty="0"/>
                    </a:p>
                  </a:txBody>
                  <a:tcPr/>
                </a:tc>
              </a:tr>
              <a:tr h="370840">
                <a:tc>
                  <a:txBody>
                    <a:bodyPr/>
                    <a:lstStyle/>
                    <a:p>
                      <a:r>
                        <a:rPr lang="en-US" dirty="0" smtClean="0"/>
                        <a:t>Procedure</a:t>
                      </a:r>
                      <a:endParaRPr lang="en-US" dirty="0"/>
                    </a:p>
                  </a:txBody>
                  <a:tcPr/>
                </a:tc>
                <a:tc>
                  <a:txBody>
                    <a:bodyPr/>
                    <a:lstStyle/>
                    <a:p>
                      <a:r>
                        <a:rPr kumimoji="0" lang="en-US" sz="1800" kern="1200" baseline="0" dirty="0" smtClean="0">
                          <a:solidFill>
                            <a:schemeClr val="dk1"/>
                          </a:solidFill>
                          <a:latin typeface="+mn-lt"/>
                          <a:ea typeface="+mn-ea"/>
                          <a:cs typeface="+mn-cs"/>
                        </a:rPr>
                        <a:t>Uses a </a:t>
                      </a:r>
                      <a:r>
                        <a:rPr kumimoji="0" lang="en-US" sz="1800" kern="1200" baseline="0" dirty="0" err="1" smtClean="0">
                          <a:solidFill>
                            <a:schemeClr val="dk1"/>
                          </a:solidFill>
                          <a:latin typeface="+mn-lt"/>
                          <a:ea typeface="+mn-ea"/>
                          <a:cs typeface="+mn-cs"/>
                        </a:rPr>
                        <a:t>microkeratome</a:t>
                      </a:r>
                      <a:r>
                        <a:rPr kumimoji="0" lang="en-US" sz="1800" kern="1200" baseline="0" dirty="0" smtClean="0">
                          <a:solidFill>
                            <a:schemeClr val="dk1"/>
                          </a:solidFill>
                          <a:latin typeface="+mn-lt"/>
                          <a:ea typeface="+mn-ea"/>
                          <a:cs typeface="+mn-cs"/>
                        </a:rPr>
                        <a:t> knife and </a:t>
                      </a:r>
                      <a:r>
                        <a:rPr kumimoji="0" lang="en-US" sz="1800" kern="1200" baseline="0" dirty="0" err="1" smtClean="0">
                          <a:solidFill>
                            <a:schemeClr val="dk1"/>
                          </a:solidFill>
                          <a:latin typeface="+mn-lt"/>
                          <a:ea typeface="+mn-ea"/>
                          <a:cs typeface="+mn-cs"/>
                        </a:rPr>
                        <a:t>excimer</a:t>
                      </a:r>
                      <a:r>
                        <a:rPr kumimoji="0" lang="en-US" sz="1800" kern="1200" baseline="0" dirty="0" smtClean="0">
                          <a:solidFill>
                            <a:schemeClr val="dk1"/>
                          </a:solidFill>
                          <a:latin typeface="+mn-lt"/>
                          <a:ea typeface="+mn-ea"/>
                          <a:cs typeface="+mn-cs"/>
                        </a:rPr>
                        <a:t> laser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dk1"/>
                          </a:solidFill>
                          <a:latin typeface="+mn-lt"/>
                          <a:ea typeface="+mn-ea"/>
                          <a:cs typeface="+mn-cs"/>
                        </a:rPr>
                        <a:t>Uses a </a:t>
                      </a:r>
                      <a:r>
                        <a:rPr kumimoji="0" lang="en-US" sz="1800" kern="1200" baseline="0" dirty="0" err="1" smtClean="0">
                          <a:solidFill>
                            <a:schemeClr val="dk1"/>
                          </a:solidFill>
                          <a:latin typeface="+mn-lt"/>
                          <a:ea typeface="+mn-ea"/>
                          <a:cs typeface="+mn-cs"/>
                        </a:rPr>
                        <a:t>microkeratome</a:t>
                      </a:r>
                      <a:r>
                        <a:rPr kumimoji="0" lang="en-US" sz="1800" kern="1200" baseline="0" dirty="0" smtClean="0">
                          <a:solidFill>
                            <a:schemeClr val="dk1"/>
                          </a:solidFill>
                          <a:latin typeface="+mn-lt"/>
                          <a:ea typeface="+mn-ea"/>
                          <a:cs typeface="+mn-cs"/>
                        </a:rPr>
                        <a:t> knife and </a:t>
                      </a:r>
                      <a:r>
                        <a:rPr kumimoji="0" lang="en-US" sz="1800" kern="1200" baseline="0" dirty="0" err="1" smtClean="0">
                          <a:solidFill>
                            <a:schemeClr val="dk1"/>
                          </a:solidFill>
                          <a:latin typeface="+mn-lt"/>
                          <a:ea typeface="+mn-ea"/>
                          <a:cs typeface="+mn-cs"/>
                        </a:rPr>
                        <a:t>excimer</a:t>
                      </a:r>
                      <a:r>
                        <a:rPr kumimoji="0" lang="en-US" sz="1800" kern="1200" baseline="0" dirty="0" smtClean="0">
                          <a:solidFill>
                            <a:schemeClr val="dk1"/>
                          </a:solidFill>
                          <a:latin typeface="+mn-lt"/>
                          <a:ea typeface="+mn-ea"/>
                          <a:cs typeface="+mn-cs"/>
                        </a:rPr>
                        <a:t> laser</a:t>
                      </a:r>
                      <a:endParaRPr lang="en-US" dirty="0" smtClean="0"/>
                    </a:p>
                    <a:p>
                      <a:endParaRPr lang="en-US" dirty="0"/>
                    </a:p>
                  </a:txBody>
                  <a:tcPr/>
                </a:tc>
                <a:tc>
                  <a:txBody>
                    <a:bodyPr/>
                    <a:lstStyle/>
                    <a:p>
                      <a:r>
                        <a:rPr kumimoji="0" lang="en-US" sz="1800" kern="1200" baseline="0" dirty="0" smtClean="0">
                          <a:solidFill>
                            <a:schemeClr val="dk1"/>
                          </a:solidFill>
                          <a:latin typeface="+mn-lt"/>
                          <a:ea typeface="+mn-ea"/>
                          <a:cs typeface="+mn-cs"/>
                        </a:rPr>
                        <a:t>Uses a alcohol , trephine and </a:t>
                      </a:r>
                      <a:r>
                        <a:rPr kumimoji="0" lang="en-US" sz="1800" kern="1200" baseline="0" dirty="0" err="1" smtClean="0">
                          <a:solidFill>
                            <a:schemeClr val="dk1"/>
                          </a:solidFill>
                          <a:latin typeface="+mn-lt"/>
                          <a:ea typeface="+mn-ea"/>
                          <a:cs typeface="+mn-cs"/>
                        </a:rPr>
                        <a:t>excimer</a:t>
                      </a:r>
                      <a:r>
                        <a:rPr kumimoji="0" lang="en-US" sz="1800" kern="1200" baseline="0" dirty="0" smtClean="0">
                          <a:solidFill>
                            <a:schemeClr val="dk1"/>
                          </a:solidFill>
                          <a:latin typeface="+mn-lt"/>
                          <a:ea typeface="+mn-ea"/>
                          <a:cs typeface="+mn-cs"/>
                        </a:rPr>
                        <a:t> laser</a:t>
                      </a:r>
                      <a:endParaRPr lang="en-US" dirty="0"/>
                    </a:p>
                  </a:txBody>
                  <a:tcPr/>
                </a:tc>
              </a:tr>
              <a:tr h="370840">
                <a:tc>
                  <a:txBody>
                    <a:bodyPr/>
                    <a:lstStyle/>
                    <a:p>
                      <a:r>
                        <a:rPr lang="en-US" dirty="0" smtClean="0"/>
                        <a:t>Pain</a:t>
                      </a:r>
                      <a:endParaRPr lang="en-US" dirty="0"/>
                    </a:p>
                  </a:txBody>
                  <a:tcPr/>
                </a:tc>
                <a:tc>
                  <a:txBody>
                    <a:bodyPr/>
                    <a:lstStyle/>
                    <a:p>
                      <a:r>
                        <a:rPr lang="en-US" dirty="0" smtClean="0"/>
                        <a:t>From epithelial defect</a:t>
                      </a:r>
                      <a:endParaRPr lang="en-US" dirty="0"/>
                    </a:p>
                  </a:txBody>
                  <a:tcPr/>
                </a:tc>
                <a:tc>
                  <a:txBody>
                    <a:bodyPr/>
                    <a:lstStyle/>
                    <a:p>
                      <a:r>
                        <a:rPr lang="en-US" dirty="0" smtClean="0"/>
                        <a:t>Minimal</a:t>
                      </a:r>
                      <a:endParaRPr lang="en-US" dirty="0"/>
                    </a:p>
                  </a:txBody>
                  <a:tcPr/>
                </a:tc>
                <a:tc>
                  <a:txBody>
                    <a:bodyPr/>
                    <a:lstStyle/>
                    <a:p>
                      <a:r>
                        <a:rPr lang="en-US" dirty="0" smtClean="0"/>
                        <a:t>Minimal</a:t>
                      </a:r>
                      <a:endParaRPr lang="en-US" dirty="0"/>
                    </a:p>
                  </a:txBody>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914400" y="274320"/>
          <a:ext cx="7772400" cy="6233160"/>
        </p:xfrm>
        <a:graphic>
          <a:graphicData uri="http://schemas.openxmlformats.org/drawingml/2006/table">
            <a:tbl>
              <a:tblPr firstRow="1" bandRow="1">
                <a:tableStyleId>{073A0DAA-6AF3-43AB-8588-CEC1D06C72B9}</a:tableStyleId>
              </a:tblPr>
              <a:tblGrid>
                <a:gridCol w="1943100"/>
                <a:gridCol w="1943100"/>
                <a:gridCol w="1943100"/>
                <a:gridCol w="1943100"/>
              </a:tblGrid>
              <a:tr h="370840">
                <a:tc>
                  <a:txBody>
                    <a:bodyPr/>
                    <a:lstStyle/>
                    <a:p>
                      <a:endParaRPr lang="en-US" dirty="0"/>
                    </a:p>
                  </a:txBody>
                  <a:tcPr/>
                </a:tc>
                <a:tc>
                  <a:txBody>
                    <a:bodyPr/>
                    <a:lstStyle/>
                    <a:p>
                      <a:pPr algn="ctr"/>
                      <a:r>
                        <a:rPr lang="en-US" dirty="0" smtClean="0"/>
                        <a:t>PRK</a:t>
                      </a:r>
                      <a:endParaRPr lang="en-US" dirty="0"/>
                    </a:p>
                  </a:txBody>
                  <a:tcPr/>
                </a:tc>
                <a:tc>
                  <a:txBody>
                    <a:bodyPr/>
                    <a:lstStyle/>
                    <a:p>
                      <a:r>
                        <a:rPr lang="en-US" dirty="0" smtClean="0"/>
                        <a:t>LASIK</a:t>
                      </a:r>
                      <a:endParaRPr lang="en-US" dirty="0"/>
                    </a:p>
                  </a:txBody>
                  <a:tcPr/>
                </a:tc>
                <a:tc>
                  <a:txBody>
                    <a:bodyPr/>
                    <a:lstStyle/>
                    <a:p>
                      <a:r>
                        <a:rPr lang="en-US" dirty="0" smtClean="0"/>
                        <a:t>LASEK</a:t>
                      </a:r>
                      <a:endParaRPr lang="en-US" dirty="0"/>
                    </a:p>
                  </a:txBody>
                  <a:tcPr/>
                </a:tc>
              </a:tr>
              <a:tr h="370840">
                <a:tc>
                  <a:txBody>
                    <a:bodyPr/>
                    <a:lstStyle/>
                    <a:p>
                      <a:r>
                        <a:rPr lang="en-US" dirty="0" smtClean="0"/>
                        <a:t>Visual rehabilitation</a:t>
                      </a:r>
                      <a:endParaRPr lang="en-US" dirty="0"/>
                    </a:p>
                  </a:txBody>
                  <a:tcPr/>
                </a:tc>
                <a:tc>
                  <a:txBody>
                    <a:bodyPr/>
                    <a:lstStyle/>
                    <a:p>
                      <a:r>
                        <a:rPr lang="en-US" dirty="0" smtClean="0"/>
                        <a:t>Prolonged (</a:t>
                      </a:r>
                      <a:r>
                        <a:rPr lang="en-US" dirty="0" err="1" smtClean="0"/>
                        <a:t>upto</a:t>
                      </a:r>
                      <a:r>
                        <a:rPr lang="en-US" dirty="0" smtClean="0"/>
                        <a:t> 1week)</a:t>
                      </a:r>
                      <a:endParaRPr lang="en-US" dirty="0"/>
                    </a:p>
                  </a:txBody>
                  <a:tcPr/>
                </a:tc>
                <a:tc>
                  <a:txBody>
                    <a:bodyPr/>
                    <a:lstStyle/>
                    <a:p>
                      <a:r>
                        <a:rPr lang="en-US" dirty="0" smtClean="0"/>
                        <a:t>Rapid </a:t>
                      </a:r>
                      <a:r>
                        <a:rPr lang="en-US" baseline="0" dirty="0" smtClean="0"/>
                        <a:t> 2 days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Rapid </a:t>
                      </a:r>
                      <a:r>
                        <a:rPr lang="en-US" baseline="0" dirty="0" smtClean="0"/>
                        <a:t> 4-7 days</a:t>
                      </a:r>
                      <a:endParaRPr lang="en-US" dirty="0" smtClean="0"/>
                    </a:p>
                  </a:txBody>
                  <a:tcPr/>
                </a:tc>
              </a:tr>
              <a:tr h="370840">
                <a:tc>
                  <a:txBody>
                    <a:bodyPr/>
                    <a:lstStyle/>
                    <a:p>
                      <a:r>
                        <a:rPr lang="en-US" dirty="0" smtClean="0"/>
                        <a:t>Cornel haze</a:t>
                      </a:r>
                      <a:endParaRPr lang="en-US" dirty="0"/>
                    </a:p>
                  </a:txBody>
                  <a:tcPr/>
                </a:tc>
                <a:tc>
                  <a:txBody>
                    <a:bodyPr/>
                    <a:lstStyle/>
                    <a:p>
                      <a:r>
                        <a:rPr lang="en-US" dirty="0" err="1" smtClean="0"/>
                        <a:t>Upto</a:t>
                      </a:r>
                      <a:r>
                        <a:rPr lang="en-US" dirty="0" smtClean="0"/>
                        <a:t> 10%</a:t>
                      </a:r>
                      <a:endParaRPr lang="en-US" dirty="0"/>
                    </a:p>
                  </a:txBody>
                  <a:tcPr/>
                </a:tc>
                <a:tc>
                  <a:txBody>
                    <a:bodyPr/>
                    <a:lstStyle/>
                    <a:p>
                      <a:r>
                        <a:rPr lang="en-US" dirty="0" smtClean="0"/>
                        <a:t>Minimal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Minimal</a:t>
                      </a:r>
                    </a:p>
                  </a:txBody>
                  <a:tcPr/>
                </a:tc>
              </a:tr>
              <a:tr h="370840">
                <a:tc>
                  <a:txBody>
                    <a:bodyPr/>
                    <a:lstStyle/>
                    <a:p>
                      <a:r>
                        <a:rPr lang="en-US" dirty="0" err="1" smtClean="0"/>
                        <a:t>Asigmatism</a:t>
                      </a:r>
                      <a:endParaRPr lang="en-US" dirty="0"/>
                    </a:p>
                  </a:txBody>
                  <a:tcPr/>
                </a:tc>
                <a:tc>
                  <a:txBody>
                    <a:bodyPr/>
                    <a:lstStyle/>
                    <a:p>
                      <a:r>
                        <a:rPr lang="en-US" dirty="0" smtClean="0"/>
                        <a:t>1%</a:t>
                      </a:r>
                      <a:endParaRPr lang="en-US" dirty="0"/>
                    </a:p>
                  </a:txBody>
                  <a:tcPr/>
                </a:tc>
                <a:tc>
                  <a:txBody>
                    <a:bodyPr/>
                    <a:lstStyle/>
                    <a:p>
                      <a:r>
                        <a:rPr lang="en-US" dirty="0" smtClean="0"/>
                        <a:t>3-10%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a:t>
                      </a:r>
                    </a:p>
                  </a:txBody>
                  <a:tcPr/>
                </a:tc>
              </a:tr>
              <a:tr h="370840">
                <a:tc>
                  <a:txBody>
                    <a:bodyPr/>
                    <a:lstStyle/>
                    <a:p>
                      <a:r>
                        <a:rPr lang="en-US" dirty="0" smtClean="0"/>
                        <a:t>Advantages</a:t>
                      </a:r>
                      <a:r>
                        <a:rPr lang="en-US" baseline="0" dirty="0" smtClean="0"/>
                        <a:t> </a:t>
                      </a:r>
                      <a:endParaRPr lang="en-US" dirty="0"/>
                    </a:p>
                  </a:txBody>
                  <a:tcPr/>
                </a:tc>
                <a:tc>
                  <a:txBody>
                    <a:bodyPr/>
                    <a:lstStyle/>
                    <a:p>
                      <a:r>
                        <a:rPr kumimoji="0" lang="en-US" sz="1800" kern="1200" baseline="0" dirty="0" smtClean="0">
                          <a:solidFill>
                            <a:schemeClr val="dk1"/>
                          </a:solidFill>
                          <a:latin typeface="+mn-lt"/>
                          <a:ea typeface="+mn-ea"/>
                          <a:cs typeface="+mn-cs"/>
                        </a:rPr>
                        <a:t>Better choice for poor LASIK candidates including people with less</a:t>
                      </a:r>
                    </a:p>
                    <a:p>
                      <a:r>
                        <a:rPr kumimoji="0" lang="en-US" sz="1800" kern="1200" baseline="0" dirty="0" smtClean="0">
                          <a:solidFill>
                            <a:schemeClr val="dk1"/>
                          </a:solidFill>
                          <a:latin typeface="+mn-lt"/>
                          <a:ea typeface="+mn-ea"/>
                          <a:cs typeface="+mn-cs"/>
                        </a:rPr>
                        <a:t>Corneal tissue</a:t>
                      </a:r>
                      <a:endParaRPr lang="en-US" dirty="0"/>
                    </a:p>
                  </a:txBody>
                  <a:tcPr/>
                </a:tc>
                <a:tc>
                  <a:txBody>
                    <a:bodyPr/>
                    <a:lstStyle/>
                    <a:p>
                      <a:r>
                        <a:rPr kumimoji="0" lang="en-US" sz="1800" kern="1200" baseline="0" dirty="0" smtClean="0">
                          <a:solidFill>
                            <a:schemeClr val="dk1"/>
                          </a:solidFill>
                          <a:latin typeface="+mn-lt"/>
                          <a:ea typeface="+mn-ea"/>
                          <a:cs typeface="+mn-cs"/>
                        </a:rPr>
                        <a:t>Appropriate for people who have more corneal tissue, less</a:t>
                      </a:r>
                    </a:p>
                    <a:p>
                      <a:r>
                        <a:rPr kumimoji="0" lang="en-US" sz="1800" kern="1200" baseline="0" dirty="0" smtClean="0">
                          <a:solidFill>
                            <a:schemeClr val="dk1"/>
                          </a:solidFill>
                          <a:latin typeface="+mn-lt"/>
                          <a:ea typeface="+mn-ea"/>
                          <a:cs typeface="+mn-cs"/>
                        </a:rPr>
                        <a:t>Discomfort than LASEK, almost no pain, 6/6vision or better is</a:t>
                      </a:r>
                    </a:p>
                    <a:p>
                      <a:r>
                        <a:rPr kumimoji="0" lang="en-US" sz="1800" kern="1200" baseline="0" dirty="0" smtClean="0">
                          <a:solidFill>
                            <a:schemeClr val="dk1"/>
                          </a:solidFill>
                          <a:latin typeface="+mn-lt"/>
                          <a:ea typeface="+mn-ea"/>
                          <a:cs typeface="+mn-cs"/>
                        </a:rPr>
                        <a:t>Typically achieved, corneal haze very rare, immediate clear vision,</a:t>
                      </a:r>
                    </a:p>
                    <a:p>
                      <a:r>
                        <a:rPr kumimoji="0" lang="en-US" sz="1800" kern="1200" baseline="0" dirty="0" smtClean="0">
                          <a:solidFill>
                            <a:schemeClr val="dk1"/>
                          </a:solidFill>
                          <a:latin typeface="+mn-lt"/>
                          <a:ea typeface="+mn-ea"/>
                          <a:cs typeface="+mn-cs"/>
                        </a:rPr>
                        <a:t>Follow -up enhancements are easier if needed.</a:t>
                      </a:r>
                      <a:endParaRPr lang="en-US" dirty="0"/>
                    </a:p>
                  </a:txBody>
                  <a:tcPr/>
                </a:tc>
                <a:tc>
                  <a:txBody>
                    <a:bodyPr/>
                    <a:lstStyle/>
                    <a:p>
                      <a:r>
                        <a:rPr kumimoji="0" lang="en-US" sz="1800" kern="1200" baseline="0" dirty="0" smtClean="0">
                          <a:solidFill>
                            <a:schemeClr val="dk1"/>
                          </a:solidFill>
                          <a:latin typeface="+mn-lt"/>
                          <a:ea typeface="+mn-ea"/>
                          <a:cs typeface="+mn-cs"/>
                        </a:rPr>
                        <a:t>Better choice for people with less</a:t>
                      </a:r>
                    </a:p>
                    <a:p>
                      <a:r>
                        <a:rPr kumimoji="0" lang="en-US" sz="1800" kern="1200" baseline="0" dirty="0" smtClean="0">
                          <a:solidFill>
                            <a:schemeClr val="dk1"/>
                          </a:solidFill>
                          <a:latin typeface="+mn-lt"/>
                          <a:ea typeface="+mn-ea"/>
                          <a:cs typeface="+mn-cs"/>
                        </a:rPr>
                        <a:t>Corneal tissue, fewer haze outcomes than LASIK, no complications of </a:t>
                      </a:r>
                      <a:r>
                        <a:rPr kumimoji="0" lang="en-US" sz="1800" kern="1200" baseline="0" dirty="0" err="1" smtClean="0">
                          <a:solidFill>
                            <a:schemeClr val="dk1"/>
                          </a:solidFill>
                          <a:latin typeface="+mn-lt"/>
                          <a:ea typeface="+mn-ea"/>
                          <a:cs typeface="+mn-cs"/>
                        </a:rPr>
                        <a:t>stromal</a:t>
                      </a:r>
                      <a:r>
                        <a:rPr kumimoji="0" lang="en-US" sz="1800" kern="1200" baseline="0" dirty="0" smtClean="0">
                          <a:solidFill>
                            <a:schemeClr val="dk1"/>
                          </a:solidFill>
                          <a:latin typeface="+mn-lt"/>
                          <a:ea typeface="+mn-ea"/>
                          <a:cs typeface="+mn-cs"/>
                        </a:rPr>
                        <a:t> flap as in</a:t>
                      </a:r>
                    </a:p>
                    <a:p>
                      <a:r>
                        <a:rPr kumimoji="0" lang="en-US" sz="1800" kern="1200" baseline="0" dirty="0" smtClean="0">
                          <a:solidFill>
                            <a:schemeClr val="dk1"/>
                          </a:solidFill>
                          <a:latin typeface="+mn-lt"/>
                          <a:ea typeface="+mn-ea"/>
                          <a:cs typeface="+mn-cs"/>
                        </a:rPr>
                        <a:t>LASIK, less risk of dry eye than LASIK.</a:t>
                      </a:r>
                      <a:r>
                        <a:rPr lang="en-US" sz="1800" dirty="0" smtClean="0"/>
                        <a:t> Lost LASEK flap less risky than a lost LASIK flap, lowers risk of DLK</a:t>
                      </a:r>
                      <a:endParaRPr lang="en-US" dirty="0" smtClean="0"/>
                    </a:p>
                  </a:txBody>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914400" y="1600200"/>
          <a:ext cx="7772400" cy="3479800"/>
        </p:xfrm>
        <a:graphic>
          <a:graphicData uri="http://schemas.openxmlformats.org/drawingml/2006/table">
            <a:tbl>
              <a:tblPr firstRow="1" bandRow="1">
                <a:tableStyleId>{073A0DAA-6AF3-43AB-8588-CEC1D06C72B9}</a:tableStyleId>
              </a:tblPr>
              <a:tblGrid>
                <a:gridCol w="1943100"/>
                <a:gridCol w="1943100"/>
                <a:gridCol w="1943100"/>
                <a:gridCol w="1943100"/>
              </a:tblGrid>
              <a:tr h="370840">
                <a:tc>
                  <a:txBody>
                    <a:bodyPr/>
                    <a:lstStyle/>
                    <a:p>
                      <a:endParaRPr lang="en-US" dirty="0"/>
                    </a:p>
                  </a:txBody>
                  <a:tcPr/>
                </a:tc>
                <a:tc>
                  <a:txBody>
                    <a:bodyPr/>
                    <a:lstStyle/>
                    <a:p>
                      <a:pPr algn="ctr"/>
                      <a:r>
                        <a:rPr lang="en-US" dirty="0" smtClean="0"/>
                        <a:t>PRK</a:t>
                      </a:r>
                      <a:endParaRPr lang="en-US" dirty="0"/>
                    </a:p>
                  </a:txBody>
                  <a:tcPr/>
                </a:tc>
                <a:tc>
                  <a:txBody>
                    <a:bodyPr/>
                    <a:lstStyle/>
                    <a:p>
                      <a:r>
                        <a:rPr lang="en-US" dirty="0" smtClean="0"/>
                        <a:t>LASIK</a:t>
                      </a:r>
                      <a:endParaRPr lang="en-US" dirty="0"/>
                    </a:p>
                  </a:txBody>
                  <a:tcPr/>
                </a:tc>
                <a:tc>
                  <a:txBody>
                    <a:bodyPr/>
                    <a:lstStyle/>
                    <a:p>
                      <a:r>
                        <a:rPr lang="en-US" dirty="0" smtClean="0"/>
                        <a:t>LASEK</a:t>
                      </a:r>
                      <a:endParaRPr lang="en-US" dirty="0"/>
                    </a:p>
                  </a:txBody>
                  <a:tcPr/>
                </a:tc>
              </a:tr>
              <a:tr h="370840">
                <a:tc>
                  <a:txBody>
                    <a:bodyPr/>
                    <a:lstStyle/>
                    <a:p>
                      <a:r>
                        <a:rPr lang="en-US" dirty="0" smtClean="0"/>
                        <a:t>Disadvantages </a:t>
                      </a:r>
                      <a:endParaRPr lang="en-US" dirty="0"/>
                    </a:p>
                  </a:txBody>
                  <a:tcPr/>
                </a:tc>
                <a:tc>
                  <a:txBody>
                    <a:bodyPr/>
                    <a:lstStyle/>
                    <a:p>
                      <a:r>
                        <a:rPr kumimoji="0" lang="en-US" sz="1800" kern="1200" baseline="0" dirty="0" smtClean="0">
                          <a:solidFill>
                            <a:schemeClr val="dk1"/>
                          </a:solidFill>
                          <a:latin typeface="+mn-lt"/>
                          <a:ea typeface="+mn-ea"/>
                          <a:cs typeface="+mn-cs"/>
                        </a:rPr>
                        <a:t>More discomfort than LASIK, more corneal haze , takes longer to heal than LASIK</a:t>
                      </a:r>
                      <a:endParaRPr lang="en-US" dirty="0"/>
                    </a:p>
                  </a:txBody>
                  <a:tcPr/>
                </a:tc>
                <a:tc>
                  <a:txBody>
                    <a:bodyPr/>
                    <a:lstStyle/>
                    <a:p>
                      <a:r>
                        <a:rPr kumimoji="0" lang="en-US" sz="1800" kern="1200" baseline="0" dirty="0" smtClean="0">
                          <a:solidFill>
                            <a:schemeClr val="dk1"/>
                          </a:solidFill>
                          <a:latin typeface="+mn-lt"/>
                          <a:ea typeface="+mn-ea"/>
                          <a:cs typeface="+mn-cs"/>
                        </a:rPr>
                        <a:t>Those with thinner corneas may suffer less than ideal results, flap may dislodge with trauma, uneven flap edges may lead to astigmatism, flap may result in scars</a:t>
                      </a:r>
                      <a:endParaRPr lang="en-US" dirty="0"/>
                    </a:p>
                  </a:txBody>
                  <a:tcPr/>
                </a:tc>
                <a:tc>
                  <a:txBody>
                    <a:bodyPr/>
                    <a:lstStyle/>
                    <a:p>
                      <a:r>
                        <a:rPr kumimoji="0" lang="en-US" sz="1800" kern="1200" baseline="0" dirty="0" smtClean="0">
                          <a:solidFill>
                            <a:schemeClr val="dk1"/>
                          </a:solidFill>
                          <a:latin typeface="+mn-lt"/>
                          <a:ea typeface="+mn-ea"/>
                          <a:cs typeface="+mn-cs"/>
                        </a:rPr>
                        <a:t>More discomfort than LASIK, takes longer to heal than LASIK,</a:t>
                      </a:r>
                    </a:p>
                    <a:p>
                      <a:r>
                        <a:rPr kumimoji="0" lang="en-US" sz="1800" kern="1200" baseline="0" dirty="0" smtClean="0">
                          <a:solidFill>
                            <a:schemeClr val="dk1"/>
                          </a:solidFill>
                          <a:latin typeface="+mn-lt"/>
                          <a:ea typeface="+mn-ea"/>
                          <a:cs typeface="+mn-cs"/>
                        </a:rPr>
                        <a:t>Trauma, such as being hit in the eye may cause flap to dislodge,</a:t>
                      </a:r>
                    </a:p>
                    <a:p>
                      <a:r>
                        <a:rPr kumimoji="0" lang="en-US" sz="1800" kern="1200" baseline="0" dirty="0" smtClean="0">
                          <a:solidFill>
                            <a:schemeClr val="dk1"/>
                          </a:solidFill>
                          <a:latin typeface="+mn-lt"/>
                          <a:ea typeface="+mn-ea"/>
                          <a:cs typeface="+mn-cs"/>
                        </a:rPr>
                        <a:t> uneven flap edges</a:t>
                      </a:r>
                    </a:p>
                    <a:p>
                      <a:r>
                        <a:rPr kumimoji="0" lang="en-US" sz="1800" kern="1200" baseline="0" dirty="0" smtClean="0">
                          <a:solidFill>
                            <a:schemeClr val="dk1"/>
                          </a:solidFill>
                          <a:latin typeface="+mn-lt"/>
                          <a:ea typeface="+mn-ea"/>
                          <a:cs typeface="+mn-cs"/>
                        </a:rPr>
                        <a:t>Leading to astigmatism</a:t>
                      </a:r>
                      <a:endParaRPr lang="en-US" dirty="0"/>
                    </a:p>
                  </a:txBody>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FFFF00"/>
                </a:solidFill>
              </a:rPr>
              <a:t>Femtosecond</a:t>
            </a:r>
            <a:r>
              <a:rPr lang="en-US" b="1" dirty="0" smtClean="0">
                <a:solidFill>
                  <a:srgbClr val="FFFF00"/>
                </a:solidFill>
              </a:rPr>
              <a:t> </a:t>
            </a:r>
            <a:r>
              <a:rPr lang="en-US" b="1" dirty="0" err="1" smtClean="0">
                <a:solidFill>
                  <a:srgbClr val="FFFF00"/>
                </a:solidFill>
              </a:rPr>
              <a:t>Lenticule</a:t>
            </a:r>
            <a:r>
              <a:rPr lang="en-US" b="1" dirty="0" smtClean="0">
                <a:solidFill>
                  <a:srgbClr val="FFFF00"/>
                </a:solidFill>
              </a:rPr>
              <a:t> Extraction (</a:t>
            </a:r>
            <a:r>
              <a:rPr lang="en-US" b="1" dirty="0" err="1" smtClean="0">
                <a:solidFill>
                  <a:srgbClr val="FFFF00"/>
                </a:solidFill>
              </a:rPr>
              <a:t>FLEx</a:t>
            </a:r>
            <a:r>
              <a:rPr lang="en-US" b="1" dirty="0" smtClean="0">
                <a:solidFill>
                  <a:srgbClr val="FFFF00"/>
                </a:solidFill>
              </a:rPr>
              <a:t>)</a:t>
            </a:r>
            <a:endParaRPr lang="en-US" b="1" dirty="0">
              <a:solidFill>
                <a:srgbClr val="FFFF00"/>
              </a:solidFill>
            </a:endParaRPr>
          </a:p>
        </p:txBody>
      </p:sp>
      <p:sp>
        <p:nvSpPr>
          <p:cNvPr id="3" name="Content Placeholder 2"/>
          <p:cNvSpPr>
            <a:spLocks noGrp="1"/>
          </p:cNvSpPr>
          <p:nvPr>
            <p:ph idx="1"/>
          </p:nvPr>
        </p:nvSpPr>
        <p:spPr/>
        <p:txBody>
          <a:bodyPr/>
          <a:lstStyle/>
          <a:p>
            <a:r>
              <a:rPr lang="en-US" dirty="0" smtClean="0"/>
              <a:t>The surgeon  makes a flap in the anterior cornea similar to the flap created in LASIK</a:t>
            </a:r>
          </a:p>
          <a:p>
            <a:r>
              <a:rPr lang="en-US" dirty="0" smtClean="0"/>
              <a:t>The flap is lifted and the </a:t>
            </a:r>
            <a:r>
              <a:rPr lang="en-US" dirty="0" err="1" smtClean="0"/>
              <a:t>lenticule</a:t>
            </a:r>
            <a:r>
              <a:rPr lang="en-US" dirty="0" smtClean="0"/>
              <a:t> is removed and discarded</a:t>
            </a:r>
          </a:p>
          <a:p>
            <a:r>
              <a:rPr lang="en-US" dirty="0" smtClean="0"/>
              <a:t>The flap is repositioned, as in LASIK</a:t>
            </a:r>
          </a:p>
          <a:p>
            <a:r>
              <a:rPr lang="en-US" dirty="0" smtClean="0"/>
              <a:t>The removal of the </a:t>
            </a:r>
            <a:r>
              <a:rPr lang="en-US" dirty="0" err="1" smtClean="0"/>
              <a:t>lenticule</a:t>
            </a:r>
            <a:r>
              <a:rPr lang="en-US" dirty="0" smtClean="0"/>
              <a:t> reduces the curvature of the cornea, thereby reducing myopia</a:t>
            </a: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E:\DR LUTUFULLAH RS\lasik-surgery2.jpg"/>
          <p:cNvPicPr>
            <a:picLocks noChangeAspect="1" noChangeArrowheads="1"/>
          </p:cNvPicPr>
          <p:nvPr/>
        </p:nvPicPr>
        <p:blipFill>
          <a:blip r:embed="rId2" cstate="print"/>
          <a:srcRect/>
          <a:stretch>
            <a:fillRect/>
          </a:stretch>
        </p:blipFill>
        <p:spPr bwMode="auto">
          <a:xfrm>
            <a:off x="914400" y="1752600"/>
            <a:ext cx="7023100" cy="4876800"/>
          </a:xfrm>
          <a:prstGeom prst="rect">
            <a:avLst/>
          </a:prstGeom>
          <a:noFill/>
          <a:ln w="9525">
            <a:noFill/>
            <a:miter lim="800000"/>
            <a:headEnd/>
            <a:tailEnd/>
          </a:ln>
        </p:spPr>
      </p:pic>
      <p:sp>
        <p:nvSpPr>
          <p:cNvPr id="5" name="Rectangle 4"/>
          <p:cNvSpPr/>
          <p:nvPr/>
        </p:nvSpPr>
        <p:spPr>
          <a:xfrm>
            <a:off x="1676400" y="228600"/>
            <a:ext cx="6019799" cy="1446550"/>
          </a:xfrm>
          <a:prstGeom prst="rect">
            <a:avLst/>
          </a:prstGeom>
          <a:noFill/>
        </p:spPr>
        <p:txBody>
          <a:bodyPr>
            <a:spAutoFit/>
          </a:bodyPr>
          <a:lstStyle/>
          <a:p>
            <a:pPr algn="ctr">
              <a:defRPr/>
            </a:pPr>
            <a:r>
              <a:rPr lang="en-US" sz="8800" b="1" dirty="0" smtClean="0">
                <a:ln w="1905"/>
                <a:solidFill>
                  <a:srgbClr val="FFFF66"/>
                </a:solidFill>
                <a:effectLst>
                  <a:innerShdw blurRad="69850" dist="43180" dir="5400000">
                    <a:srgbClr val="000000">
                      <a:alpha val="65000"/>
                    </a:srgbClr>
                  </a:innerShdw>
                </a:effectLst>
                <a:latin typeface="Opium" pitchFamily="2" charset="0"/>
              </a:rPr>
              <a:t>THANKS</a:t>
            </a:r>
            <a:endParaRPr lang="en-US" sz="8800" b="1" dirty="0">
              <a:ln w="1905"/>
              <a:solidFill>
                <a:srgbClr val="FFFF66"/>
              </a:solidFill>
              <a:effectLst>
                <a:innerShdw blurRad="69850" dist="43180" dir="5400000">
                  <a:srgbClr val="000000">
                    <a:alpha val="65000"/>
                  </a:srgbClr>
                </a:innerShdw>
              </a:effectLst>
              <a:latin typeface="Opium"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5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5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28800"/>
            <a:ext cx="4572000" cy="4495800"/>
          </a:xfrm>
        </p:spPr>
        <p:txBody>
          <a:bodyPr>
            <a:normAutofit/>
          </a:bodyPr>
          <a:lstStyle/>
          <a:p>
            <a:r>
              <a:rPr lang="en-US" b="1" dirty="0" err="1" smtClean="0">
                <a:solidFill>
                  <a:schemeClr val="tx2"/>
                </a:solidFill>
              </a:rPr>
              <a:t>Descemet’s</a:t>
            </a:r>
            <a:r>
              <a:rPr lang="en-US" b="1" dirty="0" smtClean="0">
                <a:solidFill>
                  <a:schemeClr val="tx2"/>
                </a:solidFill>
              </a:rPr>
              <a:t> membrane</a:t>
            </a:r>
          </a:p>
          <a:p>
            <a:pPr lvl="1"/>
            <a:r>
              <a:rPr lang="en-US" dirty="0" smtClean="0"/>
              <a:t>10microns thick</a:t>
            </a:r>
          </a:p>
          <a:p>
            <a:pPr lvl="1"/>
            <a:r>
              <a:rPr lang="en-US" dirty="0" smtClean="0"/>
              <a:t>Type IV collagen fibrils</a:t>
            </a:r>
          </a:p>
          <a:p>
            <a:pPr lvl="1"/>
            <a:r>
              <a:rPr lang="en-US" dirty="0" smtClean="0"/>
              <a:t>Basement membrane of the endothelium</a:t>
            </a:r>
            <a:r>
              <a:rPr lang="en-US" b="1" dirty="0" smtClean="0"/>
              <a:t> </a:t>
            </a:r>
          </a:p>
          <a:p>
            <a:pPr lvl="1"/>
            <a:r>
              <a:rPr lang="en-US" dirty="0" smtClean="0"/>
              <a:t>Secreted and regenerated by endothelial cells</a:t>
            </a:r>
          </a:p>
          <a:p>
            <a:pPr lvl="1"/>
            <a:r>
              <a:rPr lang="en-US" dirty="0" smtClean="0"/>
              <a:t>Terminates abruptly at </a:t>
            </a:r>
            <a:r>
              <a:rPr lang="en-US" dirty="0" err="1" smtClean="0"/>
              <a:t>limbus</a:t>
            </a:r>
            <a:r>
              <a:rPr lang="en-US" dirty="0" smtClean="0"/>
              <a:t> (</a:t>
            </a:r>
            <a:r>
              <a:rPr lang="en-US" dirty="0" err="1" smtClean="0"/>
              <a:t>Schwalbes</a:t>
            </a:r>
            <a:r>
              <a:rPr lang="en-US" dirty="0" smtClean="0"/>
              <a:t> line)</a:t>
            </a:r>
            <a:endParaRPr lang="en-US" dirty="0"/>
          </a:p>
        </p:txBody>
      </p:sp>
      <p:pic>
        <p:nvPicPr>
          <p:cNvPr id="5" name="Picture 2" descr="C:\Users\Asaad\Desktop\corneal ulcer\cor pic.jpg"/>
          <p:cNvPicPr>
            <a:picLocks noChangeAspect="1" noChangeArrowheads="1"/>
          </p:cNvPicPr>
          <p:nvPr/>
        </p:nvPicPr>
        <p:blipFill>
          <a:blip r:embed="rId2" cstate="print"/>
          <a:srcRect/>
          <a:stretch>
            <a:fillRect/>
          </a:stretch>
        </p:blipFill>
        <p:spPr bwMode="auto">
          <a:xfrm>
            <a:off x="5105400" y="1828800"/>
            <a:ext cx="3657600" cy="4572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28800"/>
            <a:ext cx="4572000" cy="4495800"/>
          </a:xfrm>
        </p:spPr>
        <p:txBody>
          <a:bodyPr/>
          <a:lstStyle/>
          <a:p>
            <a:r>
              <a:rPr lang="en-US" b="1" dirty="0" smtClean="0">
                <a:solidFill>
                  <a:schemeClr val="tx2"/>
                </a:solidFill>
              </a:rPr>
              <a:t>Endothelium</a:t>
            </a:r>
          </a:p>
          <a:p>
            <a:pPr lvl="1"/>
            <a:r>
              <a:rPr lang="en-US" dirty="0" smtClean="0"/>
              <a:t>Single layer, polygonal, </a:t>
            </a:r>
            <a:r>
              <a:rPr lang="en-US" dirty="0" err="1" smtClean="0"/>
              <a:t>cuboidal</a:t>
            </a:r>
            <a:r>
              <a:rPr lang="en-US" dirty="0" smtClean="0"/>
              <a:t> cells</a:t>
            </a:r>
          </a:p>
          <a:p>
            <a:pPr lvl="1"/>
            <a:r>
              <a:rPr lang="en-US" dirty="0" smtClean="0"/>
              <a:t>Tight junctions</a:t>
            </a:r>
          </a:p>
          <a:p>
            <a:pPr lvl="1"/>
            <a:r>
              <a:rPr lang="en-US" dirty="0" smtClean="0"/>
              <a:t>Incapable of regeneration</a:t>
            </a:r>
          </a:p>
          <a:p>
            <a:pPr lvl="1"/>
            <a:r>
              <a:rPr lang="en-US" dirty="0" smtClean="0"/>
              <a:t>Lines passages of </a:t>
            </a:r>
            <a:r>
              <a:rPr lang="en-US" dirty="0" err="1" smtClean="0"/>
              <a:t>trabecular</a:t>
            </a:r>
            <a:r>
              <a:rPr lang="en-US" dirty="0" smtClean="0"/>
              <a:t> meshwork</a:t>
            </a:r>
            <a:endParaRPr lang="en-US" dirty="0"/>
          </a:p>
        </p:txBody>
      </p:sp>
      <p:pic>
        <p:nvPicPr>
          <p:cNvPr id="5" name="Picture 2" descr="C:\Users\Asaad\Desktop\corneal ulcer\cor pic.jpg"/>
          <p:cNvPicPr>
            <a:picLocks noChangeAspect="1" noChangeArrowheads="1"/>
          </p:cNvPicPr>
          <p:nvPr/>
        </p:nvPicPr>
        <p:blipFill>
          <a:blip r:embed="rId3" cstate="print"/>
          <a:srcRect/>
          <a:stretch>
            <a:fillRect/>
          </a:stretch>
        </p:blipFill>
        <p:spPr bwMode="auto">
          <a:xfrm>
            <a:off x="5105400" y="1828800"/>
            <a:ext cx="3657600" cy="4572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FFFF00"/>
                </a:solidFill>
              </a:rPr>
              <a:t>Physiology of cornea</a:t>
            </a:r>
            <a:r>
              <a:rPr lang="en-US" b="1" dirty="0" smtClean="0"/>
              <a:t/>
            </a:r>
            <a:br>
              <a:rPr lang="en-US" b="1" dirty="0" smtClean="0"/>
            </a:br>
            <a:endParaRPr lang="en-US" dirty="0"/>
          </a:p>
        </p:txBody>
      </p:sp>
      <p:sp>
        <p:nvSpPr>
          <p:cNvPr id="3" name="Content Placeholder 2"/>
          <p:cNvSpPr>
            <a:spLocks noGrp="1"/>
          </p:cNvSpPr>
          <p:nvPr>
            <p:ph idx="1"/>
          </p:nvPr>
        </p:nvSpPr>
        <p:spPr>
          <a:xfrm>
            <a:off x="457200" y="1143000"/>
            <a:ext cx="8229600" cy="5715000"/>
          </a:xfrm>
        </p:spPr>
        <p:txBody>
          <a:bodyPr>
            <a:normAutofit/>
          </a:bodyPr>
          <a:lstStyle/>
          <a:p>
            <a:pPr>
              <a:buNone/>
            </a:pPr>
            <a:r>
              <a:rPr lang="en-US" b="1" dirty="0" smtClean="0"/>
              <a:t> 3 main functions</a:t>
            </a:r>
          </a:p>
          <a:p>
            <a:r>
              <a:rPr lang="en-US" dirty="0" smtClean="0"/>
              <a:t>Light transmission</a:t>
            </a:r>
          </a:p>
          <a:p>
            <a:r>
              <a:rPr lang="en-US" dirty="0" smtClean="0"/>
              <a:t>Light refraction</a:t>
            </a:r>
          </a:p>
          <a:p>
            <a:r>
              <a:rPr lang="en-US" dirty="0" smtClean="0"/>
              <a:t>Protection</a:t>
            </a:r>
          </a:p>
          <a:p>
            <a:pPr>
              <a:buNone/>
            </a:pPr>
            <a:endParaRPr lang="en-US" dirty="0" smtClean="0"/>
          </a:p>
          <a:p>
            <a:pPr>
              <a:buNone/>
            </a:pPr>
            <a:r>
              <a:rPr lang="en-US" b="1" dirty="0" smtClean="0"/>
              <a:t>Corneal metabolism</a:t>
            </a:r>
          </a:p>
          <a:p>
            <a:r>
              <a:rPr lang="en-US" dirty="0" smtClean="0"/>
              <a:t>Energy needed for maintenance of transparency and dehydration</a:t>
            </a:r>
          </a:p>
          <a:p>
            <a:r>
              <a:rPr lang="en-US" dirty="0" smtClean="0"/>
              <a:t>Glucose</a:t>
            </a:r>
          </a:p>
          <a:p>
            <a:r>
              <a:rPr lang="en-US" dirty="0" smtClean="0"/>
              <a:t>Oxygen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832</TotalTime>
  <Words>2886</Words>
  <Application>Microsoft Office PowerPoint</Application>
  <PresentationFormat>On-screen Show (4:3)</PresentationFormat>
  <Paragraphs>464</Paragraphs>
  <Slides>65</Slides>
  <Notes>37</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Metro</vt:lpstr>
      <vt:lpstr>CORNEAL REFRACTIVE SURGERY</vt:lpstr>
      <vt:lpstr>Sequence of presentation</vt:lpstr>
      <vt:lpstr>Gross anatomy of cornea </vt:lpstr>
      <vt:lpstr>Microscopic anatomy</vt:lpstr>
      <vt:lpstr>Slide 5</vt:lpstr>
      <vt:lpstr>Slide 6</vt:lpstr>
      <vt:lpstr>Slide 7</vt:lpstr>
      <vt:lpstr>Slide 8</vt:lpstr>
      <vt:lpstr>Physiology of cornea </vt:lpstr>
      <vt:lpstr>Ametropia</vt:lpstr>
      <vt:lpstr>Slide 11</vt:lpstr>
      <vt:lpstr>Aim Of Refractive Surgery</vt:lpstr>
      <vt:lpstr>Slide 13</vt:lpstr>
      <vt:lpstr>INCISIONAL TECHNIQUES</vt:lpstr>
      <vt:lpstr>Radial Keratotomy</vt:lpstr>
      <vt:lpstr>Radial Keratotomy</vt:lpstr>
      <vt:lpstr>Complications </vt:lpstr>
      <vt:lpstr>Incisional Astigmatic Keratotomy </vt:lpstr>
      <vt:lpstr>Slide 19</vt:lpstr>
      <vt:lpstr>INTRASTROMAL CORNEAL RINGS</vt:lpstr>
      <vt:lpstr>Intrastromal Corneal Rings</vt:lpstr>
      <vt:lpstr>Slide 22</vt:lpstr>
      <vt:lpstr>Intrastromal corneal Rings</vt:lpstr>
      <vt:lpstr>Complications</vt:lpstr>
      <vt:lpstr>THERMAL PROCEDURES</vt:lpstr>
      <vt:lpstr>Thermokeratoplasty</vt:lpstr>
      <vt:lpstr>Slide 27</vt:lpstr>
      <vt:lpstr>LAMELLAR PROCEDURES</vt:lpstr>
      <vt:lpstr>Lamellar Procedures</vt:lpstr>
      <vt:lpstr>What is Laser?</vt:lpstr>
      <vt:lpstr>What Is An Excimer Laser?</vt:lpstr>
      <vt:lpstr>Excimer Laser</vt:lpstr>
      <vt:lpstr>Photorefractive keratectomy</vt:lpstr>
      <vt:lpstr>Photorefractive Keratectomy</vt:lpstr>
      <vt:lpstr>Slide 35</vt:lpstr>
      <vt:lpstr>Complications</vt:lpstr>
      <vt:lpstr>Slide 37</vt:lpstr>
      <vt:lpstr>Laser Epitelial Keratomileusis </vt:lpstr>
      <vt:lpstr> </vt:lpstr>
      <vt:lpstr>Comlpications</vt:lpstr>
      <vt:lpstr>Epithelial Lasik</vt:lpstr>
      <vt:lpstr>LASER IN-SITU KERATOMILEUSIS (LASIK)</vt:lpstr>
      <vt:lpstr>LASER ASSISTED IN-SITU KERATOMILEUSIS (LASIK)</vt:lpstr>
      <vt:lpstr>Principles Of Lasik</vt:lpstr>
      <vt:lpstr>Principles Of Lasik</vt:lpstr>
      <vt:lpstr>Principles Of Lasik</vt:lpstr>
      <vt:lpstr>Slide 47</vt:lpstr>
      <vt:lpstr>Inclusion Criteria </vt:lpstr>
      <vt:lpstr>Exclusion Criteria </vt:lpstr>
      <vt:lpstr>Ideal Candidate  </vt:lpstr>
      <vt:lpstr>Basic Lasik Procedure</vt:lpstr>
      <vt:lpstr>Slide 52</vt:lpstr>
      <vt:lpstr>Complications</vt:lpstr>
      <vt:lpstr>Complications</vt:lpstr>
      <vt:lpstr>Slide 55</vt:lpstr>
      <vt:lpstr>Complications</vt:lpstr>
      <vt:lpstr>Complications</vt:lpstr>
      <vt:lpstr>Complications</vt:lpstr>
      <vt:lpstr>Complications</vt:lpstr>
      <vt:lpstr>Complications</vt:lpstr>
      <vt:lpstr>Comparison</vt:lpstr>
      <vt:lpstr>Slide 62</vt:lpstr>
      <vt:lpstr>Slide 63</vt:lpstr>
      <vt:lpstr>Femtosecond Lenticule Extraction (FLEx)</vt:lpstr>
      <vt:lpstr>Slide 65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 OF REFRACTIVE SURGERY</dc:title>
  <dc:creator>Asaad</dc:creator>
  <cp:lastModifiedBy>Computer Complex</cp:lastModifiedBy>
  <cp:revision>109</cp:revision>
  <dcterms:created xsi:type="dcterms:W3CDTF">2006-08-16T00:00:00Z</dcterms:created>
  <dcterms:modified xsi:type="dcterms:W3CDTF">2012-10-09T19:35:16Z</dcterms:modified>
</cp:coreProperties>
</file>