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7"/>
  </p:notesMasterIdLst>
  <p:sldIdLst>
    <p:sldId id="328" r:id="rId2"/>
    <p:sldId id="256" r:id="rId3"/>
    <p:sldId id="257" r:id="rId4"/>
    <p:sldId id="302" r:id="rId5"/>
    <p:sldId id="306" r:id="rId6"/>
    <p:sldId id="317" r:id="rId7"/>
    <p:sldId id="307" r:id="rId8"/>
    <p:sldId id="318" r:id="rId9"/>
    <p:sldId id="309" r:id="rId10"/>
    <p:sldId id="258" r:id="rId11"/>
    <p:sldId id="263" r:id="rId12"/>
    <p:sldId id="265" r:id="rId13"/>
    <p:sldId id="310" r:id="rId14"/>
    <p:sldId id="311" r:id="rId15"/>
    <p:sldId id="319" r:id="rId16"/>
    <p:sldId id="312" r:id="rId17"/>
    <p:sldId id="313" r:id="rId18"/>
    <p:sldId id="314" r:id="rId19"/>
    <p:sldId id="315" r:id="rId20"/>
    <p:sldId id="320" r:id="rId21"/>
    <p:sldId id="270" r:id="rId22"/>
    <p:sldId id="271" r:id="rId23"/>
    <p:sldId id="272" r:id="rId24"/>
    <p:sldId id="326" r:id="rId25"/>
    <p:sldId id="321" r:id="rId26"/>
    <p:sldId id="322" r:id="rId27"/>
    <p:sldId id="276" r:id="rId28"/>
    <p:sldId id="277" r:id="rId29"/>
    <p:sldId id="273" r:id="rId30"/>
    <p:sldId id="274" r:id="rId31"/>
    <p:sldId id="323" r:id="rId32"/>
    <p:sldId id="324" r:id="rId33"/>
    <p:sldId id="327" r:id="rId34"/>
    <p:sldId id="279" r:id="rId35"/>
    <p:sldId id="280" r:id="rId36"/>
    <p:sldId id="283" r:id="rId37"/>
    <p:sldId id="285" r:id="rId38"/>
    <p:sldId id="286" r:id="rId39"/>
    <p:sldId id="287" r:id="rId40"/>
    <p:sldId id="291" r:id="rId41"/>
    <p:sldId id="292" r:id="rId42"/>
    <p:sldId id="293" r:id="rId43"/>
    <p:sldId id="264" r:id="rId44"/>
    <p:sldId id="297" r:id="rId45"/>
    <p:sldId id="30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77336" autoAdjust="0"/>
  </p:normalViewPr>
  <p:slideViewPr>
    <p:cSldViewPr>
      <p:cViewPr varScale="1">
        <p:scale>
          <a:sx n="56" d="100"/>
          <a:sy n="56" d="100"/>
        </p:scale>
        <p:origin x="-1776" y="-84"/>
      </p:cViewPr>
      <p:guideLst>
        <p:guide orient="horz" pos="2160"/>
        <p:guide pos="2880"/>
      </p:guideLst>
    </p:cSldViewPr>
  </p:slideViewPr>
  <p:outlineViewPr>
    <p:cViewPr>
      <p:scale>
        <a:sx n="33" d="100"/>
        <a:sy n="33" d="100"/>
      </p:scale>
      <p:origin x="48" y="18498"/>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7C4824-1500-40E3-A7CC-2AF65C39F06D}" type="datetimeFigureOut">
              <a:rPr lang="en-US" smtClean="0"/>
              <a:pPr/>
              <a:t>9/5/2012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C11365-0804-4D1D-A805-3694644D94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smtClean="0">
                <a:solidFill>
                  <a:schemeClr val="tx1"/>
                </a:solidFill>
                <a:latin typeface="+mn-lt"/>
                <a:ea typeface="+mn-ea"/>
                <a:cs typeface="+mn-cs"/>
              </a:rPr>
              <a:t>  In management of esophageal foreign bodies, airway protection is critical as  esophageal foreign bodies may become airway foreign bodies.  Asymptomatic coins in the distal esophagus should be given 12 hours to pass, whereas coins in the mid to upper esophagus should be removed as soon as possible to avoid regurgitation of the coin into the airway.  Rigid and flexible endoscopy are equally efficacious for most foreign bodies.  Flexible endoscopy does not require general anesthesia, but it also does not protect the trachea.  Sharp or pointed objects may cause significant trauma and should be removed via rigid endoscopy.  After removal of a foreign body, a chest X-ray should be obtained and the patient should be observed for 24 hours for signs and symptoms of </a:t>
            </a:r>
            <a:r>
              <a:rPr lang="en-US" sz="1200" b="0" i="0" kern="1200" dirty="0" err="1" smtClean="0">
                <a:solidFill>
                  <a:schemeClr val="tx1"/>
                </a:solidFill>
                <a:latin typeface="+mn-lt"/>
                <a:ea typeface="+mn-ea"/>
                <a:cs typeface="+mn-cs"/>
              </a:rPr>
              <a:t>mediastinitis</a:t>
            </a:r>
            <a:r>
              <a:rPr lang="en-US" sz="1200" b="0" i="0" kern="1200" dirty="0" smtClean="0">
                <a:solidFill>
                  <a:schemeClr val="tx1"/>
                </a:solidFill>
                <a:latin typeface="+mn-lt"/>
                <a:ea typeface="+mn-ea"/>
                <a:cs typeface="+mn-cs"/>
              </a:rPr>
              <a:t>.  Button batteries are particularly dangerous and should be removed immediately because their ability to cause direct corrosion, low voltage burns, and direct pressure necrosis, leading to complications such as perforation, and tracheal and aortic fistulas.  They can be distinguished from coins because button batteries have a halo on PA films because of their </a:t>
            </a:r>
            <a:r>
              <a:rPr lang="en-US" sz="1200" b="0" i="0" kern="1200" dirty="0" err="1" smtClean="0">
                <a:solidFill>
                  <a:schemeClr val="tx1"/>
                </a:solidFill>
                <a:latin typeface="+mn-lt"/>
                <a:ea typeface="+mn-ea"/>
                <a:cs typeface="+mn-cs"/>
              </a:rPr>
              <a:t>bilaminar</a:t>
            </a:r>
            <a:r>
              <a:rPr lang="en-US" sz="1200" b="0" i="0" kern="1200" dirty="0" smtClean="0">
                <a:solidFill>
                  <a:schemeClr val="tx1"/>
                </a:solidFill>
                <a:latin typeface="+mn-lt"/>
                <a:ea typeface="+mn-ea"/>
                <a:cs typeface="+mn-cs"/>
              </a:rPr>
              <a:t> structure.  Careful endoscopy should be performed at the time of removal, minding the fact that the battery may have corroded the esophageal wall.  Barium </a:t>
            </a:r>
            <a:r>
              <a:rPr lang="en-US" sz="1200" b="0" i="0" kern="1200" dirty="0" err="1" smtClean="0">
                <a:solidFill>
                  <a:schemeClr val="tx1"/>
                </a:solidFill>
                <a:latin typeface="+mn-lt"/>
                <a:ea typeface="+mn-ea"/>
                <a:cs typeface="+mn-cs"/>
              </a:rPr>
              <a:t>esophagrams</a:t>
            </a:r>
            <a:r>
              <a:rPr lang="en-US" sz="1200" b="0" i="0" kern="1200" dirty="0" smtClean="0">
                <a:solidFill>
                  <a:schemeClr val="tx1"/>
                </a:solidFill>
                <a:latin typeface="+mn-lt"/>
                <a:ea typeface="+mn-ea"/>
                <a:cs typeface="+mn-cs"/>
              </a:rPr>
              <a:t> should be performed 24 hours after removal of a button battery and again 14 days later to check for </a:t>
            </a:r>
            <a:r>
              <a:rPr lang="en-US" sz="1200" b="0" i="0" kern="1200" dirty="0" err="1" smtClean="0">
                <a:solidFill>
                  <a:schemeClr val="tx1"/>
                </a:solidFill>
                <a:latin typeface="+mn-lt"/>
                <a:ea typeface="+mn-ea"/>
                <a:cs typeface="+mn-cs"/>
              </a:rPr>
              <a:t>fistulization</a:t>
            </a:r>
            <a:r>
              <a:rPr lang="en-US" sz="1200" b="0" i="0" kern="1200" dirty="0" smtClean="0">
                <a:solidFill>
                  <a:schemeClr val="tx1"/>
                </a:solidFill>
                <a:latin typeface="+mn-lt"/>
                <a:ea typeface="+mn-ea"/>
                <a:cs typeface="+mn-cs"/>
              </a:rPr>
              <a:t>. Alternative methods to address foreign bodies includes the use of Balloon catheters to remove foreign bodies, but they do not provide for control of the foreign body.  Glucagon has been shown to relax the lower esophageal sphincter, but it is not successful in foreign body treatment when other pathology is present.</a:t>
            </a:r>
          </a:p>
          <a:p>
            <a:r>
              <a:rPr lang="en-US" sz="1200" b="0" i="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34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Tracheostomy</a:t>
            </a:r>
            <a:r>
              <a:rPr lang="en-US" sz="1200" b="0" i="0" kern="1200" dirty="0" smtClean="0">
                <a:solidFill>
                  <a:schemeClr val="tx1"/>
                </a:solidFill>
                <a:latin typeface="+mn-lt"/>
                <a:ea typeface="+mn-ea"/>
                <a:cs typeface="+mn-cs"/>
              </a:rPr>
              <a:t> affects swallowing in several ways.  First, by tethering the trachea to the anterior neck skin (especially with use of the </a:t>
            </a:r>
            <a:r>
              <a:rPr lang="en-US" sz="1200" b="0" i="0" kern="1200" dirty="0" err="1" smtClean="0">
                <a:solidFill>
                  <a:schemeClr val="tx1"/>
                </a:solidFill>
                <a:latin typeface="+mn-lt"/>
                <a:ea typeface="+mn-ea"/>
                <a:cs typeface="+mn-cs"/>
              </a:rPr>
              <a:t>Bjork</a:t>
            </a:r>
            <a:r>
              <a:rPr lang="en-US" sz="1200" b="0" i="0" kern="1200" dirty="0" smtClean="0">
                <a:solidFill>
                  <a:schemeClr val="tx1"/>
                </a:solidFill>
                <a:latin typeface="+mn-lt"/>
                <a:ea typeface="+mn-ea"/>
                <a:cs typeface="+mn-cs"/>
              </a:rPr>
              <a:t> flap), the </a:t>
            </a:r>
            <a:r>
              <a:rPr lang="en-US" sz="1200" b="0" i="0" kern="1200" dirty="0" err="1" smtClean="0">
                <a:solidFill>
                  <a:schemeClr val="tx1"/>
                </a:solidFill>
                <a:latin typeface="+mn-lt"/>
                <a:ea typeface="+mn-ea"/>
                <a:cs typeface="+mn-cs"/>
              </a:rPr>
              <a:t>tracheostomy</a:t>
            </a:r>
            <a:r>
              <a:rPr lang="en-US" sz="1200" b="0" i="0" kern="1200" dirty="0" smtClean="0">
                <a:solidFill>
                  <a:schemeClr val="tx1"/>
                </a:solidFill>
                <a:latin typeface="+mn-lt"/>
                <a:ea typeface="+mn-ea"/>
                <a:cs typeface="+mn-cs"/>
              </a:rPr>
              <a:t> prevents proper laryngeal elevation during the pharyngeal phase of swallowing.  Direct pressure from the trachea with or without the cuff increases extrinsic esophageal pressure and leads to regurgitation and even aspiration.  </a:t>
            </a:r>
            <a:r>
              <a:rPr lang="en-US" sz="1200" b="0" i="0" kern="1200" dirty="0" err="1" smtClean="0">
                <a:solidFill>
                  <a:schemeClr val="tx1"/>
                </a:solidFill>
                <a:latin typeface="+mn-lt"/>
                <a:ea typeface="+mn-ea"/>
                <a:cs typeface="+mn-cs"/>
              </a:rPr>
              <a:t>Tracheostomy</a:t>
            </a:r>
            <a:r>
              <a:rPr lang="en-US" sz="1200" b="0" i="0" kern="1200" dirty="0" smtClean="0">
                <a:solidFill>
                  <a:schemeClr val="tx1"/>
                </a:solidFill>
                <a:latin typeface="+mn-lt"/>
                <a:ea typeface="+mn-ea"/>
                <a:cs typeface="+mn-cs"/>
              </a:rPr>
              <a:t> may decrease sensitivity of the </a:t>
            </a:r>
            <a:r>
              <a:rPr lang="en-US" sz="1200" b="0" i="0" kern="1200" dirty="0" err="1" smtClean="0">
                <a:solidFill>
                  <a:schemeClr val="tx1"/>
                </a:solidFill>
                <a:latin typeface="+mn-lt"/>
                <a:ea typeface="+mn-ea"/>
                <a:cs typeface="+mn-cs"/>
              </a:rPr>
              <a:t>glottic</a:t>
            </a:r>
            <a:r>
              <a:rPr lang="en-US" sz="1200" b="0" i="0" kern="1200" dirty="0" smtClean="0">
                <a:solidFill>
                  <a:schemeClr val="tx1"/>
                </a:solidFill>
                <a:latin typeface="+mn-lt"/>
                <a:ea typeface="+mn-ea"/>
                <a:cs typeface="+mn-cs"/>
              </a:rPr>
              <a:t> closure reflex, resulting in increased risk of aspiration.  To minimize these complications the smallest sized </a:t>
            </a:r>
            <a:r>
              <a:rPr lang="en-US" sz="1200" b="0" i="0" kern="1200" dirty="0" err="1" smtClean="0">
                <a:solidFill>
                  <a:schemeClr val="tx1"/>
                </a:solidFill>
                <a:latin typeface="+mn-lt"/>
                <a:ea typeface="+mn-ea"/>
                <a:cs typeface="+mn-cs"/>
              </a:rPr>
              <a:t>tracheostomy</a:t>
            </a:r>
            <a:r>
              <a:rPr lang="en-US" sz="1200" b="0" i="0" kern="1200" dirty="0" smtClean="0">
                <a:solidFill>
                  <a:schemeClr val="tx1"/>
                </a:solidFill>
                <a:latin typeface="+mn-lt"/>
                <a:ea typeface="+mn-ea"/>
                <a:cs typeface="+mn-cs"/>
              </a:rPr>
              <a:t> possible should be used and the airway should be closely monitored and frequently suctioned.</a:t>
            </a:r>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35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Zenker's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diverticulum</a:t>
            </a:r>
            <a:r>
              <a:rPr lang="en-US" sz="1200" b="0" i="0" kern="1200" dirty="0" smtClean="0">
                <a:solidFill>
                  <a:schemeClr val="tx1"/>
                </a:solidFill>
                <a:latin typeface="+mn-lt"/>
                <a:ea typeface="+mn-ea"/>
                <a:cs typeface="+mn-cs"/>
              </a:rPr>
              <a:t> is an acquired mucosal </a:t>
            </a:r>
            <a:r>
              <a:rPr lang="en-US" sz="1200" b="0" i="0" kern="1200" dirty="0" err="1" smtClean="0">
                <a:solidFill>
                  <a:schemeClr val="tx1"/>
                </a:solidFill>
                <a:latin typeface="+mn-lt"/>
                <a:ea typeface="+mn-ea"/>
                <a:cs typeface="+mn-cs"/>
              </a:rPr>
              <a:t>herniation</a:t>
            </a:r>
            <a:r>
              <a:rPr lang="en-US" sz="1200" b="0" i="0" kern="1200" dirty="0" smtClean="0">
                <a:solidFill>
                  <a:schemeClr val="tx1"/>
                </a:solidFill>
                <a:latin typeface="+mn-lt"/>
                <a:ea typeface="+mn-ea"/>
                <a:cs typeface="+mn-cs"/>
              </a:rPr>
              <a:t> through a posterior portion of the </a:t>
            </a:r>
            <a:r>
              <a:rPr lang="en-US" sz="1200" b="0" i="0" kern="1200" dirty="0" err="1" smtClean="0">
                <a:solidFill>
                  <a:schemeClr val="tx1"/>
                </a:solidFill>
                <a:latin typeface="+mn-lt"/>
                <a:ea typeface="+mn-ea"/>
                <a:cs typeface="+mn-cs"/>
              </a:rPr>
              <a:t>cricopharyngeus</a:t>
            </a:r>
            <a:r>
              <a:rPr lang="en-US" sz="1200" b="0" i="0" kern="1200" dirty="0" smtClean="0">
                <a:solidFill>
                  <a:schemeClr val="tx1"/>
                </a:solidFill>
                <a:latin typeface="+mn-lt"/>
                <a:ea typeface="+mn-ea"/>
                <a:cs typeface="+mn-cs"/>
              </a:rPr>
              <a:t> in an area of congenital weakness in the muscle  known as Killian's dehiscence.  Symptoms caused by the </a:t>
            </a:r>
            <a:r>
              <a:rPr lang="en-US" sz="1200" b="0" i="0" kern="1200" dirty="0" err="1" smtClean="0">
                <a:solidFill>
                  <a:schemeClr val="tx1"/>
                </a:solidFill>
                <a:latin typeface="+mn-lt"/>
                <a:ea typeface="+mn-ea"/>
                <a:cs typeface="+mn-cs"/>
              </a:rPr>
              <a:t>diverticulum</a:t>
            </a:r>
            <a:r>
              <a:rPr lang="en-US" sz="1200" b="0" i="0" kern="1200" dirty="0" smtClean="0">
                <a:solidFill>
                  <a:schemeClr val="tx1"/>
                </a:solidFill>
                <a:latin typeface="+mn-lt"/>
                <a:ea typeface="+mn-ea"/>
                <a:cs typeface="+mn-cs"/>
              </a:rPr>
              <a:t> include coughing up undigested food, aspiration, and  chronic mucus production. Small </a:t>
            </a:r>
            <a:r>
              <a:rPr lang="en-US" sz="1200" b="0" i="0" kern="1200" dirty="0" err="1" smtClean="0">
                <a:solidFill>
                  <a:schemeClr val="tx1"/>
                </a:solidFill>
                <a:latin typeface="+mn-lt"/>
                <a:ea typeface="+mn-ea"/>
                <a:cs typeface="+mn-cs"/>
              </a:rPr>
              <a:t>diverticula</a:t>
            </a:r>
            <a:r>
              <a:rPr lang="en-US" sz="1200" b="0" i="0" kern="1200" dirty="0" smtClean="0">
                <a:solidFill>
                  <a:schemeClr val="tx1"/>
                </a:solidFill>
                <a:latin typeface="+mn-lt"/>
                <a:ea typeface="+mn-ea"/>
                <a:cs typeface="+mn-cs"/>
              </a:rPr>
              <a:t> can be treated by </a:t>
            </a:r>
            <a:r>
              <a:rPr lang="en-US" sz="1200" b="0" i="0" kern="1200" dirty="0" err="1" smtClean="0">
                <a:solidFill>
                  <a:schemeClr val="tx1"/>
                </a:solidFill>
                <a:latin typeface="+mn-lt"/>
                <a:ea typeface="+mn-ea"/>
                <a:cs typeface="+mn-cs"/>
              </a:rPr>
              <a:t>cricopharyngeal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myotomy</a:t>
            </a:r>
            <a:r>
              <a:rPr lang="en-US" sz="1200" b="0" i="0" kern="1200" dirty="0" smtClean="0">
                <a:solidFill>
                  <a:schemeClr val="tx1"/>
                </a:solidFill>
                <a:latin typeface="+mn-lt"/>
                <a:ea typeface="+mn-ea"/>
                <a:cs typeface="+mn-cs"/>
              </a:rPr>
              <a:t> alone.  Larger </a:t>
            </a:r>
            <a:r>
              <a:rPr lang="en-US" sz="1200" b="0" i="0" kern="1200" dirty="0" err="1" smtClean="0">
                <a:solidFill>
                  <a:schemeClr val="tx1"/>
                </a:solidFill>
                <a:latin typeface="+mn-lt"/>
                <a:ea typeface="+mn-ea"/>
                <a:cs typeface="+mn-cs"/>
              </a:rPr>
              <a:t>diverticula</a:t>
            </a:r>
            <a:r>
              <a:rPr lang="en-US" sz="1200" b="0" i="0" kern="1200" dirty="0" smtClean="0">
                <a:solidFill>
                  <a:schemeClr val="tx1"/>
                </a:solidFill>
                <a:latin typeface="+mn-lt"/>
                <a:ea typeface="+mn-ea"/>
                <a:cs typeface="+mn-cs"/>
              </a:rPr>
              <a:t> require dissection off of the rest of the esophagus and </a:t>
            </a:r>
            <a:r>
              <a:rPr lang="en-US" sz="1200" b="0" i="0" kern="1200" dirty="0" err="1" smtClean="0">
                <a:solidFill>
                  <a:schemeClr val="tx1"/>
                </a:solidFill>
                <a:latin typeface="+mn-lt"/>
                <a:ea typeface="+mn-ea"/>
                <a:cs typeface="+mn-cs"/>
              </a:rPr>
              <a:t>transection</a:t>
            </a:r>
            <a:r>
              <a:rPr lang="en-US" sz="1200" b="0" i="0" kern="1200" dirty="0" smtClean="0">
                <a:solidFill>
                  <a:schemeClr val="tx1"/>
                </a:solidFill>
                <a:latin typeface="+mn-lt"/>
                <a:ea typeface="+mn-ea"/>
                <a:cs typeface="+mn-cs"/>
              </a:rPr>
              <a:t> with the defect sutured in layers.  </a:t>
            </a:r>
            <a:r>
              <a:rPr lang="en-US" sz="1200" b="0" i="0" kern="1200" dirty="0" err="1" smtClean="0">
                <a:solidFill>
                  <a:schemeClr val="tx1"/>
                </a:solidFill>
                <a:latin typeface="+mn-lt"/>
                <a:ea typeface="+mn-ea"/>
                <a:cs typeface="+mn-cs"/>
              </a:rPr>
              <a:t>Diverticulopexy</a:t>
            </a:r>
            <a:r>
              <a:rPr lang="en-US" sz="1200" b="0" i="0" kern="1200" dirty="0" smtClean="0">
                <a:solidFill>
                  <a:schemeClr val="tx1"/>
                </a:solidFill>
                <a:latin typeface="+mn-lt"/>
                <a:ea typeface="+mn-ea"/>
                <a:cs typeface="+mn-cs"/>
              </a:rPr>
              <a:t>, or suspension of the </a:t>
            </a:r>
            <a:r>
              <a:rPr lang="en-US" sz="1200" b="0" i="0" kern="1200" dirty="0" err="1" smtClean="0">
                <a:solidFill>
                  <a:schemeClr val="tx1"/>
                </a:solidFill>
                <a:latin typeface="+mn-lt"/>
                <a:ea typeface="+mn-ea"/>
                <a:cs typeface="+mn-cs"/>
              </a:rPr>
              <a:t>diverticulum</a:t>
            </a:r>
            <a:r>
              <a:rPr lang="en-US" sz="1200" b="0" i="0" kern="1200" dirty="0" smtClean="0">
                <a:solidFill>
                  <a:schemeClr val="tx1"/>
                </a:solidFill>
                <a:latin typeface="+mn-lt"/>
                <a:ea typeface="+mn-ea"/>
                <a:cs typeface="+mn-cs"/>
              </a:rPr>
              <a:t> vertically in pre-vertebral fascia is used to shorten the procedure and reduce risk in high risk elderly patients.  Endoscopic techniques use a variation of the Van </a:t>
            </a:r>
            <a:r>
              <a:rPr lang="en-US" sz="1200" b="0" i="0" kern="1200" dirty="0" err="1" smtClean="0">
                <a:solidFill>
                  <a:schemeClr val="tx1"/>
                </a:solidFill>
                <a:latin typeface="+mn-lt"/>
                <a:ea typeface="+mn-ea"/>
                <a:cs typeface="+mn-cs"/>
              </a:rPr>
              <a:t>Overbeek's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diverticuloscope</a:t>
            </a:r>
            <a:r>
              <a:rPr lang="en-US" sz="1200" b="0" i="0" kern="1200" dirty="0" smtClean="0">
                <a:solidFill>
                  <a:schemeClr val="tx1"/>
                </a:solidFill>
                <a:latin typeface="+mn-lt"/>
                <a:ea typeface="+mn-ea"/>
                <a:cs typeface="+mn-cs"/>
              </a:rPr>
              <a:t> and the CO</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laser to perform the </a:t>
            </a:r>
            <a:r>
              <a:rPr lang="en-US" sz="1200" b="0" i="0" kern="1200" dirty="0" err="1" smtClean="0">
                <a:solidFill>
                  <a:schemeClr val="tx1"/>
                </a:solidFill>
                <a:latin typeface="+mn-lt"/>
                <a:ea typeface="+mn-ea"/>
                <a:cs typeface="+mn-cs"/>
              </a:rPr>
              <a:t>diverticulotomy</a:t>
            </a:r>
            <a:r>
              <a:rPr lang="en-US" sz="1200" b="0" i="0" kern="1200" dirty="0" smtClean="0">
                <a:solidFill>
                  <a:schemeClr val="tx1"/>
                </a:solidFill>
                <a:latin typeface="+mn-lt"/>
                <a:ea typeface="+mn-ea"/>
                <a:cs typeface="+mn-cs"/>
              </a:rPr>
              <a:t>.  The GIA stapler can also be used to divide and secure the pouch </a:t>
            </a:r>
            <a:r>
              <a:rPr lang="en-US" sz="1200" b="0" i="0" kern="1200" dirty="0" err="1" smtClean="0">
                <a:solidFill>
                  <a:schemeClr val="tx1"/>
                </a:solidFill>
                <a:latin typeface="+mn-lt"/>
                <a:ea typeface="+mn-ea"/>
                <a:cs typeface="+mn-cs"/>
              </a:rPr>
              <a:t>endoscopically</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36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Large </a:t>
            </a:r>
            <a:r>
              <a:rPr lang="en-US" sz="1200" b="0" i="0" kern="1200" dirty="0" err="1" smtClean="0">
                <a:solidFill>
                  <a:schemeClr val="tx1"/>
                </a:solidFill>
                <a:latin typeface="+mn-lt"/>
                <a:ea typeface="+mn-ea"/>
                <a:cs typeface="+mn-cs"/>
              </a:rPr>
              <a:t>osteoarthritic</a:t>
            </a:r>
            <a:r>
              <a:rPr lang="en-US" sz="1200" b="0" i="0" kern="1200" dirty="0" smtClean="0">
                <a:solidFill>
                  <a:schemeClr val="tx1"/>
                </a:solidFill>
                <a:latin typeface="+mn-lt"/>
                <a:ea typeface="+mn-ea"/>
                <a:cs typeface="+mn-cs"/>
              </a:rPr>
              <a:t> spurs may develop on the cervical spines of patients with long-standing osteoarthritis.  These spurs are a common finding in patients with diffuse idiopathic hyperostosis.  The spurs are usually asymptomatic, but they may affect swallowing.  Surgical resection of the spurs has been shown to help in some patients. </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            Anterior surgical approaches to the spine that require dissection and retraction of the larynx and pharynx can cause temporary or prolonged </a:t>
            </a:r>
            <a:r>
              <a:rPr lang="en-US" sz="1200" b="0" i="0" kern="1200" dirty="0" err="1" smtClean="0">
                <a:solidFill>
                  <a:schemeClr val="tx1"/>
                </a:solidFill>
                <a:latin typeface="+mn-lt"/>
                <a:ea typeface="+mn-ea"/>
                <a:cs typeface="+mn-cs"/>
              </a:rPr>
              <a:t>dysphagia</a:t>
            </a:r>
            <a:r>
              <a:rPr lang="en-US" sz="1200" b="0" i="0" kern="1200" dirty="0" smtClean="0">
                <a:solidFill>
                  <a:schemeClr val="tx1"/>
                </a:solidFill>
                <a:latin typeface="+mn-lt"/>
                <a:ea typeface="+mn-ea"/>
                <a:cs typeface="+mn-cs"/>
              </a:rPr>
              <a:t> secondary to interruption of the motor or sensory </a:t>
            </a:r>
            <a:r>
              <a:rPr lang="en-US" sz="1200" b="0" i="0" kern="1200" dirty="0" err="1" smtClean="0">
                <a:solidFill>
                  <a:schemeClr val="tx1"/>
                </a:solidFill>
                <a:latin typeface="+mn-lt"/>
                <a:ea typeface="+mn-ea"/>
                <a:cs typeface="+mn-cs"/>
              </a:rPr>
              <a:t>innervation</a:t>
            </a:r>
            <a:r>
              <a:rPr lang="en-US" sz="1200" b="0" i="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37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Esophageal webs are </a:t>
            </a:r>
            <a:r>
              <a:rPr lang="en-US" sz="1200" b="0" i="0" kern="1200" dirty="0" err="1" smtClean="0">
                <a:solidFill>
                  <a:schemeClr val="tx1"/>
                </a:solidFill>
                <a:latin typeface="+mn-lt"/>
                <a:ea typeface="+mn-ea"/>
                <a:cs typeface="+mn-cs"/>
              </a:rPr>
              <a:t>squamous</a:t>
            </a:r>
            <a:r>
              <a:rPr lang="en-US" sz="1200" b="0" i="0" kern="1200" dirty="0" smtClean="0">
                <a:solidFill>
                  <a:schemeClr val="tx1"/>
                </a:solidFill>
                <a:latin typeface="+mn-lt"/>
                <a:ea typeface="+mn-ea"/>
                <a:cs typeface="+mn-cs"/>
              </a:rPr>
              <a:t> mucosal membranes that grow across the lumen of the esophagus and may be congenital or acquired.  Most commonly these occur secondary to GERD, but occasionally they occur in association with Plummer-Vinson Syndrome.  This syndrome occurs most commonly in individuals of Scandinavian descent and is characterized by esophageal webs, iron deficiency anemia, </a:t>
            </a:r>
            <a:r>
              <a:rPr lang="en-US" sz="1200" b="0" i="0" kern="1200" dirty="0" err="1" smtClean="0">
                <a:solidFill>
                  <a:schemeClr val="tx1"/>
                </a:solidFill>
                <a:latin typeface="+mn-lt"/>
                <a:ea typeface="+mn-ea"/>
                <a:cs typeface="+mn-cs"/>
              </a:rPr>
              <a:t>dysphagia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achlorhydria</a:t>
            </a:r>
            <a:r>
              <a:rPr lang="en-US" sz="1200" b="0" i="0" kern="1200" dirty="0" smtClean="0">
                <a:solidFill>
                  <a:schemeClr val="tx1"/>
                </a:solidFill>
                <a:latin typeface="+mn-lt"/>
                <a:ea typeface="+mn-ea"/>
                <a:cs typeface="+mn-cs"/>
              </a:rPr>
              <a:t>, atrophic gastritis, </a:t>
            </a:r>
            <a:r>
              <a:rPr lang="en-US" sz="1200" b="0" i="0" kern="1200" dirty="0" err="1" smtClean="0">
                <a:solidFill>
                  <a:schemeClr val="tx1"/>
                </a:solidFill>
                <a:latin typeface="+mn-lt"/>
                <a:ea typeface="+mn-ea"/>
                <a:cs typeface="+mn-cs"/>
              </a:rPr>
              <a:t>hiatal</a:t>
            </a:r>
            <a:r>
              <a:rPr lang="en-US" sz="1200" b="0" i="0" kern="1200" dirty="0" smtClean="0">
                <a:solidFill>
                  <a:schemeClr val="tx1"/>
                </a:solidFill>
                <a:latin typeface="+mn-lt"/>
                <a:ea typeface="+mn-ea"/>
                <a:cs typeface="+mn-cs"/>
              </a:rPr>
              <a:t> hernia, and increased risk of cancer.  </a:t>
            </a:r>
            <a:r>
              <a:rPr lang="en-US" sz="1200" b="0" i="0" kern="1200" dirty="0" err="1" smtClean="0">
                <a:solidFill>
                  <a:schemeClr val="tx1"/>
                </a:solidFill>
                <a:latin typeface="+mn-lt"/>
                <a:ea typeface="+mn-ea"/>
                <a:cs typeface="+mn-cs"/>
              </a:rPr>
              <a:t>Dysphagia</a:t>
            </a:r>
            <a:r>
              <a:rPr lang="en-US" sz="1200" b="0" i="0" kern="1200" dirty="0" smtClean="0">
                <a:solidFill>
                  <a:schemeClr val="tx1"/>
                </a:solidFill>
                <a:latin typeface="+mn-lt"/>
                <a:ea typeface="+mn-ea"/>
                <a:cs typeface="+mn-cs"/>
              </a:rPr>
              <a:t> improves in the Plummer-Vinson syndrome with iron therapy, though the webs remain.</a:t>
            </a:r>
          </a:p>
          <a:p>
            <a:r>
              <a:rPr lang="en-US" sz="1200" b="0" i="0" kern="1200" dirty="0" smtClean="0">
                <a:solidFill>
                  <a:schemeClr val="tx1"/>
                </a:solidFill>
                <a:latin typeface="+mn-lt"/>
                <a:ea typeface="+mn-ea"/>
                <a:cs typeface="+mn-cs"/>
              </a:rPr>
              <a:t>  The esophageal ring is located at the gastro-esophageal junction and contains </a:t>
            </a:r>
            <a:r>
              <a:rPr lang="en-US" sz="1200" b="0" i="0" kern="1200" dirty="0" err="1" smtClean="0">
                <a:solidFill>
                  <a:schemeClr val="tx1"/>
                </a:solidFill>
                <a:latin typeface="+mn-lt"/>
                <a:ea typeface="+mn-ea"/>
                <a:cs typeface="+mn-cs"/>
              </a:rPr>
              <a:t>squamous</a:t>
            </a:r>
            <a:r>
              <a:rPr lang="en-US" sz="1200" b="0" i="0" kern="1200" dirty="0" smtClean="0">
                <a:solidFill>
                  <a:schemeClr val="tx1"/>
                </a:solidFill>
                <a:latin typeface="+mn-lt"/>
                <a:ea typeface="+mn-ea"/>
                <a:cs typeface="+mn-cs"/>
              </a:rPr>
              <a:t> and columnar epithelium with a core of connective tissue.  A common symptom is that of intermittent </a:t>
            </a:r>
            <a:r>
              <a:rPr lang="en-US" sz="1200" b="0" i="0" kern="1200" dirty="0" err="1" smtClean="0">
                <a:solidFill>
                  <a:schemeClr val="tx1"/>
                </a:solidFill>
                <a:latin typeface="+mn-lt"/>
                <a:ea typeface="+mn-ea"/>
                <a:cs typeface="+mn-cs"/>
              </a:rPr>
              <a:t>dysphagia</a:t>
            </a:r>
            <a:r>
              <a:rPr lang="en-US" sz="1200" b="0" i="0" kern="1200" dirty="0" smtClean="0">
                <a:solidFill>
                  <a:schemeClr val="tx1"/>
                </a:solidFill>
                <a:latin typeface="+mn-lt"/>
                <a:ea typeface="+mn-ea"/>
                <a:cs typeface="+mn-cs"/>
              </a:rPr>
              <a:t> associated with large boluses.  Treatment, when necessary, is usually by dilatation.</a:t>
            </a:r>
          </a:p>
          <a:p>
            <a:r>
              <a:rPr lang="en-US" sz="1200" b="0" i="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38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Strictures most often result from reflux of gastric acid into the esophagus, but also can result from ingestion of caustic substances.  Rarely, strictures are caused by medications such as </a:t>
            </a:r>
            <a:r>
              <a:rPr lang="en-US" sz="1200" b="0" i="0" kern="1200" dirty="0" err="1" smtClean="0">
                <a:solidFill>
                  <a:schemeClr val="tx1"/>
                </a:solidFill>
                <a:latin typeface="+mn-lt"/>
                <a:ea typeface="+mn-ea"/>
                <a:cs typeface="+mn-cs"/>
              </a:rPr>
              <a:t>doxycycline</a:t>
            </a:r>
            <a:r>
              <a:rPr lang="en-US" sz="1200" b="0" i="0" kern="1200" dirty="0" smtClean="0">
                <a:solidFill>
                  <a:schemeClr val="tx1"/>
                </a:solidFill>
                <a:latin typeface="+mn-lt"/>
                <a:ea typeface="+mn-ea"/>
                <a:cs typeface="+mn-cs"/>
              </a:rPr>
              <a:t>, oral potassium chloride, and </a:t>
            </a:r>
            <a:r>
              <a:rPr lang="en-US" sz="1200" b="0" i="0" kern="1200" dirty="0" err="1" smtClean="0">
                <a:solidFill>
                  <a:schemeClr val="tx1"/>
                </a:solidFill>
                <a:latin typeface="+mn-lt"/>
                <a:ea typeface="+mn-ea"/>
                <a:cs typeface="+mn-cs"/>
              </a:rPr>
              <a:t>quinidine</a:t>
            </a:r>
            <a:r>
              <a:rPr lang="en-US" sz="1200" b="0" i="0" kern="1200" dirty="0" smtClean="0">
                <a:solidFill>
                  <a:schemeClr val="tx1"/>
                </a:solidFill>
                <a:latin typeface="+mn-lt"/>
                <a:ea typeface="+mn-ea"/>
                <a:cs typeface="+mn-cs"/>
              </a:rPr>
              <a:t>.  Alkali ingestion occurs most frequently in children and causes rapid liquefaction necrosis and penetrates deeper than acid.  Acid causes coagulation necrosis and creates an </a:t>
            </a:r>
            <a:r>
              <a:rPr lang="en-US" sz="1200" b="0" i="0" kern="1200" dirty="0" err="1" smtClean="0">
                <a:solidFill>
                  <a:schemeClr val="tx1"/>
                </a:solidFill>
                <a:latin typeface="+mn-lt"/>
                <a:ea typeface="+mn-ea"/>
                <a:cs typeface="+mn-cs"/>
              </a:rPr>
              <a:t>eschar</a:t>
            </a:r>
            <a:r>
              <a:rPr lang="en-US" sz="1200" b="0" i="0" kern="1200" dirty="0" smtClean="0">
                <a:solidFill>
                  <a:schemeClr val="tx1"/>
                </a:solidFill>
                <a:latin typeface="+mn-lt"/>
                <a:ea typeface="+mn-ea"/>
                <a:cs typeface="+mn-cs"/>
              </a:rPr>
              <a:t> that prevents deep burns.  The acute reaction in the ingestion of caustic substances includes </a:t>
            </a:r>
            <a:r>
              <a:rPr lang="en-US" sz="1200" b="0" i="0" kern="1200" dirty="0" err="1" smtClean="0">
                <a:solidFill>
                  <a:schemeClr val="tx1"/>
                </a:solidFill>
                <a:latin typeface="+mn-lt"/>
                <a:ea typeface="+mn-ea"/>
                <a:cs typeface="+mn-cs"/>
              </a:rPr>
              <a:t>odynophagia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dysphagia</a:t>
            </a:r>
            <a:r>
              <a:rPr lang="en-US" sz="1200" b="0" i="0" kern="1200" dirty="0" smtClean="0">
                <a:solidFill>
                  <a:schemeClr val="tx1"/>
                </a:solidFill>
                <a:latin typeface="+mn-lt"/>
                <a:ea typeface="+mn-ea"/>
                <a:cs typeface="+mn-cs"/>
              </a:rPr>
              <a:t>, and inflammatory edema.  </a:t>
            </a:r>
            <a:r>
              <a:rPr lang="en-US" sz="1200" b="0" i="0" kern="1200" dirty="0" err="1" smtClean="0">
                <a:solidFill>
                  <a:schemeClr val="tx1"/>
                </a:solidFill>
                <a:latin typeface="+mn-lt"/>
                <a:ea typeface="+mn-ea"/>
                <a:cs typeface="+mn-cs"/>
              </a:rPr>
              <a:t>Supraglottic</a:t>
            </a:r>
            <a:r>
              <a:rPr lang="en-US" sz="1200" b="0" i="0" kern="1200" dirty="0" smtClean="0">
                <a:solidFill>
                  <a:schemeClr val="tx1"/>
                </a:solidFill>
                <a:latin typeface="+mn-lt"/>
                <a:ea typeface="+mn-ea"/>
                <a:cs typeface="+mn-cs"/>
              </a:rPr>
              <a:t> edema can cause </a:t>
            </a:r>
            <a:r>
              <a:rPr lang="en-US" sz="1200" b="0" i="0" kern="1200" dirty="0" err="1" smtClean="0">
                <a:solidFill>
                  <a:schemeClr val="tx1"/>
                </a:solidFill>
                <a:latin typeface="+mn-lt"/>
                <a:ea typeface="+mn-ea"/>
                <a:cs typeface="+mn-cs"/>
              </a:rPr>
              <a:t>stridor</a:t>
            </a:r>
            <a:r>
              <a:rPr lang="en-US" sz="1200" b="0" i="0" kern="1200" dirty="0" smtClean="0">
                <a:solidFill>
                  <a:schemeClr val="tx1"/>
                </a:solidFill>
                <a:latin typeface="+mn-lt"/>
                <a:ea typeface="+mn-ea"/>
                <a:cs typeface="+mn-cs"/>
              </a:rPr>
              <a:t> and airway distress.  Deep burns, especially with alkali, can cause perforation.  Initial endoscopic evaluation is necessary within 24-48 hours of ingestion.  If the injury is deep enough, stricture formation is noted 3-6 weeks later.  Radiographic studies should be performed after three weeks to assess for the formation of strictures.  The treatment for strictures, should they occur is dilatation or even excision.</a:t>
            </a:r>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39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Cancer of the upper </a:t>
            </a:r>
            <a:r>
              <a:rPr lang="en-US" sz="1200" b="0" i="0" kern="1200" dirty="0" err="1" smtClean="0">
                <a:solidFill>
                  <a:schemeClr val="tx1"/>
                </a:solidFill>
                <a:latin typeface="+mn-lt"/>
                <a:ea typeface="+mn-ea"/>
                <a:cs typeface="+mn-cs"/>
              </a:rPr>
              <a:t>aerodigestive</a:t>
            </a:r>
            <a:r>
              <a:rPr lang="en-US" sz="1200" b="0" i="0" kern="1200" dirty="0" smtClean="0">
                <a:solidFill>
                  <a:schemeClr val="tx1"/>
                </a:solidFill>
                <a:latin typeface="+mn-lt"/>
                <a:ea typeface="+mn-ea"/>
                <a:cs typeface="+mn-cs"/>
              </a:rPr>
              <a:t> tract is often associated with </a:t>
            </a:r>
            <a:r>
              <a:rPr lang="en-US" sz="1200" b="0" i="0" kern="1200" dirty="0" err="1" smtClean="0">
                <a:solidFill>
                  <a:schemeClr val="tx1"/>
                </a:solidFill>
                <a:latin typeface="+mn-lt"/>
                <a:ea typeface="+mn-ea"/>
                <a:cs typeface="+mn-cs"/>
              </a:rPr>
              <a:t>odynophagia</a:t>
            </a:r>
            <a:r>
              <a:rPr lang="en-US" sz="1200" b="0" i="0" kern="1200" dirty="0" smtClean="0">
                <a:solidFill>
                  <a:schemeClr val="tx1"/>
                </a:solidFill>
                <a:latin typeface="+mn-lt"/>
                <a:ea typeface="+mn-ea"/>
                <a:cs typeface="+mn-cs"/>
              </a:rPr>
              <a:t>.    Patients usually have a history of heavy smoking and/or drinking and unilateral throat pain on swallowing radiating to the </a:t>
            </a:r>
            <a:r>
              <a:rPr lang="en-US" sz="1200" b="0" i="0" kern="1200" dirty="0" err="1" smtClean="0">
                <a:solidFill>
                  <a:schemeClr val="tx1"/>
                </a:solidFill>
                <a:latin typeface="+mn-lt"/>
                <a:ea typeface="+mn-ea"/>
                <a:cs typeface="+mn-cs"/>
              </a:rPr>
              <a:t>ipsilateral</a:t>
            </a:r>
            <a:r>
              <a:rPr lang="en-US" sz="1200" b="0" i="0" kern="1200" dirty="0" smtClean="0">
                <a:solidFill>
                  <a:schemeClr val="tx1"/>
                </a:solidFill>
                <a:latin typeface="+mn-lt"/>
                <a:ea typeface="+mn-ea"/>
                <a:cs typeface="+mn-cs"/>
              </a:rPr>
              <a:t> ear or to the angle of the mandible.  Careful physical exam usually identifies the lesion.</a:t>
            </a:r>
          </a:p>
          <a:p>
            <a:r>
              <a:rPr lang="en-US" sz="1200" b="0" i="0" kern="1200" dirty="0" smtClean="0">
                <a:solidFill>
                  <a:schemeClr val="tx1"/>
                </a:solidFill>
                <a:latin typeface="+mn-lt"/>
                <a:ea typeface="+mn-ea"/>
                <a:cs typeface="+mn-cs"/>
              </a:rPr>
              <a:t>  Cancer of the esophagus carries a very vague symptom complex and is usually diagnosed late in its course, accounting for the poor survival rate.  A chief symptom is </a:t>
            </a:r>
            <a:r>
              <a:rPr lang="en-US" sz="1200" b="0" i="0" kern="1200" dirty="0" err="1" smtClean="0">
                <a:solidFill>
                  <a:schemeClr val="tx1"/>
                </a:solidFill>
                <a:latin typeface="+mn-lt"/>
                <a:ea typeface="+mn-ea"/>
                <a:cs typeface="+mn-cs"/>
              </a:rPr>
              <a:t>dysphagia</a:t>
            </a:r>
            <a:r>
              <a:rPr lang="en-US" sz="1200" b="0" i="0" kern="1200" dirty="0" smtClean="0">
                <a:solidFill>
                  <a:schemeClr val="tx1"/>
                </a:solidFill>
                <a:latin typeface="+mn-lt"/>
                <a:ea typeface="+mn-ea"/>
                <a:cs typeface="+mn-cs"/>
              </a:rPr>
              <a:t> to solids more than liquids.</a:t>
            </a:r>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40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smtClean="0">
                <a:solidFill>
                  <a:schemeClr val="tx1"/>
                </a:solidFill>
                <a:latin typeface="+mn-lt"/>
                <a:ea typeface="+mn-ea"/>
                <a:cs typeface="+mn-cs"/>
              </a:rPr>
              <a:t>Swallowing difficulty after stroke may occur in up to 47% of cases.  Most patients recover within one week.  However, there is a high rate of aspiration pneumonia in these patients.  Causes for </a:t>
            </a:r>
            <a:r>
              <a:rPr lang="en-US" sz="1200" b="0" i="0" kern="1200" dirty="0" err="1" smtClean="0">
                <a:solidFill>
                  <a:schemeClr val="tx1"/>
                </a:solidFill>
                <a:latin typeface="+mn-lt"/>
                <a:ea typeface="+mn-ea"/>
                <a:cs typeface="+mn-cs"/>
              </a:rPr>
              <a:t>dysphagia</a:t>
            </a:r>
            <a:r>
              <a:rPr lang="en-US" sz="1200" b="0" i="0" kern="1200" dirty="0" smtClean="0">
                <a:solidFill>
                  <a:schemeClr val="tx1"/>
                </a:solidFill>
                <a:latin typeface="+mn-lt"/>
                <a:ea typeface="+mn-ea"/>
                <a:cs typeface="+mn-cs"/>
              </a:rPr>
              <a:t> after stroke include delayed triggering of the swallow reflex, </a:t>
            </a:r>
            <a:r>
              <a:rPr lang="en-US" sz="1200" b="0" i="0" kern="1200" dirty="0" err="1" smtClean="0">
                <a:solidFill>
                  <a:schemeClr val="tx1"/>
                </a:solidFill>
                <a:latin typeface="+mn-lt"/>
                <a:ea typeface="+mn-ea"/>
                <a:cs typeface="+mn-cs"/>
              </a:rPr>
              <a:t>cricopharyngeal</a:t>
            </a:r>
            <a:r>
              <a:rPr lang="en-US" sz="1200" b="0" i="0" kern="1200" dirty="0" smtClean="0">
                <a:solidFill>
                  <a:schemeClr val="tx1"/>
                </a:solidFill>
                <a:latin typeface="+mn-lt"/>
                <a:ea typeface="+mn-ea"/>
                <a:cs typeface="+mn-cs"/>
              </a:rPr>
              <a:t> dysfunction, reduced lingual and pharyngeal control, and weak cough.  With brain stem strokes, direct cranial nerve deficits can lead to further impairment of glottis closure and coordination of phases of swallowing.  Treatment consists of rehabilitative speech therapy and placement of a </a:t>
            </a:r>
            <a:r>
              <a:rPr lang="en-US" sz="1200" b="0" i="0" kern="1200" dirty="0" err="1" smtClean="0">
                <a:solidFill>
                  <a:schemeClr val="tx1"/>
                </a:solidFill>
                <a:latin typeface="+mn-lt"/>
                <a:ea typeface="+mn-ea"/>
                <a:cs typeface="+mn-cs"/>
              </a:rPr>
              <a:t>nasoduodenal</a:t>
            </a:r>
            <a:r>
              <a:rPr lang="en-US" sz="1200" b="0" i="0" kern="1200" dirty="0" smtClean="0">
                <a:solidFill>
                  <a:schemeClr val="tx1"/>
                </a:solidFill>
                <a:latin typeface="+mn-lt"/>
                <a:ea typeface="+mn-ea"/>
                <a:cs typeface="+mn-cs"/>
              </a:rPr>
              <a:t> feeding tube or gastric feeding tube to avoid aspiration. Also frequent pulmonary toilet is required.  If laryngeal impairment is permanent, vocal cord </a:t>
            </a:r>
            <a:r>
              <a:rPr lang="en-US" sz="1200" b="0" i="0" kern="1200" dirty="0" err="1" smtClean="0">
                <a:solidFill>
                  <a:schemeClr val="tx1"/>
                </a:solidFill>
                <a:latin typeface="+mn-lt"/>
                <a:ea typeface="+mn-ea"/>
                <a:cs typeface="+mn-cs"/>
              </a:rPr>
              <a:t>medialization</a:t>
            </a:r>
            <a:r>
              <a:rPr lang="en-US" sz="1200" b="0" i="0" kern="1200" dirty="0" smtClean="0">
                <a:solidFill>
                  <a:schemeClr val="tx1"/>
                </a:solidFill>
                <a:latin typeface="+mn-lt"/>
                <a:ea typeface="+mn-ea"/>
                <a:cs typeface="+mn-cs"/>
              </a:rPr>
              <a:t> procedures, narrow field </a:t>
            </a:r>
            <a:r>
              <a:rPr lang="en-US" sz="1200" b="0" i="0" kern="1200" dirty="0" err="1" smtClean="0">
                <a:solidFill>
                  <a:schemeClr val="tx1"/>
                </a:solidFill>
                <a:latin typeface="+mn-lt"/>
                <a:ea typeface="+mn-ea"/>
                <a:cs typeface="+mn-cs"/>
              </a:rPr>
              <a:t>laryngectomy</a:t>
            </a:r>
            <a:r>
              <a:rPr lang="en-US" sz="1200" b="0" i="0" kern="1200" dirty="0" smtClean="0">
                <a:solidFill>
                  <a:schemeClr val="tx1"/>
                </a:solidFill>
                <a:latin typeface="+mn-lt"/>
                <a:ea typeface="+mn-ea"/>
                <a:cs typeface="+mn-cs"/>
              </a:rPr>
              <a:t>, or other procedures may be useful.</a:t>
            </a:r>
          </a:p>
          <a:p>
            <a:r>
              <a:rPr lang="en-US" sz="1200" b="0" i="0" kern="1200" dirty="0" smtClean="0">
                <a:solidFill>
                  <a:schemeClr val="tx1"/>
                </a:solidFill>
                <a:latin typeface="+mn-lt"/>
                <a:ea typeface="+mn-ea"/>
                <a:cs typeface="+mn-cs"/>
              </a:rPr>
              <a:t>AML</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This is a rapidly progressive degenerative disease of unknown etiology that involves the brain and spinal cord motor neurons.  It has a prevalence of 5/100,000 and an average age of onset of 55 years.  Speech and swallowing difficulties parallel each other and require intensive speech therapy and eventual feeding tube placement.  Aspiration is a problem late in the disease.</a:t>
            </a:r>
          </a:p>
          <a:p>
            <a:r>
              <a:rPr lang="en-US" sz="1200" b="0" i="0" kern="1200" dirty="0" smtClean="0">
                <a:solidFill>
                  <a:schemeClr val="tx1"/>
                </a:solidFill>
                <a:latin typeface="+mn-lt"/>
                <a:ea typeface="+mn-ea"/>
                <a:cs typeface="+mn-cs"/>
              </a:rPr>
              <a:t> Affecting 1% of people over age 50, Parkinson's disease is a progressive disorder of the CNS marked by the classic triad of resting tremor, </a:t>
            </a:r>
            <a:r>
              <a:rPr lang="en-US" sz="1200" b="0" i="0" kern="1200" dirty="0" err="1" smtClean="0">
                <a:solidFill>
                  <a:schemeClr val="tx1"/>
                </a:solidFill>
                <a:latin typeface="+mn-lt"/>
                <a:ea typeface="+mn-ea"/>
                <a:cs typeface="+mn-cs"/>
              </a:rPr>
              <a:t>bradykinesia</a:t>
            </a:r>
            <a:r>
              <a:rPr lang="en-US" sz="1200" b="0" i="0" kern="1200" dirty="0" smtClean="0">
                <a:solidFill>
                  <a:schemeClr val="tx1"/>
                </a:solidFill>
                <a:latin typeface="+mn-lt"/>
                <a:ea typeface="+mn-ea"/>
                <a:cs typeface="+mn-cs"/>
              </a:rPr>
              <a:t> and rigidity.  </a:t>
            </a:r>
            <a:r>
              <a:rPr lang="en-US" sz="1200" b="0" i="0" kern="1200" dirty="0" err="1" smtClean="0">
                <a:solidFill>
                  <a:schemeClr val="tx1"/>
                </a:solidFill>
                <a:latin typeface="+mn-lt"/>
                <a:ea typeface="+mn-ea"/>
                <a:cs typeface="+mn-cs"/>
              </a:rPr>
              <a:t>Dysphagia</a:t>
            </a:r>
            <a:r>
              <a:rPr lang="en-US" sz="1200" b="0" i="0" kern="1200" dirty="0" smtClean="0">
                <a:solidFill>
                  <a:schemeClr val="tx1"/>
                </a:solidFill>
                <a:latin typeface="+mn-lt"/>
                <a:ea typeface="+mn-ea"/>
                <a:cs typeface="+mn-cs"/>
              </a:rPr>
              <a:t> in Parkinson's disease is addressed by dietary modification and gastric feeding tube placement for end-stage disease.</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Multiple sclerosis is a disease in which degenerative plaques are found in the CNS.  It has an extremely variable presentation, with the origin of </a:t>
            </a:r>
            <a:r>
              <a:rPr lang="en-US" sz="1200" b="0" i="0" kern="1200" dirty="0" err="1" smtClean="0">
                <a:solidFill>
                  <a:schemeClr val="tx1"/>
                </a:solidFill>
                <a:latin typeface="+mn-lt"/>
                <a:ea typeface="+mn-ea"/>
                <a:cs typeface="+mn-cs"/>
              </a:rPr>
              <a:t>dysphagia</a:t>
            </a:r>
            <a:r>
              <a:rPr lang="en-US" sz="1200" b="0" i="0" kern="1200" dirty="0" smtClean="0">
                <a:solidFill>
                  <a:schemeClr val="tx1"/>
                </a:solidFill>
                <a:latin typeface="+mn-lt"/>
                <a:ea typeface="+mn-ea"/>
                <a:cs typeface="+mn-cs"/>
              </a:rPr>
              <a:t> being found in the pharyngeal phase of swallowing.</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 Isolated recurrent laryngeal nerve injuries result in </a:t>
            </a:r>
            <a:r>
              <a:rPr lang="en-US" sz="1200" b="0" i="0" kern="1200" dirty="0" err="1" smtClean="0">
                <a:solidFill>
                  <a:schemeClr val="tx1"/>
                </a:solidFill>
                <a:latin typeface="+mn-lt"/>
                <a:ea typeface="+mn-ea"/>
                <a:cs typeface="+mn-cs"/>
              </a:rPr>
              <a:t>dysphagia</a:t>
            </a:r>
            <a:r>
              <a:rPr lang="en-US" sz="1200" b="0" i="0" kern="1200" dirty="0" smtClean="0">
                <a:solidFill>
                  <a:schemeClr val="tx1"/>
                </a:solidFill>
                <a:latin typeface="+mn-lt"/>
                <a:ea typeface="+mn-ea"/>
                <a:cs typeface="+mn-cs"/>
              </a:rPr>
              <a:t> and aspiration secondary to decreased </a:t>
            </a:r>
            <a:r>
              <a:rPr lang="en-US" sz="1200" b="0" i="0" kern="1200" dirty="0" err="1" smtClean="0">
                <a:solidFill>
                  <a:schemeClr val="tx1"/>
                </a:solidFill>
                <a:latin typeface="+mn-lt"/>
                <a:ea typeface="+mn-ea"/>
                <a:cs typeface="+mn-cs"/>
              </a:rPr>
              <a:t>glottic</a:t>
            </a:r>
            <a:r>
              <a:rPr lang="en-US" sz="1200" b="0" i="0" kern="1200" dirty="0" smtClean="0">
                <a:solidFill>
                  <a:schemeClr val="tx1"/>
                </a:solidFill>
                <a:latin typeface="+mn-lt"/>
                <a:ea typeface="+mn-ea"/>
                <a:cs typeface="+mn-cs"/>
              </a:rPr>
              <a:t> closure pressures and </a:t>
            </a:r>
            <a:r>
              <a:rPr lang="en-US" sz="1200" b="0" i="0" kern="1200" dirty="0" err="1" smtClean="0">
                <a:solidFill>
                  <a:schemeClr val="tx1"/>
                </a:solidFill>
                <a:latin typeface="+mn-lt"/>
                <a:ea typeface="+mn-ea"/>
                <a:cs typeface="+mn-cs"/>
              </a:rPr>
              <a:t>neurogenic</a:t>
            </a:r>
            <a:r>
              <a:rPr lang="en-US" sz="1200" b="0" i="0" kern="1200" dirty="0" smtClean="0">
                <a:solidFill>
                  <a:schemeClr val="tx1"/>
                </a:solidFill>
                <a:latin typeface="+mn-lt"/>
                <a:ea typeface="+mn-ea"/>
                <a:cs typeface="+mn-cs"/>
              </a:rPr>
              <a:t> dysfunction of the inferior constrictor and </a:t>
            </a:r>
            <a:r>
              <a:rPr lang="en-US" sz="1200" b="0" i="0" kern="1200" dirty="0" err="1" smtClean="0">
                <a:solidFill>
                  <a:schemeClr val="tx1"/>
                </a:solidFill>
                <a:latin typeface="+mn-lt"/>
                <a:ea typeface="+mn-ea"/>
                <a:cs typeface="+mn-cs"/>
              </a:rPr>
              <a:t>cricopharyngeus</a:t>
            </a:r>
            <a:r>
              <a:rPr lang="en-US" sz="1200" b="0" i="0" kern="1200" dirty="0" smtClean="0">
                <a:solidFill>
                  <a:schemeClr val="tx1"/>
                </a:solidFill>
                <a:latin typeface="+mn-lt"/>
                <a:ea typeface="+mn-ea"/>
                <a:cs typeface="+mn-cs"/>
              </a:rPr>
              <a:t> muscles.  Treatment is often by true vocal fold </a:t>
            </a:r>
            <a:r>
              <a:rPr lang="en-US" sz="1200" b="0" i="0" kern="1200" dirty="0" err="1" smtClean="0">
                <a:solidFill>
                  <a:schemeClr val="tx1"/>
                </a:solidFill>
                <a:latin typeface="+mn-lt"/>
                <a:ea typeface="+mn-ea"/>
                <a:cs typeface="+mn-cs"/>
              </a:rPr>
              <a:t>gelfoam</a:t>
            </a:r>
            <a:r>
              <a:rPr lang="en-US" sz="1200" b="0" i="0" kern="1200" dirty="0" smtClean="0">
                <a:solidFill>
                  <a:schemeClr val="tx1"/>
                </a:solidFill>
                <a:latin typeface="+mn-lt"/>
                <a:ea typeface="+mn-ea"/>
                <a:cs typeface="+mn-cs"/>
              </a:rPr>
              <a:t> injection for temporary </a:t>
            </a:r>
            <a:r>
              <a:rPr lang="en-US" sz="1200" b="0" i="0" kern="1200" dirty="0" err="1" smtClean="0">
                <a:solidFill>
                  <a:schemeClr val="tx1"/>
                </a:solidFill>
                <a:latin typeface="+mn-lt"/>
                <a:ea typeface="+mn-ea"/>
                <a:cs typeface="+mn-cs"/>
              </a:rPr>
              <a:t>medialization</a:t>
            </a:r>
            <a:r>
              <a:rPr lang="en-US" sz="1200" b="0" i="0" kern="1200" dirty="0" smtClean="0">
                <a:solidFill>
                  <a:schemeClr val="tx1"/>
                </a:solidFill>
                <a:latin typeface="+mn-lt"/>
                <a:ea typeface="+mn-ea"/>
                <a:cs typeface="+mn-cs"/>
              </a:rPr>
              <a:t> of the paralyzed vocal fold, followed later by </a:t>
            </a:r>
            <a:r>
              <a:rPr lang="en-US" sz="1200" b="0" i="0" kern="1200" dirty="0" err="1" smtClean="0">
                <a:solidFill>
                  <a:schemeClr val="tx1"/>
                </a:solidFill>
                <a:latin typeface="+mn-lt"/>
                <a:ea typeface="+mn-ea"/>
                <a:cs typeface="+mn-cs"/>
              </a:rPr>
              <a:t>medialization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thyroplasty</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41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Autoimmune disorders that carry a high incidence of </a:t>
            </a:r>
            <a:r>
              <a:rPr lang="en-US" sz="1200" b="0" i="0" kern="1200" dirty="0" err="1" smtClean="0">
                <a:solidFill>
                  <a:schemeClr val="tx1"/>
                </a:solidFill>
                <a:latin typeface="+mn-lt"/>
                <a:ea typeface="+mn-ea"/>
                <a:cs typeface="+mn-cs"/>
              </a:rPr>
              <a:t>dysphagia</a:t>
            </a:r>
            <a:r>
              <a:rPr lang="en-US" sz="1200" b="0" i="0" kern="1200" dirty="0" smtClean="0">
                <a:solidFill>
                  <a:schemeClr val="tx1"/>
                </a:solidFill>
                <a:latin typeface="+mn-lt"/>
                <a:ea typeface="+mn-ea"/>
                <a:cs typeface="+mn-cs"/>
              </a:rPr>
              <a:t> include systemic sclerosis, system lupus </a:t>
            </a:r>
            <a:r>
              <a:rPr lang="en-US" sz="1200" b="0" i="0" kern="1200" dirty="0" err="1" smtClean="0">
                <a:solidFill>
                  <a:schemeClr val="tx1"/>
                </a:solidFill>
                <a:latin typeface="+mn-lt"/>
                <a:ea typeface="+mn-ea"/>
                <a:cs typeface="+mn-cs"/>
              </a:rPr>
              <a:t>erythematosis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dermatomyositis</a:t>
            </a:r>
            <a:r>
              <a:rPr lang="en-US" sz="1200" b="0" i="0" kern="1200" dirty="0" smtClean="0">
                <a:solidFill>
                  <a:schemeClr val="tx1"/>
                </a:solidFill>
                <a:latin typeface="+mn-lt"/>
                <a:ea typeface="+mn-ea"/>
                <a:cs typeface="+mn-cs"/>
              </a:rPr>
              <a:t>, mixed connective tissue disease, mucosal </a:t>
            </a:r>
            <a:r>
              <a:rPr lang="en-US" sz="1200" b="0" i="0" kern="1200" dirty="0" err="1" smtClean="0">
                <a:solidFill>
                  <a:schemeClr val="tx1"/>
                </a:solidFill>
                <a:latin typeface="+mn-lt"/>
                <a:ea typeface="+mn-ea"/>
                <a:cs typeface="+mn-cs"/>
              </a:rPr>
              <a:t>pemphigoid</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epidermolysis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bullosa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Sjogren's</a:t>
            </a:r>
            <a:r>
              <a:rPr lang="en-US" sz="1200" b="0" i="0" kern="1200" dirty="0" smtClean="0">
                <a:solidFill>
                  <a:schemeClr val="tx1"/>
                </a:solidFill>
                <a:latin typeface="+mn-lt"/>
                <a:ea typeface="+mn-ea"/>
                <a:cs typeface="+mn-cs"/>
              </a:rPr>
              <a:t> syndrome (</a:t>
            </a:r>
            <a:r>
              <a:rPr lang="en-US" sz="1200" b="0" i="0" kern="1200" dirty="0" err="1" smtClean="0">
                <a:solidFill>
                  <a:schemeClr val="tx1"/>
                </a:solidFill>
                <a:latin typeface="+mn-lt"/>
                <a:ea typeface="+mn-ea"/>
                <a:cs typeface="+mn-cs"/>
              </a:rPr>
              <a:t>xerostomia</a:t>
            </a:r>
            <a:r>
              <a:rPr lang="en-US" sz="1200" b="0" i="0" kern="1200" dirty="0" smtClean="0">
                <a:solidFill>
                  <a:schemeClr val="tx1"/>
                </a:solidFill>
                <a:latin typeface="+mn-lt"/>
                <a:ea typeface="+mn-ea"/>
                <a:cs typeface="+mn-cs"/>
              </a:rPr>
              <a:t>) and Rheumatoid arthritis (</a:t>
            </a:r>
            <a:r>
              <a:rPr lang="en-US" sz="1200" b="0" i="0" kern="1200" dirty="0" err="1" smtClean="0">
                <a:solidFill>
                  <a:schemeClr val="tx1"/>
                </a:solidFill>
                <a:latin typeface="+mn-lt"/>
                <a:ea typeface="+mn-ea"/>
                <a:cs typeface="+mn-cs"/>
              </a:rPr>
              <a:t>cricoarytenoid</a:t>
            </a:r>
            <a:r>
              <a:rPr lang="en-US" sz="1200" b="0" i="0" kern="1200" dirty="0" smtClean="0">
                <a:solidFill>
                  <a:schemeClr val="tx1"/>
                </a:solidFill>
                <a:latin typeface="+mn-lt"/>
                <a:ea typeface="+mn-ea"/>
                <a:cs typeface="+mn-cs"/>
              </a:rPr>
              <a:t> joint fixation).</a:t>
            </a:r>
          </a:p>
          <a:p>
            <a:r>
              <a:rPr lang="en-US" sz="1200" b="0" i="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42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 common factor in all systemic causes of </a:t>
            </a:r>
            <a:r>
              <a:rPr lang="en-US" sz="1200" b="0" i="0" kern="1200" dirty="0" err="1" smtClean="0">
                <a:solidFill>
                  <a:schemeClr val="tx1"/>
                </a:solidFill>
                <a:latin typeface="+mn-lt"/>
                <a:ea typeface="+mn-ea"/>
                <a:cs typeface="+mn-cs"/>
              </a:rPr>
              <a:t>dysphagia</a:t>
            </a:r>
            <a:r>
              <a:rPr lang="en-US" sz="1200" b="0" i="0" kern="1200" dirty="0" smtClean="0">
                <a:solidFill>
                  <a:schemeClr val="tx1"/>
                </a:solidFill>
                <a:latin typeface="+mn-lt"/>
                <a:ea typeface="+mn-ea"/>
                <a:cs typeface="+mn-cs"/>
              </a:rPr>
              <a:t> is that swallowing therapy given intensively by a speech therapist can help the patient compensate for weakness in the swallowing apparatus.  Patients with deficits of the oral or pharyngeal phases of swallowing may benefit from swallowing therapy. This may include strengthening and coordination exercises or compensatory maneuvers to aid in swallowing. The </a:t>
            </a:r>
            <a:r>
              <a:rPr lang="en-US" sz="1200" b="0" i="0" kern="1200" dirty="0" err="1" smtClean="0">
                <a:solidFill>
                  <a:schemeClr val="tx1"/>
                </a:solidFill>
                <a:latin typeface="+mn-lt"/>
                <a:ea typeface="+mn-ea"/>
                <a:cs typeface="+mn-cs"/>
              </a:rPr>
              <a:t>supraglottic</a:t>
            </a:r>
            <a:r>
              <a:rPr lang="en-US" sz="1200" b="0" i="0" kern="1200" dirty="0" smtClean="0">
                <a:solidFill>
                  <a:schemeClr val="tx1"/>
                </a:solidFill>
                <a:latin typeface="+mn-lt"/>
                <a:ea typeface="+mn-ea"/>
                <a:cs typeface="+mn-cs"/>
              </a:rPr>
              <a:t> swallow, </a:t>
            </a:r>
            <a:r>
              <a:rPr lang="en-US" sz="1200" b="0" i="0" kern="1200" dirty="0" err="1" smtClean="0">
                <a:solidFill>
                  <a:schemeClr val="tx1"/>
                </a:solidFill>
                <a:latin typeface="+mn-lt"/>
                <a:ea typeface="+mn-ea"/>
                <a:cs typeface="+mn-cs"/>
              </a:rPr>
              <a:t>Mendelsohn</a:t>
            </a:r>
            <a:r>
              <a:rPr lang="en-US" sz="1200" b="0" i="0" kern="1200" dirty="0" smtClean="0">
                <a:solidFill>
                  <a:schemeClr val="tx1"/>
                </a:solidFill>
                <a:latin typeface="+mn-lt"/>
                <a:ea typeface="+mn-ea"/>
                <a:cs typeface="+mn-cs"/>
              </a:rPr>
              <a:t> maneuver, and neck turning with swallowing are examples of compensatory maneuvers. The </a:t>
            </a:r>
            <a:r>
              <a:rPr lang="en-US" sz="1200" b="0" i="0" kern="1200" dirty="0" err="1" smtClean="0">
                <a:solidFill>
                  <a:schemeClr val="tx1"/>
                </a:solidFill>
                <a:latin typeface="+mn-lt"/>
                <a:ea typeface="+mn-ea"/>
                <a:cs typeface="+mn-cs"/>
              </a:rPr>
              <a:t>supraglottic</a:t>
            </a:r>
            <a:r>
              <a:rPr lang="en-US" sz="1200" b="0" i="0" kern="1200" dirty="0" smtClean="0">
                <a:solidFill>
                  <a:schemeClr val="tx1"/>
                </a:solidFill>
                <a:latin typeface="+mn-lt"/>
                <a:ea typeface="+mn-ea"/>
                <a:cs typeface="+mn-cs"/>
              </a:rPr>
              <a:t> swallow involves voluntarily holding the breath at the height of inspiration before and during swallowing, thereby closing the vocal fords before and during the swallow. The patient coughs after the swallow to clear any residual food from the larynx. The </a:t>
            </a:r>
            <a:r>
              <a:rPr lang="en-US" sz="1200" b="0" i="0" kern="1200" dirty="0" err="1" smtClean="0">
                <a:solidFill>
                  <a:schemeClr val="tx1"/>
                </a:solidFill>
                <a:latin typeface="+mn-lt"/>
                <a:ea typeface="+mn-ea"/>
                <a:cs typeface="+mn-cs"/>
              </a:rPr>
              <a:t>Mendelsohn</a:t>
            </a:r>
            <a:r>
              <a:rPr lang="en-US" sz="1200" b="0" i="0" kern="1200" dirty="0" smtClean="0">
                <a:solidFill>
                  <a:schemeClr val="tx1"/>
                </a:solidFill>
                <a:latin typeface="+mn-lt"/>
                <a:ea typeface="+mn-ea"/>
                <a:cs typeface="+mn-cs"/>
              </a:rPr>
              <a:t> maneuver is performed by voluntarily elevating the larynx during the swallow, which tucks the laryngeal inlet </a:t>
            </a:r>
            <a:r>
              <a:rPr lang="en-US" sz="1200" b="0" i="0" kern="1200" dirty="0" err="1" smtClean="0">
                <a:solidFill>
                  <a:schemeClr val="tx1"/>
                </a:solidFill>
                <a:latin typeface="+mn-lt"/>
                <a:ea typeface="+mn-ea"/>
                <a:cs typeface="+mn-cs"/>
              </a:rPr>
              <a:t>anteriorly</a:t>
            </a:r>
            <a:r>
              <a:rPr lang="en-US" sz="1200" b="0" i="0" kern="1200" dirty="0" smtClean="0">
                <a:solidFill>
                  <a:schemeClr val="tx1"/>
                </a:solidFill>
                <a:latin typeface="+mn-lt"/>
                <a:ea typeface="+mn-ea"/>
                <a:cs typeface="+mn-cs"/>
              </a:rPr>
              <a:t> and opens the PE segments, thereby facilitating the swallow. Patients with unilateral pharyngeal paralysis can turn their head towards the paralyzed side, which diverts the bolus down the functioning side of the pharynx.</a:t>
            </a:r>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esophagus starts at the junction of the inferior pharyngeal constrictor and </a:t>
            </a:r>
            <a:r>
              <a:rPr lang="en-US" sz="1200" kern="1200" dirty="0" err="1" smtClean="0">
                <a:solidFill>
                  <a:schemeClr val="tx1"/>
                </a:solidFill>
                <a:latin typeface="+mn-lt"/>
                <a:ea typeface="+mn-ea"/>
                <a:cs typeface="+mn-cs"/>
              </a:rPr>
              <a:t>cricopharyngeus</a:t>
            </a:r>
            <a:r>
              <a:rPr lang="en-US" sz="1200" kern="1200" dirty="0" smtClean="0">
                <a:solidFill>
                  <a:schemeClr val="tx1"/>
                </a:solidFill>
                <a:latin typeface="+mn-lt"/>
                <a:ea typeface="+mn-ea"/>
                <a:cs typeface="+mn-cs"/>
              </a:rPr>
              <a:t>. The esophagus is about 18 to 26 cm in length ending at the at the distal margin of the lower esophageal sphincter (LES). The UES is form by inferior pharyngeal constrictor and the </a:t>
            </a:r>
            <a:r>
              <a:rPr lang="en-US" sz="1200" kern="1200" dirty="0" err="1" smtClean="0">
                <a:solidFill>
                  <a:schemeClr val="tx1"/>
                </a:solidFill>
                <a:latin typeface="+mn-lt"/>
                <a:ea typeface="+mn-ea"/>
                <a:cs typeface="+mn-cs"/>
              </a:rPr>
              <a:t>cricopharyngeus</a:t>
            </a:r>
            <a:r>
              <a:rPr lang="en-US" sz="1200" kern="1200" dirty="0" smtClean="0">
                <a:solidFill>
                  <a:schemeClr val="tx1"/>
                </a:solidFill>
                <a:latin typeface="+mn-lt"/>
                <a:ea typeface="+mn-ea"/>
                <a:cs typeface="+mn-cs"/>
              </a:rPr>
              <a:t>. The LES is a thickened segment of circular smooth muscle that lies within the diaphragmatic hiatus. Structures extrinsic to the esophagus make indentations which are noted during endoscopy.  These include the anterior body of C7 (worsen by </a:t>
            </a:r>
            <a:r>
              <a:rPr lang="en-US" sz="1200" kern="1200" dirty="0" err="1" smtClean="0">
                <a:solidFill>
                  <a:schemeClr val="tx1"/>
                </a:solidFill>
                <a:latin typeface="+mn-lt"/>
                <a:ea typeface="+mn-ea"/>
                <a:cs typeface="+mn-cs"/>
              </a:rPr>
              <a:t>osteophytes</a:t>
            </a:r>
            <a:r>
              <a:rPr lang="en-US" sz="1200" kern="1200" dirty="0" smtClean="0">
                <a:solidFill>
                  <a:schemeClr val="tx1"/>
                </a:solidFill>
                <a:latin typeface="+mn-lt"/>
                <a:ea typeface="+mn-ea"/>
                <a:cs typeface="+mn-cs"/>
              </a:rPr>
              <a:t>), trachea </a:t>
            </a:r>
            <a:r>
              <a:rPr lang="en-US" sz="1200" kern="1200" dirty="0" err="1" smtClean="0">
                <a:solidFill>
                  <a:schemeClr val="tx1"/>
                </a:solidFill>
                <a:latin typeface="+mn-lt"/>
                <a:ea typeface="+mn-ea"/>
                <a:cs typeface="+mn-cs"/>
              </a:rPr>
              <a:t>anteriorly</a:t>
            </a:r>
            <a:r>
              <a:rPr lang="en-US" sz="1200" kern="1200" dirty="0" smtClean="0">
                <a:solidFill>
                  <a:schemeClr val="tx1"/>
                </a:solidFill>
                <a:latin typeface="+mn-lt"/>
                <a:ea typeface="+mn-ea"/>
                <a:cs typeface="+mn-cs"/>
              </a:rPr>
              <a:t>, the arch of the aorta, the left </a:t>
            </a:r>
            <a:r>
              <a:rPr lang="en-US" sz="1200" kern="1200" dirty="0" err="1" smtClean="0">
                <a:solidFill>
                  <a:schemeClr val="tx1"/>
                </a:solidFill>
                <a:latin typeface="+mn-lt"/>
                <a:ea typeface="+mn-ea"/>
                <a:cs typeface="+mn-cs"/>
              </a:rPr>
              <a:t>mainstem</a:t>
            </a:r>
            <a:r>
              <a:rPr lang="en-US" sz="1200" kern="1200" dirty="0" smtClean="0">
                <a:solidFill>
                  <a:schemeClr val="tx1"/>
                </a:solidFill>
                <a:latin typeface="+mn-lt"/>
                <a:ea typeface="+mn-ea"/>
                <a:cs typeface="+mn-cs"/>
              </a:rPr>
              <a:t> bronchus, and the diaphragmatic hiatus.</a:t>
            </a:r>
            <a:r>
              <a:rPr lang="en-US" sz="1200" b="0" i="0" kern="1200" dirty="0" smtClean="0">
                <a:solidFill>
                  <a:schemeClr val="tx1"/>
                </a:solidFill>
                <a:latin typeface="+mn-lt"/>
                <a:ea typeface="+mn-ea"/>
                <a:cs typeface="+mn-cs"/>
              </a:rPr>
              <a:t> It involves conversion of food from the solid to the semisolid state.  This phase requires intact dentition and is negatively affected by poor salivary gland function (lubrication), surgical defects, and neurologic disorders.</a:t>
            </a:r>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Head back utilizes</a:t>
            </a:r>
            <a:r>
              <a:rPr lang="en-US" baseline="0" dirty="0" smtClean="0"/>
              <a:t> gravity to clear oral cavity ,chin down widens </a:t>
            </a:r>
            <a:r>
              <a:rPr lang="en-US" baseline="0" dirty="0" err="1" smtClean="0"/>
              <a:t>vallecula</a:t>
            </a:r>
            <a:r>
              <a:rPr lang="en-US" baseline="0" dirty="0" smtClean="0"/>
              <a:t> to prevent bolus from entering the air way used in pts where swallow reflex is delayed ,head rotation used in unilateral vocal fold palsy or </a:t>
            </a:r>
            <a:r>
              <a:rPr lang="en-US" baseline="0" dirty="0" err="1" smtClean="0"/>
              <a:t>hemilaryngectomy</a:t>
            </a:r>
            <a:r>
              <a:rPr lang="en-US" baseline="0" dirty="0" smtClean="0"/>
              <a:t> ,lying down </a:t>
            </a:r>
            <a:r>
              <a:rPr lang="en-US" baseline="0" dirty="0" err="1" smtClean="0"/>
              <a:t>eleminates</a:t>
            </a:r>
            <a:r>
              <a:rPr lang="en-US" baseline="0" dirty="0" smtClean="0"/>
              <a:t> effect of gravity on pharyngeal residue used in pts who have reduced pharyngeal contractions ,head tilt used in unilateral oral pharyngeal palsy ,head rotated used in </a:t>
            </a:r>
            <a:r>
              <a:rPr lang="en-US" baseline="0" dirty="0" err="1" smtClean="0"/>
              <a:t>cricopharyngeal</a:t>
            </a:r>
            <a:r>
              <a:rPr lang="en-US" baseline="0" dirty="0" smtClean="0"/>
              <a:t> dysfunction </a:t>
            </a:r>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Review of systems often reveals systemic diseases that cause </a:t>
            </a:r>
            <a:r>
              <a:rPr lang="en-US" sz="1200" b="0" i="0" kern="1200" dirty="0" err="1" smtClean="0">
                <a:solidFill>
                  <a:schemeClr val="tx1"/>
                </a:solidFill>
                <a:latin typeface="+mn-lt"/>
                <a:ea typeface="+mn-ea"/>
                <a:cs typeface="+mn-cs"/>
              </a:rPr>
              <a:t>dysphagia</a:t>
            </a:r>
            <a:r>
              <a:rPr lang="en-US" sz="1200" b="0" i="0" kern="1200" dirty="0" smtClean="0">
                <a:solidFill>
                  <a:schemeClr val="tx1"/>
                </a:solidFill>
                <a:latin typeface="+mn-lt"/>
                <a:ea typeface="+mn-ea"/>
                <a:cs typeface="+mn-cs"/>
              </a:rPr>
              <a:t>.  These include spinal osteoarthritis, tuberculosis,  and thyroid enlargement.  Systemic neuromuscular or autoimmune disorders may cause problems with esophageal motility.  </a:t>
            </a:r>
            <a:r>
              <a:rPr lang="en-US" sz="1200" b="0" i="0" kern="1200" dirty="0" err="1" smtClean="0">
                <a:solidFill>
                  <a:schemeClr val="tx1"/>
                </a:solidFill>
                <a:latin typeface="+mn-lt"/>
                <a:ea typeface="+mn-ea"/>
                <a:cs typeface="+mn-cs"/>
              </a:rPr>
              <a:t>Otalgia</a:t>
            </a:r>
            <a:r>
              <a:rPr lang="en-US" sz="1200" b="0" i="0" kern="1200" dirty="0" smtClean="0">
                <a:solidFill>
                  <a:schemeClr val="tx1"/>
                </a:solidFill>
                <a:latin typeface="+mn-lt"/>
                <a:ea typeface="+mn-ea"/>
                <a:cs typeface="+mn-cs"/>
              </a:rPr>
              <a:t> may indicate upper digestive tract malignancy.  Use of alcohol or tobacco raises suspicion of malignancy. A family history of digestive disease should be sought, such as history of </a:t>
            </a:r>
            <a:r>
              <a:rPr lang="en-US" sz="1200" b="0" i="0" kern="1200" dirty="0" err="1" smtClean="0">
                <a:solidFill>
                  <a:schemeClr val="tx1"/>
                </a:solidFill>
                <a:latin typeface="+mn-lt"/>
                <a:ea typeface="+mn-ea"/>
                <a:cs typeface="+mn-cs"/>
              </a:rPr>
              <a:t>oculopharyngeal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dysphagia</a:t>
            </a:r>
            <a:r>
              <a:rPr lang="en-US" sz="1200" b="0" i="0" kern="1200" dirty="0" smtClean="0">
                <a:solidFill>
                  <a:schemeClr val="tx1"/>
                </a:solidFill>
                <a:latin typeface="+mn-lt"/>
                <a:ea typeface="+mn-ea"/>
                <a:cs typeface="+mn-cs"/>
              </a:rPr>
              <a:t> and muscular dystrophy.  Use of certain medications such as antihistamines, </a:t>
            </a:r>
            <a:r>
              <a:rPr lang="en-US" sz="1200" b="0" i="0" kern="1200" dirty="0" err="1" smtClean="0">
                <a:solidFill>
                  <a:schemeClr val="tx1"/>
                </a:solidFill>
                <a:latin typeface="+mn-lt"/>
                <a:ea typeface="+mn-ea"/>
                <a:cs typeface="+mn-cs"/>
              </a:rPr>
              <a:t>anticholinergics</a:t>
            </a:r>
            <a:r>
              <a:rPr lang="en-US" sz="1200" b="0" i="0" kern="1200" dirty="0" smtClean="0">
                <a:solidFill>
                  <a:schemeClr val="tx1"/>
                </a:solidFill>
                <a:latin typeface="+mn-lt"/>
                <a:ea typeface="+mn-ea"/>
                <a:cs typeface="+mn-cs"/>
              </a:rPr>
              <a:t>, antidepressants, and </a:t>
            </a:r>
            <a:r>
              <a:rPr lang="en-US" sz="1200" b="0" i="0" kern="1200" dirty="0" err="1" smtClean="0">
                <a:solidFill>
                  <a:schemeClr val="tx1"/>
                </a:solidFill>
                <a:latin typeface="+mn-lt"/>
                <a:ea typeface="+mn-ea"/>
                <a:cs typeface="+mn-cs"/>
              </a:rPr>
              <a:t>antihypertensives</a:t>
            </a:r>
            <a:r>
              <a:rPr lang="en-US" sz="1200" b="0" i="0" kern="1200" dirty="0" smtClean="0">
                <a:solidFill>
                  <a:schemeClr val="tx1"/>
                </a:solidFill>
                <a:latin typeface="+mn-lt"/>
                <a:ea typeface="+mn-ea"/>
                <a:cs typeface="+mn-cs"/>
              </a:rPr>
              <a:t> can affect salivary gland function or the neurology of swallowing.</a:t>
            </a:r>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Plain films are indicated in diagnosing specific causes of </a:t>
            </a:r>
            <a:r>
              <a:rPr lang="en-US" sz="1200" b="0" i="0" kern="1200" dirty="0" err="1" smtClean="0">
                <a:solidFill>
                  <a:schemeClr val="tx1"/>
                </a:solidFill>
                <a:latin typeface="+mn-lt"/>
                <a:ea typeface="+mn-ea"/>
                <a:cs typeface="+mn-cs"/>
              </a:rPr>
              <a:t>dysphagia</a:t>
            </a:r>
            <a:r>
              <a:rPr lang="en-US" sz="1200" b="0" i="0" kern="1200" dirty="0" smtClean="0">
                <a:solidFill>
                  <a:schemeClr val="tx1"/>
                </a:solidFill>
                <a:latin typeface="+mn-lt"/>
                <a:ea typeface="+mn-ea"/>
                <a:cs typeface="+mn-cs"/>
              </a:rPr>
              <a:t>, such as inflammatory (</a:t>
            </a:r>
            <a:r>
              <a:rPr lang="en-US" sz="1200" b="0" i="0" kern="1200" dirty="0" err="1" smtClean="0">
                <a:solidFill>
                  <a:schemeClr val="tx1"/>
                </a:solidFill>
                <a:latin typeface="+mn-lt"/>
                <a:ea typeface="+mn-ea"/>
                <a:cs typeface="+mn-cs"/>
              </a:rPr>
              <a:t>epiglottitis</a:t>
            </a:r>
            <a:r>
              <a:rPr lang="en-US" sz="1200" b="0" i="0" kern="1200" dirty="0" smtClean="0">
                <a:solidFill>
                  <a:schemeClr val="tx1"/>
                </a:solidFill>
                <a:latin typeface="+mn-lt"/>
                <a:ea typeface="+mn-ea"/>
                <a:cs typeface="+mn-cs"/>
              </a:rPr>
              <a:t>, retropharyngeal abscess) or radio-opaque foreign bodies.  The advantages of this modality are that it is cheap and quick.  The disadvantages are its inability to detect mechanics of the swallow and inability to resolve mucosal surfaces.</a:t>
            </a:r>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barium </a:t>
            </a:r>
            <a:r>
              <a:rPr lang="en-US" sz="1200" b="0" i="0" kern="1200" dirty="0" err="1" smtClean="0">
                <a:solidFill>
                  <a:schemeClr val="tx1"/>
                </a:solidFill>
                <a:latin typeface="+mn-lt"/>
                <a:ea typeface="+mn-ea"/>
                <a:cs typeface="+mn-cs"/>
              </a:rPr>
              <a:t>esophagram</a:t>
            </a:r>
            <a:r>
              <a:rPr lang="en-US" sz="1200" b="0" i="0" kern="1200" dirty="0" smtClean="0">
                <a:solidFill>
                  <a:schemeClr val="tx1"/>
                </a:solidFill>
                <a:latin typeface="+mn-lt"/>
                <a:ea typeface="+mn-ea"/>
                <a:cs typeface="+mn-cs"/>
              </a:rPr>
              <a:t> involves the use of a cup of liquid barium that is swallowed, then followed fluoroscopically to the stomach.  Because the study is documented only on plain film, it is not considered a dynamic swallow study.  The air contrast </a:t>
            </a:r>
            <a:r>
              <a:rPr lang="en-US" sz="1200" b="0" i="0" kern="1200" dirty="0" err="1" smtClean="0">
                <a:solidFill>
                  <a:schemeClr val="tx1"/>
                </a:solidFill>
                <a:latin typeface="+mn-lt"/>
                <a:ea typeface="+mn-ea"/>
                <a:cs typeface="+mn-cs"/>
              </a:rPr>
              <a:t>esophagram</a:t>
            </a:r>
            <a:r>
              <a:rPr lang="en-US" sz="1200" b="0" i="0" kern="1200" dirty="0" smtClean="0">
                <a:solidFill>
                  <a:schemeClr val="tx1"/>
                </a:solidFill>
                <a:latin typeface="+mn-lt"/>
                <a:ea typeface="+mn-ea"/>
                <a:cs typeface="+mn-cs"/>
              </a:rPr>
              <a:t> uses effervescent granules followed by administration of barium to provide better anatomic detail.  The advantages of the study are that it is widely available, and with air contrast it provides better anatomic detail.  The disadvantages are that the study involves radiation exposure, the logistics are difficult in bedridden patients, and the study is not a dynamic one so it cannot adequately detect dynamic dysfunction.  The study is indicated in patients in whom structural disorders are suspected (e.g. </a:t>
            </a:r>
            <a:r>
              <a:rPr lang="en-US" sz="1200" b="0" i="0" kern="1200" dirty="0" err="1" smtClean="0">
                <a:solidFill>
                  <a:schemeClr val="tx1"/>
                </a:solidFill>
                <a:latin typeface="+mn-lt"/>
                <a:ea typeface="+mn-ea"/>
                <a:cs typeface="+mn-cs"/>
              </a:rPr>
              <a:t>dysphagia</a:t>
            </a:r>
            <a:r>
              <a:rPr lang="en-US" sz="1200" b="0" i="0" kern="1200" dirty="0" smtClean="0">
                <a:solidFill>
                  <a:schemeClr val="tx1"/>
                </a:solidFill>
                <a:latin typeface="+mn-lt"/>
                <a:ea typeface="+mn-ea"/>
                <a:cs typeface="+mn-cs"/>
              </a:rPr>
              <a:t> to solid foods and not to liquids) because of its relatively good level of anatomic detail.</a:t>
            </a:r>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smtClean="0">
                <a:solidFill>
                  <a:schemeClr val="tx1"/>
                </a:solidFill>
                <a:latin typeface="+mn-lt"/>
                <a:ea typeface="+mn-ea"/>
                <a:cs typeface="+mn-cs"/>
              </a:rPr>
              <a:t>  The modified barium swallow is a study in which puree, liquid, and/or solid consistency barium is administered in varying amounts while the fluoroscopic image (lateral and anterior-posterior) is recorded on videotape for later review and analysis.  The study requires the presence of a speech and language pathologist and a radiologist.  The patient is placed erect and varying consistencies of barium items are fed to the patient, depending on the patient’s symptoms (e.g. solid bolus for the patient with complaints of obstruction, liquid bolus for the patient with complaints of aspiration).  For the oral/pharyngeal portion of the exam, a mouth full of liquid barium is given and held there for 10 seconds, and then swallowed.  Any incidence of leakage is observed before the swallow, giving insight into the coordination of the oral and pharyngeal stages of swallowing.  Volume of the swallow, leakage into the nasal cavity, and entry into the laryngeal vestibule can all be seen in this portion of the exam.  The modified barium swallow is useful in testing the ability to protect the airway because of the ability to directly visualize contrast penetrating the laryngeal vestibule during swallowing. </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            If contrast enters the patient’s vestibule and the patient coughs immediately, the entry may only have been incidental.  However, any entry into the larynx without the patient’s awareness is abnormal.  “Penetration,” (entry of contrast into the larynx during swallowing) is distinguished from “aspiration,” (entry of contrast into the airways before or after swallowing). The </a:t>
            </a:r>
            <a:r>
              <a:rPr lang="en-US" sz="1200" b="0" i="0" kern="1200" dirty="0" err="1" smtClean="0">
                <a:solidFill>
                  <a:schemeClr val="tx1"/>
                </a:solidFill>
                <a:latin typeface="+mn-lt"/>
                <a:ea typeface="+mn-ea"/>
                <a:cs typeface="+mn-cs"/>
              </a:rPr>
              <a:t>pharyngoesophageal</a:t>
            </a:r>
            <a:r>
              <a:rPr lang="en-US" sz="1200" b="0" i="0" kern="1200" dirty="0" smtClean="0">
                <a:solidFill>
                  <a:schemeClr val="tx1"/>
                </a:solidFill>
                <a:latin typeface="+mn-lt"/>
                <a:ea typeface="+mn-ea"/>
                <a:cs typeface="+mn-cs"/>
              </a:rPr>
              <a:t> segment (made up mainly of the </a:t>
            </a:r>
            <a:r>
              <a:rPr lang="en-US" sz="1200" b="0" i="0" kern="1200" dirty="0" err="1" smtClean="0">
                <a:solidFill>
                  <a:schemeClr val="tx1"/>
                </a:solidFill>
                <a:latin typeface="+mn-lt"/>
                <a:ea typeface="+mn-ea"/>
                <a:cs typeface="+mn-cs"/>
              </a:rPr>
              <a:t>cricopharyngeus</a:t>
            </a:r>
            <a:r>
              <a:rPr lang="en-US" sz="1200" b="0" i="0" kern="1200" dirty="0" smtClean="0">
                <a:solidFill>
                  <a:schemeClr val="tx1"/>
                </a:solidFill>
                <a:latin typeface="+mn-lt"/>
                <a:ea typeface="+mn-ea"/>
                <a:cs typeface="+mn-cs"/>
              </a:rPr>
              <a:t>) is studied in the modified barium swallow, noting anatomic weakness  as well as its ability to relax at the end of the pharyngeal stage.  The esophageal segment is assessed next with the patient both erect and supine to test the adequacy of peristalsis.  Advantages of the modified barium swallow are that it is a comprehensive test evaluating all phases of swallowing, gives good anatomic detail, and can be reviewed later in a multidisciplinary setting.  The disadvantages include the radiation exposure to the patient, the difficulty in coordinating scheduling, logistics in bedridden patients, its inability to directly assess sensation, and its less than ideal rendering of the anatomy, as it relies on radiographic shadows.</a:t>
            </a:r>
          </a:p>
          <a:p>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kern="1200" dirty="0" smtClean="0">
                <a:solidFill>
                  <a:schemeClr val="tx1"/>
                </a:solidFill>
                <a:latin typeface="+mn-lt"/>
                <a:ea typeface="+mn-ea"/>
                <a:cs typeface="+mn-cs"/>
              </a:rPr>
              <a:t>The flexible endoscopic evaluation of swallowing utilizes commonly available and portable equipment to evaluate swallowing.  In this study, the flexible </a:t>
            </a:r>
            <a:r>
              <a:rPr lang="en-US" sz="1200" b="0" i="0" kern="1200" dirty="0" err="1" smtClean="0">
                <a:solidFill>
                  <a:schemeClr val="tx1"/>
                </a:solidFill>
                <a:latin typeface="+mn-lt"/>
                <a:ea typeface="+mn-ea"/>
                <a:cs typeface="+mn-cs"/>
              </a:rPr>
              <a:t>nasopharyngoscope</a:t>
            </a:r>
            <a:r>
              <a:rPr lang="en-US" sz="1200" b="0" i="0" kern="1200" dirty="0" smtClean="0">
                <a:solidFill>
                  <a:schemeClr val="tx1"/>
                </a:solidFill>
                <a:latin typeface="+mn-lt"/>
                <a:ea typeface="+mn-ea"/>
                <a:cs typeface="+mn-cs"/>
              </a:rPr>
              <a:t> is passed thought the nose to the </a:t>
            </a:r>
            <a:r>
              <a:rPr lang="en-US" sz="1200" b="0" i="0" kern="1200" dirty="0" err="1" smtClean="0">
                <a:solidFill>
                  <a:schemeClr val="tx1"/>
                </a:solidFill>
                <a:latin typeface="+mn-lt"/>
                <a:ea typeface="+mn-ea"/>
                <a:cs typeface="+mn-cs"/>
              </a:rPr>
              <a:t>nasopharynx</a:t>
            </a:r>
            <a:r>
              <a:rPr lang="en-US" sz="1200" b="0" i="0" kern="1200" dirty="0" smtClean="0">
                <a:solidFill>
                  <a:schemeClr val="tx1"/>
                </a:solidFill>
                <a:latin typeface="+mn-lt"/>
                <a:ea typeface="+mn-ea"/>
                <a:cs typeface="+mn-cs"/>
              </a:rPr>
              <a:t> in order to view the upper </a:t>
            </a:r>
            <a:r>
              <a:rPr lang="en-US" sz="1200" b="0" i="0" kern="1200" dirty="0" err="1" smtClean="0">
                <a:solidFill>
                  <a:schemeClr val="tx1"/>
                </a:solidFill>
                <a:latin typeface="+mn-lt"/>
                <a:ea typeface="+mn-ea"/>
                <a:cs typeface="+mn-cs"/>
              </a:rPr>
              <a:t>aerodigestive</a:t>
            </a:r>
            <a:r>
              <a:rPr lang="en-US" sz="1200" b="0" i="0" kern="1200" dirty="0" smtClean="0">
                <a:solidFill>
                  <a:schemeClr val="tx1"/>
                </a:solidFill>
                <a:latin typeface="+mn-lt"/>
                <a:ea typeface="+mn-ea"/>
                <a:cs typeface="+mn-cs"/>
              </a:rPr>
              <a:t> tract.  Anatomy and function of the upper </a:t>
            </a:r>
            <a:r>
              <a:rPr lang="en-US" sz="1200" b="0" i="0" kern="1200" dirty="0" err="1" smtClean="0">
                <a:solidFill>
                  <a:schemeClr val="tx1"/>
                </a:solidFill>
                <a:latin typeface="+mn-lt"/>
                <a:ea typeface="+mn-ea"/>
                <a:cs typeface="+mn-cs"/>
              </a:rPr>
              <a:t>aerodigestive</a:t>
            </a:r>
            <a:r>
              <a:rPr lang="en-US" sz="1200" b="0" i="0" kern="1200" dirty="0" smtClean="0">
                <a:solidFill>
                  <a:schemeClr val="tx1"/>
                </a:solidFill>
                <a:latin typeface="+mn-lt"/>
                <a:ea typeface="+mn-ea"/>
                <a:cs typeface="+mn-cs"/>
              </a:rPr>
              <a:t> tract are assessed (palate, pharynx, larynx function, salivary pooling, and sensation).  Then swallowing is assessed with boluses of varying consistencies.  A description of the study follows:  First, the flexible scope is passed through he anesthetized nasal </a:t>
            </a:r>
            <a:r>
              <a:rPr lang="en-US" sz="1200" b="0" i="0" kern="1200" dirty="0" err="1" smtClean="0">
                <a:solidFill>
                  <a:schemeClr val="tx1"/>
                </a:solidFill>
                <a:latin typeface="+mn-lt"/>
                <a:ea typeface="+mn-ea"/>
                <a:cs typeface="+mn-cs"/>
              </a:rPr>
              <a:t>fossa</a:t>
            </a:r>
            <a:r>
              <a:rPr lang="en-US" sz="1200" b="0" i="0" kern="1200" dirty="0" smtClean="0">
                <a:solidFill>
                  <a:schemeClr val="tx1"/>
                </a:solidFill>
                <a:latin typeface="+mn-lt"/>
                <a:ea typeface="+mn-ea"/>
                <a:cs typeface="+mn-cs"/>
              </a:rPr>
              <a:t> with the tip in the posterior part of the nasal </a:t>
            </a:r>
            <a:r>
              <a:rPr lang="en-US" sz="1200" b="0" i="0" kern="1200" dirty="0" err="1" smtClean="0">
                <a:solidFill>
                  <a:schemeClr val="tx1"/>
                </a:solidFill>
                <a:latin typeface="+mn-lt"/>
                <a:ea typeface="+mn-ea"/>
                <a:cs typeface="+mn-cs"/>
              </a:rPr>
              <a:t>fossa</a:t>
            </a:r>
            <a:r>
              <a:rPr lang="en-US" sz="1200" b="0" i="0" kern="1200" dirty="0" smtClean="0">
                <a:solidFill>
                  <a:schemeClr val="tx1"/>
                </a:solidFill>
                <a:latin typeface="+mn-lt"/>
                <a:ea typeface="+mn-ea"/>
                <a:cs typeface="+mn-cs"/>
              </a:rPr>
              <a:t>.  The palate is checked from the nasopharyngeal surface.  Subtle palate weakness can be detected.  Oral sounds, e.g. “</a:t>
            </a:r>
            <a:r>
              <a:rPr lang="en-US" sz="1200" b="0" i="0" kern="1200" dirty="0" err="1" smtClean="0">
                <a:solidFill>
                  <a:schemeClr val="tx1"/>
                </a:solidFill>
                <a:latin typeface="+mn-lt"/>
                <a:ea typeface="+mn-ea"/>
                <a:cs typeface="+mn-cs"/>
              </a:rPr>
              <a:t>k,k,k</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ss</a:t>
            </a:r>
            <a:r>
              <a:rPr lang="en-US" sz="1200" b="0" i="0" kern="1200" dirty="0" smtClean="0">
                <a:solidFill>
                  <a:schemeClr val="tx1"/>
                </a:solidFill>
                <a:latin typeface="+mn-lt"/>
                <a:ea typeface="+mn-ea"/>
                <a:cs typeface="+mn-cs"/>
              </a:rPr>
              <a:t>,” and spontaneous speech are observed as part of palate function testing.  Even mild unilateral weakness can be detected with this test.  After checking the palate, the tip of the scope is moved beyond the edge of the palate and is turned downward.  This allows a panoramic assessment of the </a:t>
            </a:r>
            <a:r>
              <a:rPr lang="en-US" sz="1200" b="0" i="0" kern="1200" dirty="0" err="1" smtClean="0">
                <a:solidFill>
                  <a:schemeClr val="tx1"/>
                </a:solidFill>
                <a:latin typeface="+mn-lt"/>
                <a:ea typeface="+mn-ea"/>
                <a:cs typeface="+mn-cs"/>
              </a:rPr>
              <a:t>laryngopharynx</a:t>
            </a:r>
            <a:r>
              <a:rPr lang="en-US" sz="1200" b="0" i="0" kern="1200" dirty="0" smtClean="0">
                <a:solidFill>
                  <a:schemeClr val="tx1"/>
                </a:solidFill>
                <a:latin typeface="+mn-lt"/>
                <a:ea typeface="+mn-ea"/>
                <a:cs typeface="+mn-cs"/>
              </a:rPr>
              <a:t> and observation of pooling of secretions in the </a:t>
            </a:r>
            <a:r>
              <a:rPr lang="en-US" sz="1200" b="0" i="0" kern="1200" dirty="0" err="1" smtClean="0">
                <a:solidFill>
                  <a:schemeClr val="tx1"/>
                </a:solidFill>
                <a:latin typeface="+mn-lt"/>
                <a:ea typeface="+mn-ea"/>
                <a:cs typeface="+mn-cs"/>
              </a:rPr>
              <a:t>piriform</a:t>
            </a:r>
            <a:r>
              <a:rPr lang="en-US" sz="1200" b="0" i="0" kern="1200" dirty="0" smtClean="0">
                <a:solidFill>
                  <a:schemeClr val="tx1"/>
                </a:solidFill>
                <a:latin typeface="+mn-lt"/>
                <a:ea typeface="+mn-ea"/>
                <a:cs typeface="+mn-cs"/>
              </a:rPr>
              <a:t> sinuses, </a:t>
            </a:r>
            <a:r>
              <a:rPr lang="en-US" sz="1200" b="0" i="0" kern="1200" dirty="0" err="1" smtClean="0">
                <a:solidFill>
                  <a:schemeClr val="tx1"/>
                </a:solidFill>
                <a:latin typeface="+mn-lt"/>
                <a:ea typeface="+mn-ea"/>
                <a:cs typeface="+mn-cs"/>
              </a:rPr>
              <a:t>vallecula</a:t>
            </a:r>
            <a:r>
              <a:rPr lang="en-US" sz="1200" b="0" i="0" kern="1200" dirty="0" smtClean="0">
                <a:solidFill>
                  <a:schemeClr val="tx1"/>
                </a:solidFill>
                <a:latin typeface="+mn-lt"/>
                <a:ea typeface="+mn-ea"/>
                <a:cs typeface="+mn-cs"/>
              </a:rPr>
              <a:t>, and laryngeal vestibule.  Next, the tip of the fiberscope is positioned parallel to the posterior pharyngeal wall opposite to the epiglottis to obtain a larynx view.  Vocal cord mobility and closure are assessed in this view.  Sensory testing can be performed at this point by touching the tip of the fiberscope to various points on the </a:t>
            </a:r>
            <a:r>
              <a:rPr lang="en-US" sz="1200" b="0" i="0" kern="1200" dirty="0" err="1" smtClean="0">
                <a:solidFill>
                  <a:schemeClr val="tx1"/>
                </a:solidFill>
                <a:latin typeface="+mn-lt"/>
                <a:ea typeface="+mn-ea"/>
                <a:cs typeface="+mn-cs"/>
              </a:rPr>
              <a:t>hypopharynx</a:t>
            </a:r>
            <a:r>
              <a:rPr lang="en-US" sz="1200" b="0" i="0" kern="1200" dirty="0" smtClean="0">
                <a:solidFill>
                  <a:schemeClr val="tx1"/>
                </a:solidFill>
                <a:latin typeface="+mn-lt"/>
                <a:ea typeface="+mn-ea"/>
                <a:cs typeface="+mn-cs"/>
              </a:rPr>
              <a:t> and larynx to assess symmetry of reaction. </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            A more quantitative sensory testing modality involves the use of controlled pulses of air in set pressures to determine sensory threshold of laryngeal closure. After this structural assessment the tip of the endoscope is pulled back to the level of the soft palate and food of various consistencies is administered.  This is often followed by administration of </a:t>
            </a:r>
            <a:r>
              <a:rPr lang="en-US" sz="1200" b="0" i="0" kern="1200" dirty="0" err="1" smtClean="0">
                <a:solidFill>
                  <a:schemeClr val="tx1"/>
                </a:solidFill>
                <a:latin typeface="+mn-lt"/>
                <a:ea typeface="+mn-ea"/>
                <a:cs typeface="+mn-cs"/>
              </a:rPr>
              <a:t>methylene</a:t>
            </a:r>
            <a:r>
              <a:rPr lang="en-US" sz="1200" b="0" i="0" kern="1200" dirty="0" smtClean="0">
                <a:solidFill>
                  <a:schemeClr val="tx1"/>
                </a:solidFill>
                <a:latin typeface="+mn-lt"/>
                <a:ea typeface="+mn-ea"/>
                <a:cs typeface="+mn-cs"/>
              </a:rPr>
              <a:t> blue dye.  This allows visualization of leakage during the oral phase, visualization of overflow aspiration from the </a:t>
            </a:r>
            <a:r>
              <a:rPr lang="en-US" sz="1200" b="0" i="0" kern="1200" dirty="0" err="1" smtClean="0">
                <a:solidFill>
                  <a:schemeClr val="tx1"/>
                </a:solidFill>
                <a:latin typeface="+mn-lt"/>
                <a:ea typeface="+mn-ea"/>
                <a:cs typeface="+mn-cs"/>
              </a:rPr>
              <a:t>hypopharynx</a:t>
            </a:r>
            <a:r>
              <a:rPr lang="en-US" sz="1200" b="0" i="0" kern="1200" dirty="0" smtClean="0">
                <a:solidFill>
                  <a:schemeClr val="tx1"/>
                </a:solidFill>
                <a:latin typeface="+mn-lt"/>
                <a:ea typeface="+mn-ea"/>
                <a:cs typeface="+mn-cs"/>
              </a:rPr>
              <a:t> and visualization of tell-tale signs of aspiration with blue dye staining the laryngeal vestibule.  Overall, the advantages of the FEES are that the equipment is simple, widely available, portable, does not expose the patient to radiation, can be used to train the patient in speech therapy via biofeedback.  It allows a better assessment of neurologic status (including sensation) and gives a more detailed rendering of the anatomy than is available from other methodologies.   The disadvantages of the FEES include the "blind spot" that occurs during the swallow, which prevents direct visualization of aspiration and penetration, and the fact that the </a:t>
            </a:r>
            <a:r>
              <a:rPr lang="en-US" sz="1200" b="0" i="0" kern="1200" dirty="0" err="1" smtClean="0">
                <a:solidFill>
                  <a:schemeClr val="tx1"/>
                </a:solidFill>
                <a:latin typeface="+mn-lt"/>
                <a:ea typeface="+mn-ea"/>
                <a:cs typeface="+mn-cs"/>
              </a:rPr>
              <a:t>cricopharyngeus</a:t>
            </a:r>
            <a:r>
              <a:rPr lang="en-US" sz="1200" b="0" i="0" kern="1200" dirty="0" smtClean="0">
                <a:solidFill>
                  <a:schemeClr val="tx1"/>
                </a:solidFill>
                <a:latin typeface="+mn-lt"/>
                <a:ea typeface="+mn-ea"/>
                <a:cs typeface="+mn-cs"/>
              </a:rPr>
              <a:t> and esophagus cannot be assessed.  FEES is indicated in evaluation of oral and pharyngeal sources of </a:t>
            </a:r>
            <a:r>
              <a:rPr lang="en-US" sz="1200" b="0" i="0" kern="1200" dirty="0" err="1" smtClean="0">
                <a:solidFill>
                  <a:schemeClr val="tx1"/>
                </a:solidFill>
                <a:latin typeface="+mn-lt"/>
                <a:ea typeface="+mn-ea"/>
                <a:cs typeface="+mn-cs"/>
              </a:rPr>
              <a:t>dysphagia</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Manometry</a:t>
            </a:r>
            <a:r>
              <a:rPr lang="en-US" sz="1200" b="0" i="0" kern="1200" dirty="0" smtClean="0">
                <a:solidFill>
                  <a:schemeClr val="tx1"/>
                </a:solidFill>
                <a:latin typeface="+mn-lt"/>
                <a:ea typeface="+mn-ea"/>
                <a:cs typeface="+mn-cs"/>
              </a:rPr>
              <a:t> uses a catheter that measures pressures at various intervals along the length of the esophagus.  With each swallow, data on strength, timing, and sequencing of pressure events are obtained.  The advantage of the study is that it is an actual test of pressure wave physiology.  The disadvantages of the study are that it is not widely available, cannot diagnose visible lesions, is unpleasant, and is a technically demanding study to perform.  For these reasons this study is rarely used except in cases where elevated </a:t>
            </a:r>
            <a:r>
              <a:rPr lang="en-US" sz="1200" b="0" i="0" kern="1200" dirty="0" err="1" smtClean="0">
                <a:solidFill>
                  <a:schemeClr val="tx1"/>
                </a:solidFill>
                <a:latin typeface="+mn-lt"/>
                <a:ea typeface="+mn-ea"/>
                <a:cs typeface="+mn-cs"/>
              </a:rPr>
              <a:t>intraluminal</a:t>
            </a:r>
            <a:r>
              <a:rPr lang="en-US" sz="1200" b="0" i="0" kern="1200" dirty="0" smtClean="0">
                <a:solidFill>
                  <a:schemeClr val="tx1"/>
                </a:solidFill>
                <a:latin typeface="+mn-lt"/>
                <a:ea typeface="+mn-ea"/>
                <a:cs typeface="+mn-cs"/>
              </a:rPr>
              <a:t> pressures must be followed (e.g. </a:t>
            </a:r>
            <a:r>
              <a:rPr lang="en-US" sz="1200" b="0" i="0" kern="1200" dirty="0" err="1" smtClean="0">
                <a:solidFill>
                  <a:schemeClr val="tx1"/>
                </a:solidFill>
                <a:latin typeface="+mn-lt"/>
                <a:ea typeface="+mn-ea"/>
                <a:cs typeface="+mn-cs"/>
              </a:rPr>
              <a:t>achalasia</a:t>
            </a:r>
            <a:r>
              <a:rPr lang="en-US" sz="1200" b="0" i="0" kern="1200" dirty="0" smtClean="0">
                <a:solidFill>
                  <a:schemeClr val="tx1"/>
                </a:solidFill>
                <a:latin typeface="+mn-lt"/>
                <a:ea typeface="+mn-ea"/>
                <a:cs typeface="+mn-cs"/>
              </a:rPr>
              <a:t>).  The study may be indicated for patients who need recurrent </a:t>
            </a:r>
            <a:r>
              <a:rPr lang="en-US" sz="1200" b="0" i="0" kern="1200" dirty="0" err="1" smtClean="0">
                <a:solidFill>
                  <a:schemeClr val="tx1"/>
                </a:solidFill>
                <a:latin typeface="+mn-lt"/>
                <a:ea typeface="+mn-ea"/>
                <a:cs typeface="+mn-cs"/>
              </a:rPr>
              <a:t>intraluminal</a:t>
            </a:r>
            <a:r>
              <a:rPr lang="en-US" sz="1200" b="0" i="0" kern="1200" dirty="0" smtClean="0">
                <a:solidFill>
                  <a:schemeClr val="tx1"/>
                </a:solidFill>
                <a:latin typeface="+mn-lt"/>
                <a:ea typeface="+mn-ea"/>
                <a:cs typeface="+mn-cs"/>
              </a:rPr>
              <a:t> pressure assessment for </a:t>
            </a:r>
            <a:r>
              <a:rPr lang="en-US" sz="1200" b="0" i="0" kern="1200" dirty="0" err="1" smtClean="0">
                <a:solidFill>
                  <a:schemeClr val="tx1"/>
                </a:solidFill>
                <a:latin typeface="+mn-lt"/>
                <a:ea typeface="+mn-ea"/>
                <a:cs typeface="+mn-cs"/>
              </a:rPr>
              <a:t>achalasia</a:t>
            </a:r>
            <a:r>
              <a:rPr lang="en-US" sz="1200" b="0" i="0" kern="1200" dirty="0" smtClean="0">
                <a:solidFill>
                  <a:schemeClr val="tx1"/>
                </a:solidFill>
                <a:latin typeface="+mn-lt"/>
                <a:ea typeface="+mn-ea"/>
                <a:cs typeface="+mn-cs"/>
              </a:rPr>
              <a:t> or diffuse esophageal spasm</a:t>
            </a:r>
            <a:endParaRPr lang="en-US" dirty="0"/>
          </a:p>
        </p:txBody>
      </p:sp>
      <p:sp>
        <p:nvSpPr>
          <p:cNvPr id="4" name="Slide Number Placeholder 3"/>
          <p:cNvSpPr>
            <a:spLocks noGrp="1"/>
          </p:cNvSpPr>
          <p:nvPr>
            <p:ph type="sldNum" sz="quarter" idx="10"/>
          </p:nvPr>
        </p:nvSpPr>
        <p:spPr/>
        <p:txBody>
          <a:bodyPr/>
          <a:lstStyle/>
          <a:p>
            <a:fld id="{A4C11365-0804-4D1D-A805-3694644D94FB}"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34862C7-BFB4-44F2-AE1A-108382006773}" type="datetimeFigureOut">
              <a:rPr lang="en-US" smtClean="0"/>
              <a:pPr/>
              <a:t>9/5/2012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8066E59-F494-4537-AD27-281D2F62655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4862C7-BFB4-44F2-AE1A-108382006773}"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66E59-F494-4537-AD27-281D2F6265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4862C7-BFB4-44F2-AE1A-108382006773}"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66E59-F494-4537-AD27-281D2F62655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BBDFAC48-0F01-47F4-A362-9FA074009FAE}" type="slidenum">
              <a:rPr lang="en-US"/>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4862C7-BFB4-44F2-AE1A-108382006773}"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66E59-F494-4537-AD27-281D2F6265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34862C7-BFB4-44F2-AE1A-108382006773}"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66E59-F494-4537-AD27-281D2F62655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4862C7-BFB4-44F2-AE1A-108382006773}" type="datetimeFigureOut">
              <a:rPr lang="en-US" smtClean="0"/>
              <a:pPr/>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66E59-F494-4537-AD27-281D2F6265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34862C7-BFB4-44F2-AE1A-108382006773}" type="datetimeFigureOut">
              <a:rPr lang="en-US" smtClean="0"/>
              <a:pPr/>
              <a:t>9/5/2012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66E59-F494-4537-AD27-281D2F6265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34862C7-BFB4-44F2-AE1A-108382006773}" type="datetimeFigureOut">
              <a:rPr lang="en-US" smtClean="0"/>
              <a:pPr/>
              <a:t>9/5/2012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66E59-F494-4537-AD27-281D2F6265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862C7-BFB4-44F2-AE1A-108382006773}" type="datetimeFigureOut">
              <a:rPr lang="en-US" smtClean="0"/>
              <a:pPr/>
              <a:t>9/5/2012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66E59-F494-4537-AD27-281D2F6265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4862C7-BFB4-44F2-AE1A-108382006773}" type="datetimeFigureOut">
              <a:rPr lang="en-US" smtClean="0"/>
              <a:pPr/>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66E59-F494-4537-AD27-281D2F6265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34862C7-BFB4-44F2-AE1A-108382006773}" type="datetimeFigureOut">
              <a:rPr lang="en-US" smtClean="0"/>
              <a:pPr/>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8066E59-F494-4537-AD27-281D2F62655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34862C7-BFB4-44F2-AE1A-108382006773}" type="datetimeFigureOut">
              <a:rPr lang="en-US" smtClean="0"/>
              <a:pPr/>
              <a:t>9/5/2012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066E59-F494-4537-AD27-281D2F62655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sm12"/>
          <p:cNvPicPr>
            <a:picLocks noGrp="1" noChangeAspect="1" noChangeArrowheads="1"/>
          </p:cNvPicPr>
          <p:nvPr>
            <p:ph idx="1"/>
          </p:nvPr>
        </p:nvPicPr>
        <p:blipFill>
          <a:blip r:embed="rId2" cstate="print">
            <a:lum bright="70000" contrast="-70000"/>
            <a:grayscl/>
          </a:blip>
          <a:srcRect/>
          <a:stretch>
            <a:fillRect/>
          </a:stretch>
        </p:blipFill>
        <p:spPr bwMode="auto">
          <a:xfrm>
            <a:off x="1257140" y="1905000"/>
            <a:ext cx="6629720" cy="3215536"/>
          </a:xfrm>
          <a:prstGeom prst="rect">
            <a:avLst/>
          </a:prstGeom>
          <a:solidFill>
            <a:srgbClr val="FF00FF"/>
          </a:solid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u="sng" dirty="0" smtClean="0"/>
              <a:t>Causes </a:t>
            </a:r>
            <a:endParaRPr lang="en-US" b="1" u="sng" dirty="0"/>
          </a:p>
        </p:txBody>
      </p:sp>
      <p:sp>
        <p:nvSpPr>
          <p:cNvPr id="3" name="Content Placeholder 2"/>
          <p:cNvSpPr>
            <a:spLocks noGrp="1"/>
          </p:cNvSpPr>
          <p:nvPr>
            <p:ph idx="1"/>
          </p:nvPr>
        </p:nvSpPr>
        <p:spPr>
          <a:xfrm>
            <a:off x="457200" y="1143000"/>
            <a:ext cx="8229600" cy="5715000"/>
          </a:xfrm>
        </p:spPr>
        <p:txBody>
          <a:bodyPr>
            <a:normAutofit fontScale="77500" lnSpcReduction="20000"/>
          </a:bodyPr>
          <a:lstStyle/>
          <a:p>
            <a:r>
              <a:rPr lang="en-US" sz="4400" b="1" u="sng" dirty="0" smtClean="0"/>
              <a:t>CONGENITAL</a:t>
            </a:r>
            <a:r>
              <a:rPr lang="en-US" b="1" dirty="0" smtClean="0"/>
              <a:t> </a:t>
            </a:r>
          </a:p>
          <a:p>
            <a:r>
              <a:rPr lang="en-US" dirty="0" err="1" smtClean="0"/>
              <a:t>Choanal</a:t>
            </a:r>
            <a:r>
              <a:rPr lang="en-US" dirty="0" smtClean="0"/>
              <a:t> </a:t>
            </a:r>
            <a:r>
              <a:rPr lang="en-US" dirty="0" err="1" smtClean="0"/>
              <a:t>atresia</a:t>
            </a:r>
            <a:endParaRPr lang="en-US" dirty="0" smtClean="0"/>
          </a:p>
          <a:p>
            <a:r>
              <a:rPr lang="en-US" dirty="0" smtClean="0"/>
              <a:t>Cleft lip and palate</a:t>
            </a:r>
          </a:p>
          <a:p>
            <a:r>
              <a:rPr lang="en-US" dirty="0" err="1" smtClean="0"/>
              <a:t>Laryngomalacia</a:t>
            </a:r>
            <a:endParaRPr lang="en-US" dirty="0" smtClean="0"/>
          </a:p>
          <a:p>
            <a:r>
              <a:rPr lang="en-US" dirty="0" smtClean="0"/>
              <a:t>Laryngeal cleft </a:t>
            </a:r>
          </a:p>
          <a:p>
            <a:r>
              <a:rPr lang="en-US" dirty="0" err="1" smtClean="0"/>
              <a:t>Tracheosesophageal</a:t>
            </a:r>
            <a:r>
              <a:rPr lang="en-US" dirty="0" smtClean="0"/>
              <a:t> fistula and </a:t>
            </a:r>
            <a:r>
              <a:rPr lang="en-US" dirty="0" err="1" smtClean="0"/>
              <a:t>oesophageal</a:t>
            </a:r>
            <a:r>
              <a:rPr lang="en-US" dirty="0" smtClean="0"/>
              <a:t> </a:t>
            </a:r>
            <a:r>
              <a:rPr lang="en-US" dirty="0" err="1" smtClean="0"/>
              <a:t>atresia</a:t>
            </a:r>
            <a:endParaRPr lang="en-US" dirty="0" smtClean="0"/>
          </a:p>
          <a:p>
            <a:r>
              <a:rPr lang="en-US" dirty="0" smtClean="0"/>
              <a:t>Vascular rings</a:t>
            </a:r>
          </a:p>
          <a:p>
            <a:r>
              <a:rPr lang="en-US" sz="4400" b="1" u="sng" dirty="0" smtClean="0"/>
              <a:t>ACQUIRED</a:t>
            </a:r>
          </a:p>
          <a:p>
            <a:r>
              <a:rPr lang="en-US" dirty="0" smtClean="0"/>
              <a:t>Traumatic (accidental ,</a:t>
            </a:r>
            <a:r>
              <a:rPr lang="en-US" dirty="0" err="1" smtClean="0"/>
              <a:t>iatragenic,blunt</a:t>
            </a:r>
            <a:r>
              <a:rPr lang="en-US" dirty="0" smtClean="0"/>
              <a:t> ,penetrating </a:t>
            </a:r>
            <a:r>
              <a:rPr lang="en-US" dirty="0" err="1" smtClean="0"/>
              <a:t>trauma,head</a:t>
            </a:r>
            <a:r>
              <a:rPr lang="en-US" dirty="0" smtClean="0"/>
              <a:t> injury ,cranial nerve damage)</a:t>
            </a:r>
          </a:p>
          <a:p>
            <a:r>
              <a:rPr lang="en-US" dirty="0" smtClean="0"/>
              <a:t>Infections(tonsillitis </a:t>
            </a:r>
            <a:r>
              <a:rPr lang="en-US" dirty="0" err="1" smtClean="0"/>
              <a:t>pharyngitis,quincy,acute</a:t>
            </a:r>
            <a:r>
              <a:rPr lang="en-US" dirty="0" smtClean="0"/>
              <a:t> </a:t>
            </a:r>
            <a:r>
              <a:rPr lang="en-US" dirty="0" err="1" smtClean="0"/>
              <a:t>supraglotitis,tuberculosis,neck</a:t>
            </a:r>
            <a:r>
              <a:rPr lang="en-US" dirty="0" smtClean="0"/>
              <a:t> space </a:t>
            </a:r>
            <a:r>
              <a:rPr lang="en-US" dirty="0" err="1" smtClean="0"/>
              <a:t>abcesses</a:t>
            </a:r>
            <a:r>
              <a:rPr lang="en-US" dirty="0" smtClean="0"/>
              <a:t>)</a:t>
            </a:r>
          </a:p>
          <a:p>
            <a:r>
              <a:rPr lang="en-US" dirty="0" smtClean="0"/>
              <a:t>Inflammatory(</a:t>
            </a:r>
            <a:r>
              <a:rPr lang="en-US" dirty="0" err="1" smtClean="0"/>
              <a:t>GERD,stricture</a:t>
            </a:r>
            <a:r>
              <a:rPr lang="en-US" dirty="0" smtClean="0"/>
              <a:t> </a:t>
            </a:r>
            <a:r>
              <a:rPr lang="en-US" dirty="0" err="1" smtClean="0"/>
              <a:t>formation,plummer</a:t>
            </a:r>
            <a:r>
              <a:rPr lang="en-US" dirty="0" smtClean="0"/>
              <a:t> </a:t>
            </a:r>
            <a:r>
              <a:rPr lang="en-US" dirty="0" err="1" smtClean="0"/>
              <a:t>vinson</a:t>
            </a:r>
            <a:r>
              <a:rPr lang="en-US" dirty="0" smtClean="0"/>
              <a:t> </a:t>
            </a:r>
            <a:r>
              <a:rPr lang="en-US" dirty="0" err="1" smtClean="0"/>
              <a:t>syndrome,autoimmune</a:t>
            </a:r>
            <a:r>
              <a:rPr lang="en-US" dirty="0" smtClean="0"/>
              <a:t> disorders like </a:t>
            </a:r>
            <a:r>
              <a:rPr lang="en-US" dirty="0" err="1" smtClean="0"/>
              <a:t>scleroderma,SLE,rheumatoid</a:t>
            </a:r>
            <a:r>
              <a:rPr lang="en-US" dirty="0" smtClean="0"/>
              <a:t> </a:t>
            </a:r>
            <a:r>
              <a:rPr lang="en-US" dirty="0" err="1" smtClean="0"/>
              <a:t>arthritis,sarcoidosis</a:t>
            </a:r>
            <a:r>
              <a:rPr lang="en-US" dirty="0" smtClean="0"/>
              <a:t>)</a:t>
            </a:r>
          </a:p>
          <a:p>
            <a:r>
              <a:rPr lang="en-US" dirty="0" err="1" smtClean="0"/>
              <a:t>Oesophageal</a:t>
            </a:r>
            <a:r>
              <a:rPr lang="en-US" dirty="0" smtClean="0"/>
              <a:t> motility disorders(</a:t>
            </a:r>
            <a:r>
              <a:rPr lang="en-US" dirty="0" err="1" smtClean="0"/>
              <a:t>achalsia,diffuse</a:t>
            </a:r>
            <a:r>
              <a:rPr lang="en-US" dirty="0" smtClean="0"/>
              <a:t> esophageal </a:t>
            </a:r>
            <a:r>
              <a:rPr lang="en-US" dirty="0" err="1" smtClean="0"/>
              <a:t>spasm,nutcracker</a:t>
            </a:r>
            <a:r>
              <a:rPr lang="en-US" dirty="0" smtClean="0"/>
              <a:t> esophagus)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248400"/>
          </a:xfrm>
        </p:spPr>
        <p:txBody>
          <a:bodyPr>
            <a:normAutofit/>
          </a:bodyPr>
          <a:lstStyle/>
          <a:p>
            <a:r>
              <a:rPr lang="en-US" sz="2800" b="1" u="sng" dirty="0" smtClean="0"/>
              <a:t>NEOPLASTIC </a:t>
            </a:r>
          </a:p>
          <a:p>
            <a:r>
              <a:rPr lang="en-US" sz="1800" dirty="0" smtClean="0"/>
              <a:t>Benign </a:t>
            </a:r>
            <a:r>
              <a:rPr lang="en-US" sz="1800" dirty="0" err="1" smtClean="0"/>
              <a:t>tumours</a:t>
            </a:r>
            <a:r>
              <a:rPr lang="en-US" sz="1800" dirty="0" smtClean="0"/>
              <a:t> of the oral cavity ,pharynx and </a:t>
            </a:r>
            <a:r>
              <a:rPr lang="en-US" sz="1800" dirty="0" err="1" smtClean="0"/>
              <a:t>oesophagus</a:t>
            </a:r>
            <a:endParaRPr lang="en-US" sz="1800" dirty="0" smtClean="0"/>
          </a:p>
          <a:p>
            <a:r>
              <a:rPr lang="en-US" sz="1800" dirty="0" smtClean="0"/>
              <a:t>Malignant </a:t>
            </a:r>
            <a:r>
              <a:rPr lang="en-US" sz="1800" dirty="0" err="1" smtClean="0"/>
              <a:t>tumours</a:t>
            </a:r>
            <a:r>
              <a:rPr lang="en-US" sz="1800" dirty="0" smtClean="0"/>
              <a:t> of the oral cavity ,pharynx and </a:t>
            </a:r>
            <a:r>
              <a:rPr lang="en-US" sz="1800" dirty="0" err="1" smtClean="0"/>
              <a:t>oesophagus</a:t>
            </a:r>
            <a:endParaRPr lang="en-US" sz="1800" dirty="0" smtClean="0"/>
          </a:p>
          <a:p>
            <a:r>
              <a:rPr lang="en-US" sz="1800" dirty="0" smtClean="0"/>
              <a:t>Nasopharyngeal carcinoma</a:t>
            </a:r>
          </a:p>
          <a:p>
            <a:r>
              <a:rPr lang="en-US" sz="1800" dirty="0" smtClean="0"/>
              <a:t>Skull base </a:t>
            </a:r>
            <a:r>
              <a:rPr lang="en-US" sz="1800" dirty="0" err="1" smtClean="0"/>
              <a:t>tumours</a:t>
            </a:r>
            <a:endParaRPr lang="en-US" sz="1800" dirty="0" smtClean="0"/>
          </a:p>
          <a:p>
            <a:r>
              <a:rPr lang="en-US" sz="1800" dirty="0" err="1" smtClean="0"/>
              <a:t>Leukemias</a:t>
            </a:r>
            <a:r>
              <a:rPr lang="en-US" sz="1800" dirty="0" smtClean="0"/>
              <a:t> and lymphomas </a:t>
            </a:r>
          </a:p>
          <a:p>
            <a:r>
              <a:rPr lang="en-US" sz="1800" dirty="0" smtClean="0"/>
              <a:t>Enlarged </a:t>
            </a:r>
            <a:r>
              <a:rPr lang="en-US" sz="1800" dirty="0" err="1" smtClean="0"/>
              <a:t>mediastinal</a:t>
            </a:r>
            <a:r>
              <a:rPr lang="en-US" sz="1800" dirty="0" smtClean="0"/>
              <a:t> </a:t>
            </a:r>
            <a:r>
              <a:rPr lang="en-US" sz="1800" dirty="0" err="1" smtClean="0"/>
              <a:t>lymphnode</a:t>
            </a:r>
            <a:r>
              <a:rPr lang="en-US" sz="1800" dirty="0" smtClean="0"/>
              <a:t> </a:t>
            </a:r>
          </a:p>
          <a:p>
            <a:r>
              <a:rPr lang="en-US" sz="2800" b="1" u="sng" dirty="0" smtClean="0"/>
              <a:t>NEUROLOGICAL </a:t>
            </a:r>
          </a:p>
          <a:p>
            <a:r>
              <a:rPr lang="en-US" sz="1800" dirty="0" smtClean="0"/>
              <a:t>CVA</a:t>
            </a:r>
          </a:p>
          <a:p>
            <a:r>
              <a:rPr lang="en-US" sz="1800" dirty="0" smtClean="0"/>
              <a:t>Isolated recurrent laryngeal nerve palsy </a:t>
            </a:r>
          </a:p>
          <a:p>
            <a:r>
              <a:rPr lang="en-US" sz="1800" dirty="0" err="1" smtClean="0"/>
              <a:t>Parkinsons</a:t>
            </a:r>
            <a:r>
              <a:rPr lang="en-US" sz="1800" dirty="0" smtClean="0"/>
              <a:t> disease</a:t>
            </a:r>
          </a:p>
          <a:p>
            <a:r>
              <a:rPr lang="en-US" sz="1800" dirty="0" smtClean="0"/>
              <a:t>MS</a:t>
            </a:r>
          </a:p>
          <a:p>
            <a:r>
              <a:rPr lang="en-US" sz="1800" dirty="0" err="1" smtClean="0"/>
              <a:t>Myesthenia</a:t>
            </a:r>
            <a:r>
              <a:rPr lang="en-US" sz="1800" dirty="0" smtClean="0"/>
              <a:t> gravis </a:t>
            </a:r>
          </a:p>
          <a:p>
            <a:r>
              <a:rPr lang="en-US" sz="2800" b="1" u="sng" dirty="0" smtClean="0"/>
              <a:t>AGEING </a:t>
            </a:r>
            <a:r>
              <a:rPr lang="en-US" sz="1800" dirty="0" smtClean="0"/>
              <a:t>(</a:t>
            </a:r>
            <a:r>
              <a:rPr lang="en-US" sz="1800" dirty="0" err="1" smtClean="0"/>
              <a:t>presbydysphagia</a:t>
            </a:r>
            <a:r>
              <a:rPr lang="en-US" sz="1800" dirty="0" smtClean="0"/>
              <a:t>)</a:t>
            </a:r>
          </a:p>
          <a:p>
            <a:r>
              <a:rPr lang="en-US" sz="3100" b="1" u="sng" dirty="0" smtClean="0"/>
              <a:t>MISCELLANEOUS</a:t>
            </a:r>
            <a:r>
              <a:rPr lang="en-US" sz="1800" dirty="0" smtClean="0"/>
              <a:t> (foreign </a:t>
            </a:r>
            <a:r>
              <a:rPr lang="en-US" sz="1800" dirty="0" err="1" smtClean="0"/>
              <a:t>bodies,caustic</a:t>
            </a:r>
            <a:r>
              <a:rPr lang="en-US" sz="1800" dirty="0" smtClean="0"/>
              <a:t> </a:t>
            </a:r>
            <a:r>
              <a:rPr lang="en-US" sz="1800" dirty="0" err="1" smtClean="0"/>
              <a:t>stricture,pharyngeal</a:t>
            </a:r>
            <a:r>
              <a:rPr lang="en-US" sz="1800" dirty="0" smtClean="0"/>
              <a:t> pouch ,</a:t>
            </a:r>
            <a:r>
              <a:rPr lang="en-US" sz="1800" dirty="0" err="1" smtClean="0"/>
              <a:t>globus</a:t>
            </a:r>
            <a:r>
              <a:rPr lang="en-US" sz="1800" dirty="0" smtClean="0"/>
              <a:t> </a:t>
            </a:r>
            <a:r>
              <a:rPr lang="en-US" sz="1800" dirty="0" err="1" smtClean="0"/>
              <a:t>pharyngeus,tracheostomy</a:t>
            </a:r>
            <a:r>
              <a:rPr lang="en-US" sz="1800" dirty="0" smtClean="0"/>
              <a:t>  patient , thyroid disease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u="sng" dirty="0" smtClean="0"/>
              <a:t>Evaluation of </a:t>
            </a:r>
            <a:r>
              <a:rPr lang="en-US" b="1" u="sng" dirty="0" err="1" smtClean="0"/>
              <a:t>Dysphagia</a:t>
            </a:r>
            <a:endParaRPr lang="en-US" b="1" u="sng" dirty="0" smtClean="0"/>
          </a:p>
        </p:txBody>
      </p:sp>
      <p:sp>
        <p:nvSpPr>
          <p:cNvPr id="6147" name="Rectangle 3"/>
          <p:cNvSpPr>
            <a:spLocks noGrp="1" noChangeArrowheads="1"/>
          </p:cNvSpPr>
          <p:nvPr>
            <p:ph idx="1"/>
          </p:nvPr>
        </p:nvSpPr>
        <p:spPr>
          <a:xfrm>
            <a:off x="2895600" y="2286000"/>
            <a:ext cx="3886200" cy="2971800"/>
          </a:xfrm>
        </p:spPr>
        <p:txBody>
          <a:bodyPr/>
          <a:lstStyle/>
          <a:p>
            <a:r>
              <a:rPr lang="en-US" dirty="0" smtClean="0"/>
              <a:t>History</a:t>
            </a:r>
          </a:p>
          <a:p>
            <a:r>
              <a:rPr lang="en-US" dirty="0" smtClean="0"/>
              <a:t>Review of Systems</a:t>
            </a:r>
          </a:p>
          <a:p>
            <a:r>
              <a:rPr lang="en-US" dirty="0" smtClean="0"/>
              <a:t>Physical Exam</a:t>
            </a:r>
          </a:p>
          <a:p>
            <a:r>
              <a:rPr lang="en-US" dirty="0" smtClean="0"/>
              <a:t>Imaging Studies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History</a:t>
            </a:r>
            <a:r>
              <a:rPr lang="en-US" b="1" dirty="0" smtClean="0"/>
              <a:t> </a:t>
            </a:r>
            <a:endParaRPr lang="en-US" b="1" dirty="0"/>
          </a:p>
        </p:txBody>
      </p:sp>
      <p:sp>
        <p:nvSpPr>
          <p:cNvPr id="3" name="Content Placeholder 2"/>
          <p:cNvSpPr>
            <a:spLocks noGrp="1"/>
          </p:cNvSpPr>
          <p:nvPr>
            <p:ph idx="1"/>
          </p:nvPr>
        </p:nvSpPr>
        <p:spPr/>
        <p:txBody>
          <a:bodyPr>
            <a:normAutofit/>
          </a:bodyPr>
          <a:lstStyle/>
          <a:p>
            <a:r>
              <a:rPr lang="en-US" dirty="0" smtClean="0"/>
              <a:t>Age</a:t>
            </a:r>
          </a:p>
          <a:p>
            <a:r>
              <a:rPr lang="en-US" dirty="0" smtClean="0"/>
              <a:t>Onset</a:t>
            </a:r>
          </a:p>
          <a:p>
            <a:r>
              <a:rPr lang="en-US" dirty="0" smtClean="0"/>
              <a:t>Duration</a:t>
            </a:r>
          </a:p>
          <a:p>
            <a:r>
              <a:rPr lang="en-US" dirty="0" smtClean="0"/>
              <a:t>Level of sensation of </a:t>
            </a:r>
            <a:r>
              <a:rPr lang="en-US" dirty="0" err="1" smtClean="0"/>
              <a:t>dysphagia</a:t>
            </a:r>
            <a:endParaRPr lang="en-US" dirty="0" smtClean="0"/>
          </a:p>
          <a:p>
            <a:r>
              <a:rPr lang="en-US" dirty="0" smtClean="0"/>
              <a:t>Type of food</a:t>
            </a:r>
          </a:p>
          <a:p>
            <a:r>
              <a:rPr lang="en-US" dirty="0" smtClean="0"/>
              <a:t>Weight loss</a:t>
            </a:r>
          </a:p>
          <a:p>
            <a:r>
              <a:rPr lang="en-US" dirty="0" smtClean="0"/>
              <a:t>Ingestion of caustic substances</a:t>
            </a:r>
          </a:p>
          <a:p>
            <a:r>
              <a:rPr lang="en-US" dirty="0" smtClean="0"/>
              <a:t>Previous surgery/trauma</a:t>
            </a:r>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History</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Associated symptoms</a:t>
            </a:r>
          </a:p>
          <a:p>
            <a:pPr lvl="1"/>
            <a:r>
              <a:rPr lang="en-US" dirty="0" err="1" smtClean="0"/>
              <a:t>Odynophagia</a:t>
            </a:r>
            <a:endParaRPr lang="en-US" dirty="0" smtClean="0"/>
          </a:p>
          <a:p>
            <a:pPr lvl="1"/>
            <a:r>
              <a:rPr lang="en-US" dirty="0" smtClean="0"/>
              <a:t>Regurgitation</a:t>
            </a:r>
          </a:p>
          <a:p>
            <a:pPr lvl="1"/>
            <a:r>
              <a:rPr lang="en-US" dirty="0" smtClean="0"/>
              <a:t>Hoarseness</a:t>
            </a:r>
          </a:p>
          <a:p>
            <a:pPr lvl="1"/>
            <a:r>
              <a:rPr lang="en-US" dirty="0" smtClean="0"/>
              <a:t>Referred </a:t>
            </a:r>
            <a:r>
              <a:rPr lang="en-US" dirty="0" err="1" smtClean="0"/>
              <a:t>otalgia</a:t>
            </a:r>
            <a:endParaRPr lang="en-US" dirty="0" smtClean="0"/>
          </a:p>
          <a:p>
            <a:pPr lvl="1"/>
            <a:r>
              <a:rPr lang="en-US" dirty="0" smtClean="0"/>
              <a:t>Coughing after eating/recurrent chest infections</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1143000"/>
          </a:xfrm>
        </p:spPr>
        <p:txBody>
          <a:bodyPr/>
          <a:lstStyle/>
          <a:p>
            <a:r>
              <a:rPr lang="en-US" b="1" u="sng" dirty="0" smtClean="0"/>
              <a:t>Review of Systems</a:t>
            </a:r>
          </a:p>
        </p:txBody>
      </p:sp>
      <p:sp>
        <p:nvSpPr>
          <p:cNvPr id="8195" name="Rectangle 3"/>
          <p:cNvSpPr>
            <a:spLocks noGrp="1" noChangeArrowheads="1"/>
          </p:cNvSpPr>
          <p:nvPr>
            <p:ph idx="1"/>
          </p:nvPr>
        </p:nvSpPr>
        <p:spPr>
          <a:xfrm>
            <a:off x="685800" y="1447800"/>
            <a:ext cx="7772400" cy="5029200"/>
          </a:xfrm>
        </p:spPr>
        <p:txBody>
          <a:bodyPr/>
          <a:lstStyle/>
          <a:p>
            <a:r>
              <a:rPr lang="en-US" dirty="0" smtClean="0"/>
              <a:t>Ask about common systemic processes associated with </a:t>
            </a:r>
            <a:r>
              <a:rPr lang="en-US" dirty="0" err="1" smtClean="0"/>
              <a:t>dysphagia</a:t>
            </a:r>
            <a:r>
              <a:rPr lang="en-US" dirty="0" smtClean="0"/>
              <a:t>:</a:t>
            </a:r>
          </a:p>
          <a:p>
            <a:pPr lvl="1"/>
            <a:r>
              <a:rPr lang="en-US" dirty="0" smtClean="0"/>
              <a:t>Tobacco/Alcohol</a:t>
            </a:r>
          </a:p>
          <a:p>
            <a:pPr lvl="1"/>
            <a:r>
              <a:rPr lang="en-US" dirty="0" smtClean="0"/>
              <a:t>Medications – antihistamines, </a:t>
            </a:r>
            <a:r>
              <a:rPr lang="en-US" dirty="0" err="1" smtClean="0"/>
              <a:t>anticholinergics</a:t>
            </a:r>
            <a:r>
              <a:rPr lang="en-US" dirty="0" smtClean="0"/>
              <a:t>, antidepressants, </a:t>
            </a:r>
            <a:r>
              <a:rPr lang="en-US" dirty="0" err="1" smtClean="0"/>
              <a:t>antihypertensives</a:t>
            </a:r>
            <a:endParaRPr lang="en-US" dirty="0" smtClean="0"/>
          </a:p>
          <a:p>
            <a:pPr lvl="1"/>
            <a:r>
              <a:rPr lang="en-US" dirty="0" smtClean="0"/>
              <a:t>Osteoarthritis</a:t>
            </a:r>
          </a:p>
          <a:p>
            <a:pPr lvl="1"/>
            <a:r>
              <a:rPr lang="en-US" dirty="0" smtClean="0"/>
              <a:t>Systemic neuromuscular disorders</a:t>
            </a:r>
          </a:p>
          <a:p>
            <a:pPr lvl="1"/>
            <a:r>
              <a:rPr lang="en-US" dirty="0" smtClean="0"/>
              <a:t>Auto-Immune disorders</a:t>
            </a:r>
          </a:p>
          <a:p>
            <a:pPr lvl="1"/>
            <a:r>
              <a:rPr lang="en-US" dirty="0" smtClean="0"/>
              <a:t>Psychiatric state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bilal\Desktop\cook.fig1.gif"/>
          <p:cNvPicPr>
            <a:picLocks noGrp="1" noChangeAspect="1" noChangeArrowheads="1"/>
          </p:cNvPicPr>
          <p:nvPr>
            <p:ph idx="1"/>
          </p:nvPr>
        </p:nvPicPr>
        <p:blipFill>
          <a:blip r:embed="rId2"/>
          <a:srcRect t="3333" b="4444"/>
          <a:stretch>
            <a:fillRect/>
          </a:stretch>
        </p:blipFill>
        <p:spPr bwMode="auto">
          <a:xfrm>
            <a:off x="0" y="-15240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bilal\Desktop\cook.fig2.gif"/>
          <p:cNvPicPr>
            <a:picLocks noGrp="1" noChangeAspect="1" noChangeArrowheads="1"/>
          </p:cNvPicPr>
          <p:nvPr>
            <p:ph idx="1"/>
          </p:nvPr>
        </p:nvPicPr>
        <p:blipFill>
          <a:blip r:embed="rId2"/>
          <a:srcRect t="3333" b="3333"/>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u="sng" dirty="0" smtClean="0"/>
              <a:t>Examination</a:t>
            </a:r>
            <a:r>
              <a:rPr lang="en-US" dirty="0" smtClean="0"/>
              <a:t> </a:t>
            </a:r>
            <a:endParaRPr lang="en-US" dirty="0"/>
          </a:p>
        </p:txBody>
      </p:sp>
      <p:sp>
        <p:nvSpPr>
          <p:cNvPr id="3" name="Content Placeholder 2"/>
          <p:cNvSpPr>
            <a:spLocks noGrp="1"/>
          </p:cNvSpPr>
          <p:nvPr>
            <p:ph idx="1"/>
          </p:nvPr>
        </p:nvSpPr>
        <p:spPr>
          <a:xfrm>
            <a:off x="457200" y="1371600"/>
            <a:ext cx="8229600" cy="5105400"/>
          </a:xfrm>
        </p:spPr>
        <p:txBody>
          <a:bodyPr>
            <a:normAutofit/>
          </a:bodyPr>
          <a:lstStyle/>
          <a:p>
            <a:r>
              <a:rPr lang="en-US" dirty="0" smtClean="0"/>
              <a:t>General physical examination</a:t>
            </a:r>
          </a:p>
          <a:p>
            <a:pPr lvl="1"/>
            <a:r>
              <a:rPr lang="en-US" dirty="0" smtClean="0"/>
              <a:t>Weight loss</a:t>
            </a:r>
          </a:p>
          <a:p>
            <a:pPr lvl="1"/>
            <a:r>
              <a:rPr lang="en-US" dirty="0" smtClean="0"/>
              <a:t>Malnutrition</a:t>
            </a:r>
          </a:p>
          <a:p>
            <a:pPr lvl="1"/>
            <a:r>
              <a:rPr lang="en-US" dirty="0" smtClean="0"/>
              <a:t>Pallor</a:t>
            </a:r>
          </a:p>
          <a:p>
            <a:pPr lvl="1"/>
            <a:r>
              <a:rPr lang="en-US" dirty="0" err="1" smtClean="0"/>
              <a:t>Koilonychia</a:t>
            </a:r>
            <a:endParaRPr lang="en-US" dirty="0" smtClean="0"/>
          </a:p>
          <a:p>
            <a:pPr lvl="1"/>
            <a:r>
              <a:rPr lang="en-US" dirty="0" smtClean="0"/>
              <a:t>Jaundice </a:t>
            </a:r>
          </a:p>
          <a:p>
            <a:pPr lvl="1"/>
            <a:r>
              <a:rPr lang="en-US" dirty="0" smtClean="0"/>
              <a:t>Voice quality </a:t>
            </a:r>
          </a:p>
          <a:p>
            <a:r>
              <a:rPr lang="en-US" dirty="0" smtClean="0"/>
              <a:t>Oral cavity examination</a:t>
            </a:r>
          </a:p>
          <a:p>
            <a:pPr lvl="1"/>
            <a:r>
              <a:rPr lang="en-US" dirty="0" smtClean="0"/>
              <a:t>Mouth opening</a:t>
            </a:r>
          </a:p>
          <a:p>
            <a:pPr lvl="1"/>
            <a:r>
              <a:rPr lang="en-US" dirty="0" smtClean="0"/>
              <a:t>Tongue movements</a:t>
            </a:r>
          </a:p>
          <a:p>
            <a:pPr lvl="1"/>
            <a:r>
              <a:rPr lang="en-US" dirty="0" smtClean="0"/>
              <a:t>Gag reflex</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Examination</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IDL/</a:t>
            </a:r>
            <a:r>
              <a:rPr lang="en-US" dirty="0" err="1" smtClean="0"/>
              <a:t>Nasolaryngoscopy</a:t>
            </a:r>
            <a:endParaRPr lang="en-US" dirty="0" smtClean="0"/>
          </a:p>
          <a:p>
            <a:pPr lvl="1"/>
            <a:r>
              <a:rPr lang="en-US" dirty="0" smtClean="0"/>
              <a:t>Pooling of secretions</a:t>
            </a:r>
          </a:p>
          <a:p>
            <a:pPr lvl="1"/>
            <a:r>
              <a:rPr lang="en-US" dirty="0" smtClean="0"/>
              <a:t>Any visible growth</a:t>
            </a:r>
          </a:p>
          <a:p>
            <a:pPr lvl="1"/>
            <a:r>
              <a:rPr lang="en-US" dirty="0" smtClean="0"/>
              <a:t>Status of VC</a:t>
            </a:r>
          </a:p>
          <a:p>
            <a:r>
              <a:rPr lang="en-US" dirty="0" smtClean="0"/>
              <a:t>Neck</a:t>
            </a:r>
          </a:p>
          <a:p>
            <a:pPr lvl="1"/>
            <a:r>
              <a:rPr lang="en-US" dirty="0" smtClean="0"/>
              <a:t>Lymph nodes</a:t>
            </a:r>
          </a:p>
          <a:p>
            <a:pPr lvl="1"/>
            <a:r>
              <a:rPr lang="en-US" dirty="0" smtClean="0"/>
              <a:t>Other neck masses</a:t>
            </a:r>
          </a:p>
          <a:p>
            <a:pPr lvl="1"/>
            <a:r>
              <a:rPr lang="en-US" dirty="0" smtClean="0"/>
              <a:t>Laryngeal </a:t>
            </a:r>
            <a:r>
              <a:rPr lang="en-US" dirty="0" err="1" smtClean="0"/>
              <a:t>crepitus</a:t>
            </a:r>
            <a:endParaRPr lang="en-US" dirty="0" smtClean="0"/>
          </a:p>
          <a:p>
            <a:pPr lvl="1"/>
            <a:r>
              <a:rPr lang="en-US" dirty="0" smtClean="0"/>
              <a:t>Integrity of laryngeal cartilages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rmAutofit fontScale="90000"/>
          </a:bodyPr>
          <a:lstStyle/>
          <a:p>
            <a:r>
              <a:rPr lang="en-US" b="1" u="sng" dirty="0" smtClean="0"/>
              <a:t>MANAGEMENT OF DYSPHAGIA </a:t>
            </a:r>
            <a:endParaRPr lang="en-US" b="1" u="sng" dirty="0"/>
          </a:p>
        </p:txBody>
      </p:sp>
      <p:sp>
        <p:nvSpPr>
          <p:cNvPr id="3" name="Subtitle 2"/>
          <p:cNvSpPr>
            <a:spLocks noGrp="1"/>
          </p:cNvSpPr>
          <p:nvPr>
            <p:ph type="subTitle" idx="1"/>
          </p:nvPr>
        </p:nvSpPr>
        <p:spPr>
          <a:xfrm>
            <a:off x="2743200" y="5105400"/>
            <a:ext cx="6400800" cy="1752600"/>
          </a:xfrm>
        </p:spPr>
        <p:txBody>
          <a:bodyPr/>
          <a:lstStyle/>
          <a:p>
            <a:pPr algn="r"/>
            <a:endParaRPr lang="en-US" dirty="0" smtClean="0">
              <a:solidFill>
                <a:srgbClr val="FF0000"/>
              </a:solidFill>
            </a:endParaRPr>
          </a:p>
        </p:txBody>
      </p:sp>
      <p:pic>
        <p:nvPicPr>
          <p:cNvPr id="5" name="Picture 5" descr="D:\Reddy\Phases of Swallowing (hopkins).jpg"/>
          <p:cNvPicPr>
            <a:picLocks noChangeAspect="1" noChangeArrowheads="1"/>
          </p:cNvPicPr>
          <p:nvPr/>
        </p:nvPicPr>
        <p:blipFill>
          <a:blip r:embed="rId3"/>
          <a:srcRect/>
          <a:stretch>
            <a:fillRect/>
          </a:stretch>
        </p:blipFill>
        <p:spPr bwMode="auto">
          <a:xfrm>
            <a:off x="0" y="2514600"/>
            <a:ext cx="5943600" cy="4343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Investigations</a:t>
            </a:r>
            <a:r>
              <a:rPr lang="en-US" dirty="0" smtClean="0"/>
              <a:t> </a:t>
            </a:r>
            <a:endParaRPr lang="en-US" dirty="0"/>
          </a:p>
        </p:txBody>
      </p:sp>
      <p:sp>
        <p:nvSpPr>
          <p:cNvPr id="3" name="Content Placeholder 2"/>
          <p:cNvSpPr>
            <a:spLocks noGrp="1"/>
          </p:cNvSpPr>
          <p:nvPr>
            <p:ph idx="1"/>
          </p:nvPr>
        </p:nvSpPr>
        <p:spPr/>
        <p:txBody>
          <a:bodyPr/>
          <a:lstStyle/>
          <a:p>
            <a:r>
              <a:rPr lang="en-US" dirty="0" smtClean="0"/>
              <a:t>Blood tests</a:t>
            </a:r>
          </a:p>
          <a:p>
            <a:pPr lvl="1"/>
            <a:r>
              <a:rPr lang="en-US" dirty="0" smtClean="0"/>
              <a:t>Full blood count</a:t>
            </a:r>
          </a:p>
          <a:p>
            <a:pPr lvl="1"/>
            <a:r>
              <a:rPr lang="en-US" dirty="0" smtClean="0"/>
              <a:t>ESR and C reactive protein</a:t>
            </a:r>
          </a:p>
          <a:p>
            <a:pPr lvl="1"/>
            <a:r>
              <a:rPr lang="en-US" dirty="0" smtClean="0"/>
              <a:t>Liver function tests</a:t>
            </a:r>
          </a:p>
          <a:p>
            <a:pPr lvl="1"/>
            <a:r>
              <a:rPr lang="en-US" dirty="0" smtClean="0"/>
              <a:t>Renal function tests</a:t>
            </a:r>
          </a:p>
          <a:p>
            <a:pPr lvl="1"/>
            <a:r>
              <a:rPr lang="en-US" dirty="0" smtClean="0"/>
              <a:t>Serum electrolytes</a:t>
            </a:r>
          </a:p>
          <a:p>
            <a:pPr lvl="1"/>
            <a:r>
              <a:rPr lang="en-US" dirty="0" smtClean="0"/>
              <a:t>Thyroid function tests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r>
              <a:rPr lang="en-US" b="1" u="sng" dirty="0" smtClean="0"/>
              <a:t>Investigations</a:t>
            </a:r>
          </a:p>
        </p:txBody>
      </p:sp>
      <p:sp>
        <p:nvSpPr>
          <p:cNvPr id="10243" name="Rectangle 3"/>
          <p:cNvSpPr>
            <a:spLocks noGrp="1" noChangeArrowheads="1"/>
          </p:cNvSpPr>
          <p:nvPr>
            <p:ph idx="1"/>
          </p:nvPr>
        </p:nvSpPr>
        <p:spPr>
          <a:xfrm>
            <a:off x="0" y="1066800"/>
            <a:ext cx="9144000" cy="5791200"/>
          </a:xfrm>
        </p:spPr>
        <p:txBody>
          <a:bodyPr>
            <a:normAutofit/>
          </a:bodyPr>
          <a:lstStyle/>
          <a:p>
            <a:r>
              <a:rPr lang="en-US" dirty="0" smtClean="0"/>
              <a:t>X Rays </a:t>
            </a:r>
          </a:p>
          <a:p>
            <a:r>
              <a:rPr lang="en-US" dirty="0" smtClean="0"/>
              <a:t>Barium swallow</a:t>
            </a:r>
          </a:p>
          <a:p>
            <a:r>
              <a:rPr lang="en-US" dirty="0" smtClean="0"/>
              <a:t>CT scans </a:t>
            </a:r>
          </a:p>
          <a:p>
            <a:r>
              <a:rPr lang="en-US" dirty="0" smtClean="0"/>
              <a:t>MRI</a:t>
            </a:r>
          </a:p>
          <a:p>
            <a:r>
              <a:rPr lang="en-US" dirty="0" smtClean="0"/>
              <a:t>FEES</a:t>
            </a:r>
          </a:p>
          <a:p>
            <a:r>
              <a:rPr lang="en-US" dirty="0" err="1" smtClean="0"/>
              <a:t>Videoflouroscopy</a:t>
            </a:r>
            <a:endParaRPr lang="en-US" dirty="0" smtClean="0"/>
          </a:p>
          <a:p>
            <a:r>
              <a:rPr lang="en-US" dirty="0" err="1" smtClean="0"/>
              <a:t>Manometry</a:t>
            </a:r>
            <a:r>
              <a:rPr lang="en-US" dirty="0" smtClean="0"/>
              <a:t> </a:t>
            </a:r>
          </a:p>
          <a:p>
            <a:r>
              <a:rPr lang="en-US" dirty="0" smtClean="0"/>
              <a:t>24 hour ambulatory </a:t>
            </a:r>
            <a:r>
              <a:rPr lang="en-US" dirty="0" err="1" smtClean="0"/>
              <a:t>oesophageal</a:t>
            </a:r>
            <a:r>
              <a:rPr lang="en-US" dirty="0" smtClean="0"/>
              <a:t> pH monitoring</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7772400" cy="1143000"/>
          </a:xfrm>
        </p:spPr>
        <p:txBody>
          <a:bodyPr/>
          <a:lstStyle/>
          <a:p>
            <a:r>
              <a:rPr lang="en-US" b="1" u="sng" dirty="0" smtClean="0"/>
              <a:t>X-Rays</a:t>
            </a:r>
          </a:p>
        </p:txBody>
      </p:sp>
      <p:sp>
        <p:nvSpPr>
          <p:cNvPr id="11267" name="Rectangle 3"/>
          <p:cNvSpPr>
            <a:spLocks noGrp="1" noChangeArrowheads="1"/>
          </p:cNvSpPr>
          <p:nvPr>
            <p:ph idx="1"/>
          </p:nvPr>
        </p:nvSpPr>
        <p:spPr>
          <a:xfrm>
            <a:off x="685800" y="1371600"/>
            <a:ext cx="7772400" cy="1763713"/>
          </a:xfrm>
        </p:spPr>
        <p:txBody>
          <a:bodyPr/>
          <a:lstStyle/>
          <a:p>
            <a:r>
              <a:rPr lang="en-US" smtClean="0"/>
              <a:t>Uses:</a:t>
            </a:r>
          </a:p>
          <a:p>
            <a:pPr lvl="1"/>
            <a:r>
              <a:rPr lang="en-US" smtClean="0"/>
              <a:t>Suspected infectious cause of dysphagia with gross displacement of structures.</a:t>
            </a:r>
          </a:p>
          <a:p>
            <a:pPr lvl="1">
              <a:buFontTx/>
              <a:buNone/>
            </a:pPr>
            <a:endParaRPr lang="en-US" smtClean="0"/>
          </a:p>
        </p:txBody>
      </p:sp>
      <p:graphicFrame>
        <p:nvGraphicFramePr>
          <p:cNvPr id="35869" name="Group 29"/>
          <p:cNvGraphicFramePr>
            <a:graphicFrameLocks noGrp="1"/>
          </p:cNvGraphicFramePr>
          <p:nvPr/>
        </p:nvGraphicFramePr>
        <p:xfrm>
          <a:off x="571500" y="3124200"/>
          <a:ext cx="8001000" cy="3200719"/>
        </p:xfrm>
        <a:graphic>
          <a:graphicData uri="http://schemas.openxmlformats.org/drawingml/2006/table">
            <a:tbl>
              <a:tblPr/>
              <a:tblGrid>
                <a:gridCol w="4000500"/>
                <a:gridCol w="4000500"/>
              </a:tblGrid>
              <a:tr h="563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1" i="0" u="none" strike="noStrike" cap="none" normalizeH="0" baseline="0" dirty="0" smtClean="0">
                          <a:ln>
                            <a:noFill/>
                          </a:ln>
                          <a:solidFill>
                            <a:schemeClr val="tx1"/>
                          </a:solidFill>
                          <a:effectLst/>
                          <a:latin typeface="Times New Roman" pitchFamily="18" charset="0"/>
                        </a:rPr>
                        <a:t>Advantages</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1" i="0" u="none" strike="noStrike" cap="none" normalizeH="0" baseline="0" smtClean="0">
                          <a:ln>
                            <a:noFill/>
                          </a:ln>
                          <a:solidFill>
                            <a:schemeClr val="tx1"/>
                          </a:solidFill>
                          <a:effectLst/>
                          <a:latin typeface="Times New Roman" pitchFamily="18" charset="0"/>
                        </a:rPr>
                        <a:t>Disadvantages</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563563">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cheap</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Radiation</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Fast</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Poor anatomic detail</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563563">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dirty="0" smtClean="0">
                          <a:ln>
                            <a:noFill/>
                          </a:ln>
                          <a:solidFill>
                            <a:schemeClr val="tx1"/>
                          </a:solidFill>
                          <a:effectLst/>
                          <a:latin typeface="Times New Roman" pitchFamily="18" charset="0"/>
                        </a:rPr>
                        <a:t>No assessment of swallowing</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563563">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6200"/>
            <a:ext cx="8229600" cy="914400"/>
          </a:xfrm>
        </p:spPr>
        <p:txBody>
          <a:bodyPr/>
          <a:lstStyle/>
          <a:p>
            <a:r>
              <a:rPr lang="en-US" b="1" u="sng" dirty="0" smtClean="0"/>
              <a:t>Barium swallow</a:t>
            </a:r>
          </a:p>
        </p:txBody>
      </p:sp>
      <p:sp>
        <p:nvSpPr>
          <p:cNvPr id="13315" name="Rectangle 3"/>
          <p:cNvSpPr>
            <a:spLocks noGrp="1" noChangeArrowheads="1"/>
          </p:cNvSpPr>
          <p:nvPr>
            <p:ph idx="1"/>
          </p:nvPr>
        </p:nvSpPr>
        <p:spPr>
          <a:xfrm>
            <a:off x="457200" y="990600"/>
            <a:ext cx="8229600" cy="4525963"/>
          </a:xfrm>
        </p:spPr>
        <p:txBody>
          <a:bodyPr/>
          <a:lstStyle/>
          <a:p>
            <a:r>
              <a:rPr lang="en-US" dirty="0" smtClean="0"/>
              <a:t>Uses: structural disorders, e.g. pharyngeal pouch, stricture, hiatus hernia, or  an obstructing </a:t>
            </a:r>
            <a:r>
              <a:rPr lang="en-US" dirty="0" err="1" smtClean="0"/>
              <a:t>oesophageal</a:t>
            </a:r>
            <a:r>
              <a:rPr lang="en-US" dirty="0" smtClean="0"/>
              <a:t> lesion.  Can use air contrast.</a:t>
            </a:r>
          </a:p>
        </p:txBody>
      </p:sp>
      <p:graphicFrame>
        <p:nvGraphicFramePr>
          <p:cNvPr id="37918" name="Group 30"/>
          <p:cNvGraphicFramePr>
            <a:graphicFrameLocks noGrp="1"/>
          </p:cNvGraphicFramePr>
          <p:nvPr/>
        </p:nvGraphicFramePr>
        <p:xfrm>
          <a:off x="381000" y="2971800"/>
          <a:ext cx="8382000" cy="3714750"/>
        </p:xfrm>
        <a:graphic>
          <a:graphicData uri="http://schemas.openxmlformats.org/drawingml/2006/table">
            <a:tbl>
              <a:tblPr/>
              <a:tblGrid>
                <a:gridCol w="4191000"/>
                <a:gridCol w="4191000"/>
              </a:tblGrid>
              <a:tr h="7810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dirty="0" smtClean="0">
                          <a:ln>
                            <a:noFill/>
                          </a:ln>
                          <a:solidFill>
                            <a:schemeClr val="tx1"/>
                          </a:solidFill>
                          <a:effectLst/>
                          <a:latin typeface="Times New Roman" pitchFamily="18" charset="0"/>
                        </a:rPr>
                        <a:t>Advantages</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Disadvantages</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7810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Good anatomic detail</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Radiation</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7810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dirty="0" smtClean="0">
                          <a:ln>
                            <a:noFill/>
                          </a:ln>
                          <a:solidFill>
                            <a:schemeClr val="tx1"/>
                          </a:solidFill>
                          <a:effectLst/>
                          <a:latin typeface="Times New Roman" pitchFamily="18" charset="0"/>
                        </a:rPr>
                        <a:t>Widely available</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Logistics in bedridden pts.</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7810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dirty="0" smtClean="0">
                          <a:ln>
                            <a:noFill/>
                          </a:ln>
                          <a:solidFill>
                            <a:schemeClr val="tx1"/>
                          </a:solidFill>
                          <a:effectLst/>
                          <a:latin typeface="Times New Roman" pitchFamily="18" charset="0"/>
                        </a:rPr>
                        <a:t>Cannot detect dynamic disorders and pharyngeal causes</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
            <a:ext cx="8229600" cy="1143000"/>
          </a:xfrm>
        </p:spPr>
        <p:txBody>
          <a:bodyPr>
            <a:normAutofit fontScale="90000"/>
          </a:bodyPr>
          <a:lstStyle/>
          <a:p>
            <a:r>
              <a:rPr lang="en-US" b="1" u="sng" dirty="0"/>
              <a:t>Air Contrast Barium </a:t>
            </a:r>
            <a:r>
              <a:rPr lang="en-US" b="1" u="sng" dirty="0" err="1"/>
              <a:t>Esophagram</a:t>
            </a:r>
            <a:endParaRPr lang="en-US" b="1" u="sng" dirty="0"/>
          </a:p>
        </p:txBody>
      </p:sp>
      <p:pic>
        <p:nvPicPr>
          <p:cNvPr id="38917" name="Picture 5" descr="D:\Reddy\normal air contrast barium swallow.jpg"/>
          <p:cNvPicPr>
            <a:picLocks noChangeAspect="1" noChangeArrowheads="1"/>
          </p:cNvPicPr>
          <p:nvPr/>
        </p:nvPicPr>
        <p:blipFill>
          <a:blip r:embed="rId2"/>
          <a:srcRect/>
          <a:stretch>
            <a:fillRect/>
          </a:stretch>
        </p:blipFill>
        <p:spPr bwMode="auto">
          <a:xfrm>
            <a:off x="2286000" y="1638300"/>
            <a:ext cx="1384300" cy="3581400"/>
          </a:xfrm>
          <a:prstGeom prst="rect">
            <a:avLst/>
          </a:prstGeom>
          <a:noFill/>
        </p:spPr>
      </p:pic>
      <p:pic>
        <p:nvPicPr>
          <p:cNvPr id="38918" name="Picture 6" descr="D:\Reddy\Fungal plaques on air contrast barium swallow.jpg"/>
          <p:cNvPicPr>
            <a:picLocks noChangeAspect="1" noChangeArrowheads="1"/>
          </p:cNvPicPr>
          <p:nvPr/>
        </p:nvPicPr>
        <p:blipFill>
          <a:blip r:embed="rId3"/>
          <a:srcRect/>
          <a:stretch>
            <a:fillRect/>
          </a:stretch>
        </p:blipFill>
        <p:spPr bwMode="auto">
          <a:xfrm>
            <a:off x="5486400" y="1676400"/>
            <a:ext cx="990600" cy="3505200"/>
          </a:xfrm>
          <a:prstGeom prst="rect">
            <a:avLst/>
          </a:prstGeom>
          <a:noFill/>
        </p:spPr>
      </p:pic>
      <p:sp>
        <p:nvSpPr>
          <p:cNvPr id="38919" name="Text Box 7"/>
          <p:cNvSpPr txBox="1">
            <a:spLocks noChangeArrowheads="1"/>
          </p:cNvSpPr>
          <p:nvPr/>
        </p:nvSpPr>
        <p:spPr bwMode="auto">
          <a:xfrm>
            <a:off x="2438400" y="5638800"/>
            <a:ext cx="1114425" cy="457200"/>
          </a:xfrm>
          <a:prstGeom prst="rect">
            <a:avLst/>
          </a:prstGeom>
          <a:noFill/>
          <a:ln w="28575">
            <a:noFill/>
            <a:miter lim="800000"/>
            <a:headEnd/>
            <a:tailEnd/>
          </a:ln>
          <a:effectLst/>
        </p:spPr>
        <p:txBody>
          <a:bodyPr wrap="none">
            <a:spAutoFit/>
          </a:bodyPr>
          <a:lstStyle/>
          <a:p>
            <a:r>
              <a:rPr lang="en-US"/>
              <a:t>Normal</a:t>
            </a:r>
          </a:p>
        </p:txBody>
      </p:sp>
      <p:sp>
        <p:nvSpPr>
          <p:cNvPr id="38920" name="Text Box 8"/>
          <p:cNvSpPr txBox="1">
            <a:spLocks noChangeArrowheads="1"/>
          </p:cNvSpPr>
          <p:nvPr/>
        </p:nvSpPr>
        <p:spPr bwMode="auto">
          <a:xfrm>
            <a:off x="4953000" y="5638800"/>
            <a:ext cx="2054225" cy="457200"/>
          </a:xfrm>
          <a:prstGeom prst="rect">
            <a:avLst/>
          </a:prstGeom>
          <a:noFill/>
          <a:ln w="28575">
            <a:noFill/>
            <a:miter lim="800000"/>
            <a:headEnd/>
            <a:tailEnd/>
          </a:ln>
          <a:effectLst/>
        </p:spPr>
        <p:txBody>
          <a:bodyPr wrap="none">
            <a:spAutoFit/>
          </a:bodyPr>
          <a:lstStyle/>
          <a:p>
            <a:r>
              <a:rPr lang="en-US"/>
              <a:t>Fungal Plaques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Computed Tomography</a:t>
            </a:r>
            <a:endParaRPr lang="en-US" b="1" u="sng" dirty="0"/>
          </a:p>
        </p:txBody>
      </p:sp>
      <p:sp>
        <p:nvSpPr>
          <p:cNvPr id="3" name="Content Placeholder 2"/>
          <p:cNvSpPr>
            <a:spLocks noGrp="1"/>
          </p:cNvSpPr>
          <p:nvPr>
            <p:ph idx="1"/>
          </p:nvPr>
        </p:nvSpPr>
        <p:spPr/>
        <p:txBody>
          <a:bodyPr/>
          <a:lstStyle/>
          <a:p>
            <a:r>
              <a:rPr lang="en-US" dirty="0" smtClean="0"/>
              <a:t>Patients with malignant </a:t>
            </a:r>
            <a:r>
              <a:rPr lang="en-US" dirty="0" err="1" smtClean="0"/>
              <a:t>dysphagia</a:t>
            </a:r>
            <a:endParaRPr lang="en-US" dirty="0" smtClean="0"/>
          </a:p>
          <a:p>
            <a:r>
              <a:rPr lang="en-US" dirty="0" smtClean="0"/>
              <a:t>Patients with </a:t>
            </a:r>
            <a:r>
              <a:rPr lang="en-US" dirty="0" err="1" smtClean="0"/>
              <a:t>dysphagia</a:t>
            </a:r>
            <a:r>
              <a:rPr lang="en-US" dirty="0" smtClean="0"/>
              <a:t> due to extrinsic compression</a:t>
            </a:r>
          </a:p>
          <a:p>
            <a:r>
              <a:rPr lang="en-US" dirty="0" smtClean="0"/>
              <a:t>Neck chest and abdomen to stage the disease</a:t>
            </a:r>
          </a:p>
          <a:p>
            <a:endParaRPr lang="en-US" dirty="0"/>
          </a:p>
        </p:txBody>
      </p:sp>
      <p:pic>
        <p:nvPicPr>
          <p:cNvPr id="5122" name="Picture 2" descr="C:\Users\bilal\Desktop\post cricoid ca.png"/>
          <p:cNvPicPr>
            <a:picLocks noChangeAspect="1" noChangeArrowheads="1"/>
          </p:cNvPicPr>
          <p:nvPr/>
        </p:nvPicPr>
        <p:blipFill>
          <a:blip r:embed="rId2"/>
          <a:srcRect/>
          <a:stretch>
            <a:fillRect/>
          </a:stretch>
        </p:blipFill>
        <p:spPr bwMode="auto">
          <a:xfrm>
            <a:off x="1990725" y="3733800"/>
            <a:ext cx="5162550" cy="28765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Magnetic resonance imaging</a:t>
            </a:r>
            <a:endParaRPr lang="en-US" b="1" u="sng" dirty="0"/>
          </a:p>
        </p:txBody>
      </p:sp>
      <p:sp>
        <p:nvSpPr>
          <p:cNvPr id="3" name="Content Placeholder 2"/>
          <p:cNvSpPr>
            <a:spLocks noGrp="1"/>
          </p:cNvSpPr>
          <p:nvPr>
            <p:ph idx="1"/>
          </p:nvPr>
        </p:nvSpPr>
        <p:spPr>
          <a:xfrm>
            <a:off x="381000" y="2895600"/>
            <a:ext cx="8229600" cy="4389120"/>
          </a:xfrm>
        </p:spPr>
        <p:txBody>
          <a:bodyPr/>
          <a:lstStyle/>
          <a:p>
            <a:r>
              <a:rPr lang="en-US" dirty="0" smtClean="0"/>
              <a:t>When neurological causes of </a:t>
            </a:r>
            <a:r>
              <a:rPr lang="en-US" dirty="0" err="1" smtClean="0"/>
              <a:t>dysphagia</a:t>
            </a:r>
            <a:r>
              <a:rPr lang="en-US" dirty="0" smtClean="0"/>
              <a:t> are suspected</a:t>
            </a:r>
          </a:p>
          <a:p>
            <a:pPr lvl="1"/>
            <a:r>
              <a:rPr lang="en-US" dirty="0" smtClean="0"/>
              <a:t>Multiple sclerosis</a:t>
            </a:r>
          </a:p>
          <a:p>
            <a:pPr lvl="1"/>
            <a:r>
              <a:rPr lang="en-US" dirty="0" smtClean="0"/>
              <a:t>Cerebral </a:t>
            </a:r>
            <a:r>
              <a:rPr lang="en-US" dirty="0" err="1" smtClean="0"/>
              <a:t>tumours</a:t>
            </a:r>
            <a:endParaRPr lang="en-US" dirty="0" smtClean="0"/>
          </a:p>
          <a:p>
            <a:pPr lvl="1"/>
            <a:r>
              <a:rPr lang="en-US" dirty="0" smtClean="0"/>
              <a:t>Intracranial extension of nasopharyngeal carcinoma</a:t>
            </a:r>
          </a:p>
          <a:p>
            <a:pPr lvl="1">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0"/>
            <a:ext cx="8229600" cy="1143000"/>
          </a:xfrm>
        </p:spPr>
        <p:txBody>
          <a:bodyPr/>
          <a:lstStyle/>
          <a:p>
            <a:r>
              <a:rPr lang="en-US" b="1" u="sng" dirty="0" smtClean="0"/>
              <a:t>VIDEOFLOUROSCOPY</a:t>
            </a:r>
          </a:p>
        </p:txBody>
      </p:sp>
      <p:sp>
        <p:nvSpPr>
          <p:cNvPr id="21507" name="Rectangle 3"/>
          <p:cNvSpPr>
            <a:spLocks noGrp="1" noChangeArrowheads="1"/>
          </p:cNvSpPr>
          <p:nvPr>
            <p:ph idx="1"/>
          </p:nvPr>
        </p:nvSpPr>
        <p:spPr>
          <a:xfrm>
            <a:off x="685800" y="1371600"/>
            <a:ext cx="7772400" cy="1763713"/>
          </a:xfrm>
        </p:spPr>
        <p:txBody>
          <a:bodyPr/>
          <a:lstStyle/>
          <a:p>
            <a:r>
              <a:rPr lang="en-US" dirty="0" smtClean="0"/>
              <a:t>Uses – excellent to evaluate dynamic (e.g. neuromuscular, aspiration) swallow disorders.</a:t>
            </a:r>
          </a:p>
        </p:txBody>
      </p:sp>
      <p:graphicFrame>
        <p:nvGraphicFramePr>
          <p:cNvPr id="46104" name="Group 24"/>
          <p:cNvGraphicFramePr>
            <a:graphicFrameLocks noGrp="1"/>
          </p:cNvGraphicFramePr>
          <p:nvPr/>
        </p:nvGraphicFramePr>
        <p:xfrm>
          <a:off x="533400" y="2667000"/>
          <a:ext cx="8229600" cy="3774468"/>
        </p:xfrm>
        <a:graphic>
          <a:graphicData uri="http://schemas.openxmlformats.org/drawingml/2006/table">
            <a:tbl>
              <a:tblPr/>
              <a:tblGrid>
                <a:gridCol w="4224338"/>
                <a:gridCol w="4005262"/>
              </a:tblGrid>
              <a:tr h="7289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dirty="0" smtClean="0">
                          <a:ln>
                            <a:noFill/>
                          </a:ln>
                          <a:solidFill>
                            <a:schemeClr val="tx1"/>
                          </a:solidFill>
                          <a:effectLst/>
                          <a:latin typeface="Times New Roman" pitchFamily="18" charset="0"/>
                        </a:rPr>
                        <a:t>Advantages</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Disadvantages</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7289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Gives good anatomic detail</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Radiation</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8992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Evaluates all phases of swallowing</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1305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dirty="0" smtClean="0">
                          <a:ln>
                            <a:noFill/>
                          </a:ln>
                          <a:solidFill>
                            <a:schemeClr val="tx1"/>
                          </a:solidFill>
                          <a:effectLst/>
                          <a:latin typeface="Times New Roman" pitchFamily="18" charset="0"/>
                        </a:rPr>
                        <a:t>Gold standard for evaluating the swallowing mechanism</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dirty="0" smtClean="0">
                          <a:ln>
                            <a:noFill/>
                          </a:ln>
                          <a:solidFill>
                            <a:schemeClr val="tx1"/>
                          </a:solidFill>
                          <a:effectLst/>
                          <a:latin typeface="Times New Roman" pitchFamily="18" charset="0"/>
                        </a:rPr>
                        <a:t>Logistics</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81000"/>
            <a:ext cx="8229600" cy="1143000"/>
          </a:xfrm>
        </p:spPr>
        <p:txBody>
          <a:bodyPr>
            <a:normAutofit fontScale="90000"/>
          </a:bodyPr>
          <a:lstStyle/>
          <a:p>
            <a:r>
              <a:rPr lang="en-US" b="1" u="sng" dirty="0" err="1" smtClean="0"/>
              <a:t>Fiberoptic</a:t>
            </a:r>
            <a:r>
              <a:rPr lang="en-US" b="1" u="sng" dirty="0" smtClean="0"/>
              <a:t> Endoscopic Evaluation of Swallowing</a:t>
            </a:r>
          </a:p>
        </p:txBody>
      </p:sp>
      <p:sp>
        <p:nvSpPr>
          <p:cNvPr id="23555" name="Rectangle 3"/>
          <p:cNvSpPr>
            <a:spLocks noGrp="1" noChangeArrowheads="1"/>
          </p:cNvSpPr>
          <p:nvPr>
            <p:ph idx="1"/>
          </p:nvPr>
        </p:nvSpPr>
        <p:spPr>
          <a:xfrm>
            <a:off x="698500" y="1665288"/>
            <a:ext cx="7772400" cy="1077912"/>
          </a:xfrm>
        </p:spPr>
        <p:txBody>
          <a:bodyPr>
            <a:normAutofit fontScale="92500"/>
          </a:bodyPr>
          <a:lstStyle/>
          <a:p>
            <a:r>
              <a:rPr lang="en-US" dirty="0" smtClean="0"/>
              <a:t>Uses –pooling in </a:t>
            </a:r>
            <a:r>
              <a:rPr lang="en-US" dirty="0" err="1" smtClean="0"/>
              <a:t>hypopharynx</a:t>
            </a:r>
            <a:r>
              <a:rPr lang="en-US" dirty="0" smtClean="0"/>
              <a:t>, reduced/absent </a:t>
            </a:r>
            <a:r>
              <a:rPr lang="en-US" dirty="0" err="1" smtClean="0"/>
              <a:t>edolaryngeal</a:t>
            </a:r>
            <a:r>
              <a:rPr lang="en-US" dirty="0" smtClean="0"/>
              <a:t> sensation and aspiration can be detected </a:t>
            </a:r>
          </a:p>
        </p:txBody>
      </p:sp>
      <p:graphicFrame>
        <p:nvGraphicFramePr>
          <p:cNvPr id="48168" name="Group 40"/>
          <p:cNvGraphicFramePr>
            <a:graphicFrameLocks noGrp="1"/>
          </p:cNvGraphicFramePr>
          <p:nvPr/>
        </p:nvGraphicFramePr>
        <p:xfrm>
          <a:off x="457200" y="2743200"/>
          <a:ext cx="8229600" cy="3108960"/>
        </p:xfrm>
        <a:graphic>
          <a:graphicData uri="http://schemas.openxmlformats.org/drawingml/2006/table">
            <a:tbl>
              <a:tblPr/>
              <a:tblGrid>
                <a:gridCol w="4224338"/>
                <a:gridCol w="4005262"/>
              </a:tblGrid>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1" i="0" u="none" strike="noStrike" cap="none" normalizeH="0" baseline="0" dirty="0" smtClean="0">
                          <a:ln>
                            <a:noFill/>
                          </a:ln>
                          <a:solidFill>
                            <a:schemeClr val="tx1"/>
                          </a:solidFill>
                          <a:effectLst/>
                          <a:latin typeface="Times New Roman" pitchFamily="18" charset="0"/>
                        </a:rPr>
                        <a:t>Advantages</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1" i="0" u="none" strike="noStrike" cap="none" normalizeH="0" baseline="0" smtClean="0">
                          <a:ln>
                            <a:noFill/>
                          </a:ln>
                          <a:solidFill>
                            <a:schemeClr val="tx1"/>
                          </a:solidFill>
                          <a:effectLst/>
                          <a:latin typeface="Times New Roman" pitchFamily="18" charset="0"/>
                        </a:rPr>
                        <a:t>Disadvantages</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0" i="0" u="none" strike="noStrike" cap="none" normalizeH="0" baseline="0" smtClean="0">
                          <a:ln>
                            <a:noFill/>
                          </a:ln>
                          <a:solidFill>
                            <a:schemeClr val="tx1"/>
                          </a:solidFill>
                          <a:effectLst/>
                          <a:latin typeface="Times New Roman" pitchFamily="18" charset="0"/>
                        </a:rPr>
                        <a:t>Portable</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0" i="0" u="none" strike="noStrike" cap="none" normalizeH="0" baseline="0" dirty="0" smtClean="0">
                          <a:ln>
                            <a:noFill/>
                          </a:ln>
                          <a:solidFill>
                            <a:schemeClr val="tx1"/>
                          </a:solidFill>
                          <a:effectLst/>
                          <a:latin typeface="Times New Roman" pitchFamily="18" charset="0"/>
                        </a:rPr>
                        <a:t>Blind spot</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0" i="0" u="none" strike="noStrike" cap="none" normalizeH="0" baseline="0" smtClean="0">
                          <a:ln>
                            <a:noFill/>
                          </a:ln>
                          <a:solidFill>
                            <a:schemeClr val="tx1"/>
                          </a:solidFill>
                          <a:effectLst/>
                          <a:latin typeface="Times New Roman" pitchFamily="18" charset="0"/>
                        </a:rPr>
                        <a:t>Allows assessment of sensation</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0" i="0" u="none" strike="noStrike" cap="none" normalizeH="0" baseline="0" smtClean="0">
                          <a:ln>
                            <a:noFill/>
                          </a:ln>
                          <a:solidFill>
                            <a:schemeClr val="tx1"/>
                          </a:solidFill>
                          <a:effectLst/>
                          <a:latin typeface="Times New Roman" pitchFamily="18" charset="0"/>
                        </a:rPr>
                        <a:t>Cannot evaluate cricopharyngeus directly</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0" i="0" u="none" strike="noStrike" cap="none" normalizeH="0" baseline="0" smtClean="0">
                          <a:ln>
                            <a:noFill/>
                          </a:ln>
                          <a:solidFill>
                            <a:schemeClr val="tx1"/>
                          </a:solidFill>
                          <a:effectLst/>
                          <a:latin typeface="Times New Roman" pitchFamily="18" charset="0"/>
                        </a:rPr>
                        <a:t>Cheap</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0" i="0" u="none" strike="noStrike" cap="none" normalizeH="0" baseline="0" smtClean="0">
                          <a:ln>
                            <a:noFill/>
                          </a:ln>
                          <a:solidFill>
                            <a:schemeClr val="tx1"/>
                          </a:solidFill>
                          <a:effectLst/>
                          <a:latin typeface="Times New Roman" pitchFamily="18" charset="0"/>
                        </a:rPr>
                        <a:t>Cannot eval. esophagus</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400" b="0" i="0" u="none" strike="noStrike" cap="none" normalizeH="0" baseline="0" smtClean="0">
                          <a:ln>
                            <a:noFill/>
                          </a:ln>
                          <a:solidFill>
                            <a:schemeClr val="tx1"/>
                          </a:solidFill>
                          <a:effectLst/>
                          <a:latin typeface="Times New Roman" pitchFamily="18" charset="0"/>
                        </a:rPr>
                        <a:t>No radiation</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29600" cy="1143000"/>
          </a:xfrm>
        </p:spPr>
        <p:txBody>
          <a:bodyPr/>
          <a:lstStyle/>
          <a:p>
            <a:r>
              <a:rPr lang="en-US" b="1" u="sng" dirty="0" err="1" smtClean="0"/>
              <a:t>Manometry</a:t>
            </a:r>
            <a:endParaRPr lang="en-US" b="1" u="sng" dirty="0" smtClean="0"/>
          </a:p>
        </p:txBody>
      </p:sp>
      <p:sp>
        <p:nvSpPr>
          <p:cNvPr id="15363" name="Rectangle 3"/>
          <p:cNvSpPr>
            <a:spLocks noGrp="1" noChangeArrowheads="1"/>
          </p:cNvSpPr>
          <p:nvPr>
            <p:ph idx="1"/>
          </p:nvPr>
        </p:nvSpPr>
        <p:spPr/>
        <p:txBody>
          <a:bodyPr/>
          <a:lstStyle/>
          <a:p>
            <a:r>
              <a:rPr lang="en-US" smtClean="0"/>
              <a:t>Uses: disorders in which intraluminal pressures must be measured (achalasia, esophageal spasm, etc.)</a:t>
            </a:r>
          </a:p>
        </p:txBody>
      </p:sp>
      <p:graphicFrame>
        <p:nvGraphicFramePr>
          <p:cNvPr id="39971" name="Group 35"/>
          <p:cNvGraphicFramePr>
            <a:graphicFrameLocks noGrp="1"/>
          </p:cNvGraphicFramePr>
          <p:nvPr/>
        </p:nvGraphicFramePr>
        <p:xfrm>
          <a:off x="381000" y="3200400"/>
          <a:ext cx="8458200" cy="3248107"/>
        </p:xfrm>
        <a:graphic>
          <a:graphicData uri="http://schemas.openxmlformats.org/drawingml/2006/table">
            <a:tbl>
              <a:tblPr/>
              <a:tblGrid>
                <a:gridCol w="4037013"/>
                <a:gridCol w="4421187"/>
              </a:tblGrid>
              <a:tr h="6210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dirty="0" smtClean="0">
                          <a:ln>
                            <a:noFill/>
                          </a:ln>
                          <a:solidFill>
                            <a:schemeClr val="tx1"/>
                          </a:solidFill>
                          <a:effectLst/>
                          <a:latin typeface="Times New Roman" pitchFamily="18" charset="0"/>
                        </a:rPr>
                        <a:t>Advantages</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Disadvantages</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10611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It is the only test of pressure wave physiology</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Cannot diagnose visible lesions</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8971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dirty="0" smtClean="0">
                          <a:ln>
                            <a:noFill/>
                          </a:ln>
                          <a:solidFill>
                            <a:schemeClr val="tx1"/>
                          </a:solidFill>
                          <a:effectLst/>
                          <a:latin typeface="Times New Roman" pitchFamily="18" charset="0"/>
                        </a:rPr>
                        <a:t>Helpful in atypical chest pain</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Unpleasant for patient</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6210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800" b="0" i="0" u="none" strike="noStrike" cap="none" normalizeH="0" baseline="0" dirty="0" err="1" smtClean="0">
                          <a:ln>
                            <a:noFill/>
                          </a:ln>
                          <a:solidFill>
                            <a:schemeClr val="tx1"/>
                          </a:solidFill>
                          <a:effectLst/>
                          <a:latin typeface="Times New Roman" pitchFamily="18" charset="0"/>
                        </a:rPr>
                        <a:t>Techincally</a:t>
                      </a:r>
                      <a:r>
                        <a:rPr kumimoji="0" lang="en-US" sz="2800" b="0" i="0" u="none" strike="noStrike" cap="none" normalizeH="0" baseline="0" dirty="0" smtClean="0">
                          <a:ln>
                            <a:noFill/>
                          </a:ln>
                          <a:solidFill>
                            <a:schemeClr val="tx1"/>
                          </a:solidFill>
                          <a:effectLst/>
                          <a:latin typeface="Times New Roman" pitchFamily="18" charset="0"/>
                        </a:rPr>
                        <a:t> demanding</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Dysphagia</a:t>
            </a:r>
            <a:r>
              <a:rPr lang="en-US" b="1" u="sng" dirty="0" smtClean="0"/>
              <a:t> </a:t>
            </a:r>
            <a:endParaRPr lang="en-US" b="1" u="sng" dirty="0"/>
          </a:p>
        </p:txBody>
      </p:sp>
      <p:sp>
        <p:nvSpPr>
          <p:cNvPr id="3" name="Content Placeholder 2"/>
          <p:cNvSpPr>
            <a:spLocks noGrp="1"/>
          </p:cNvSpPr>
          <p:nvPr>
            <p:ph idx="1"/>
          </p:nvPr>
        </p:nvSpPr>
        <p:spPr/>
        <p:txBody>
          <a:bodyPr/>
          <a:lstStyle/>
          <a:p>
            <a:r>
              <a:rPr lang="en-US" dirty="0" smtClean="0"/>
              <a:t>Difficulty in swallowing which may affect any part of swallowing pathway from the mouth to the stomach</a:t>
            </a:r>
            <a:endParaRPr lang="en-US" dirty="0"/>
          </a:p>
        </p:txBody>
      </p:sp>
      <p:pic>
        <p:nvPicPr>
          <p:cNvPr id="5" name="Picture 2" descr="C:\Users\bilal\Desktop\swallow.gif"/>
          <p:cNvPicPr>
            <a:picLocks noChangeAspect="1" noChangeArrowheads="1" noCrop="1"/>
          </p:cNvPicPr>
          <p:nvPr/>
        </p:nvPicPr>
        <p:blipFill>
          <a:blip r:embed="rId3"/>
          <a:srcRect/>
          <a:stretch>
            <a:fillRect/>
          </a:stretch>
        </p:blipFill>
        <p:spPr bwMode="auto">
          <a:xfrm>
            <a:off x="1371600" y="2971800"/>
            <a:ext cx="5638800" cy="3581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8229600" cy="1143000"/>
          </a:xfrm>
        </p:spPr>
        <p:txBody>
          <a:bodyPr/>
          <a:lstStyle/>
          <a:p>
            <a:r>
              <a:rPr lang="en-US" b="1" u="sng" dirty="0" err="1" smtClean="0"/>
              <a:t>Manometry</a:t>
            </a:r>
            <a:endParaRPr lang="en-US" b="1" u="sng" dirty="0" smtClean="0"/>
          </a:p>
        </p:txBody>
      </p:sp>
      <p:pic>
        <p:nvPicPr>
          <p:cNvPr id="16387" name="Picture 4" descr="D:\Reddy\Manometry (hopkins).jpg"/>
          <p:cNvPicPr>
            <a:picLocks noChangeAspect="1" noChangeArrowheads="1"/>
          </p:cNvPicPr>
          <p:nvPr/>
        </p:nvPicPr>
        <p:blipFill>
          <a:blip r:embed="rId2"/>
          <a:srcRect/>
          <a:stretch>
            <a:fillRect/>
          </a:stretch>
        </p:blipFill>
        <p:spPr bwMode="auto">
          <a:xfrm>
            <a:off x="2286000" y="1600200"/>
            <a:ext cx="4572000" cy="454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Direct </a:t>
            </a:r>
            <a:r>
              <a:rPr lang="en-US" b="1" u="sng" dirty="0" err="1" smtClean="0"/>
              <a:t>pharyngoscopy</a:t>
            </a:r>
            <a:r>
              <a:rPr lang="en-US" b="1" u="sng" dirty="0" smtClean="0"/>
              <a:t> and rigid endoscopy</a:t>
            </a:r>
            <a:endParaRPr lang="en-US" b="1" u="sng" dirty="0"/>
          </a:p>
        </p:txBody>
      </p:sp>
      <p:sp>
        <p:nvSpPr>
          <p:cNvPr id="3" name="Content Placeholder 2"/>
          <p:cNvSpPr>
            <a:spLocks noGrp="1"/>
          </p:cNvSpPr>
          <p:nvPr>
            <p:ph idx="1"/>
          </p:nvPr>
        </p:nvSpPr>
        <p:spPr/>
        <p:txBody>
          <a:bodyPr/>
          <a:lstStyle/>
          <a:p>
            <a:r>
              <a:rPr lang="en-US" dirty="0" smtClean="0"/>
              <a:t>To visualize and biopsy the upper esophagus and pharynx</a:t>
            </a:r>
          </a:p>
          <a:p>
            <a:r>
              <a:rPr lang="en-US" dirty="0" smtClean="0"/>
              <a:t>To remove foreign bodies</a:t>
            </a:r>
          </a:p>
          <a:p>
            <a:r>
              <a:rPr lang="en-US" dirty="0" smtClean="0"/>
              <a:t>Most reliable way of examining the post </a:t>
            </a:r>
            <a:r>
              <a:rPr lang="en-US" dirty="0" err="1" smtClean="0"/>
              <a:t>cricoid</a:t>
            </a:r>
            <a:r>
              <a:rPr lang="en-US" dirty="0" smtClean="0"/>
              <a:t> area</a:t>
            </a:r>
            <a:endParaRPr lang="en-US" dirty="0"/>
          </a:p>
        </p:txBody>
      </p:sp>
      <p:pic>
        <p:nvPicPr>
          <p:cNvPr id="4100" name="Picture 4" descr="C:\Users\bilal\Desktop\CDR0000433289_full.jpg"/>
          <p:cNvPicPr>
            <a:picLocks noChangeAspect="1" noChangeArrowheads="1"/>
          </p:cNvPicPr>
          <p:nvPr/>
        </p:nvPicPr>
        <p:blipFill>
          <a:blip r:embed="rId2"/>
          <a:srcRect/>
          <a:stretch>
            <a:fillRect/>
          </a:stretch>
        </p:blipFill>
        <p:spPr bwMode="auto">
          <a:xfrm>
            <a:off x="2514600" y="4038600"/>
            <a:ext cx="3962400" cy="22987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24 hours ambulatory </a:t>
            </a:r>
            <a:r>
              <a:rPr lang="en-US" b="1" u="sng" dirty="0" err="1" smtClean="0"/>
              <a:t>oesophageal</a:t>
            </a:r>
            <a:r>
              <a:rPr lang="en-US" b="1" u="sng" dirty="0" smtClean="0"/>
              <a:t> pH monitoring</a:t>
            </a:r>
            <a:endParaRPr lang="en-US" b="1" u="sng" dirty="0"/>
          </a:p>
        </p:txBody>
      </p:sp>
      <p:sp>
        <p:nvSpPr>
          <p:cNvPr id="3" name="Content Placeholder 2"/>
          <p:cNvSpPr>
            <a:spLocks noGrp="1"/>
          </p:cNvSpPr>
          <p:nvPr>
            <p:ph idx="1"/>
          </p:nvPr>
        </p:nvSpPr>
        <p:spPr>
          <a:xfrm>
            <a:off x="457200" y="2819400"/>
            <a:ext cx="8229600" cy="3810000"/>
          </a:xfrm>
        </p:spPr>
        <p:txBody>
          <a:bodyPr/>
          <a:lstStyle/>
          <a:p>
            <a:r>
              <a:rPr lang="en-US" dirty="0" smtClean="0"/>
              <a:t>Most accurate method of diagnosing gastro esophageal reflux</a:t>
            </a:r>
          </a:p>
          <a:p>
            <a:r>
              <a:rPr lang="en-US" dirty="0" smtClean="0"/>
              <a:t>pH sensor placed 5 cm above the LES</a:t>
            </a:r>
          </a:p>
          <a:p>
            <a:r>
              <a:rPr lang="en-US" dirty="0" smtClean="0"/>
              <a:t>Normal pH 5-7</a:t>
            </a:r>
          </a:p>
          <a:p>
            <a:r>
              <a:rPr lang="en-US" dirty="0" smtClean="0"/>
              <a:t>In GERD less than 4</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noAutofit/>
          </a:bodyPr>
          <a:lstStyle/>
          <a:p>
            <a:pPr algn="ctr"/>
            <a:r>
              <a:rPr lang="en-US" sz="5400" b="1" u="sng" dirty="0" smtClean="0"/>
              <a:t>Common causes of </a:t>
            </a:r>
            <a:r>
              <a:rPr lang="en-US" sz="5400" b="1" u="sng" dirty="0" err="1" smtClean="0"/>
              <a:t>Dysphagia</a:t>
            </a:r>
            <a:endParaRPr lang="en-US" sz="5400" b="1" u="sn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8229600" cy="1143000"/>
          </a:xfrm>
        </p:spPr>
        <p:txBody>
          <a:bodyPr/>
          <a:lstStyle/>
          <a:p>
            <a:r>
              <a:rPr lang="en-US" b="1" u="sng" dirty="0" smtClean="0"/>
              <a:t>Foreign Bodies</a:t>
            </a:r>
          </a:p>
        </p:txBody>
      </p:sp>
      <p:pic>
        <p:nvPicPr>
          <p:cNvPr id="26627" name="Picture 4" descr="D:\Reddy\coin.JPG"/>
          <p:cNvPicPr>
            <a:picLocks noChangeAspect="1" noChangeArrowheads="1"/>
          </p:cNvPicPr>
          <p:nvPr/>
        </p:nvPicPr>
        <p:blipFill>
          <a:blip r:embed="rId3"/>
          <a:srcRect/>
          <a:stretch>
            <a:fillRect/>
          </a:stretch>
        </p:blipFill>
        <p:spPr bwMode="auto">
          <a:xfrm>
            <a:off x="228600" y="1676400"/>
            <a:ext cx="2667000" cy="2376488"/>
          </a:xfrm>
          <a:prstGeom prst="rect">
            <a:avLst/>
          </a:prstGeom>
          <a:noFill/>
          <a:ln w="9525">
            <a:noFill/>
            <a:miter lim="800000"/>
            <a:headEnd/>
            <a:tailEnd/>
          </a:ln>
        </p:spPr>
      </p:pic>
      <p:pic>
        <p:nvPicPr>
          <p:cNvPr id="26628" name="Picture 6" descr="D:\Reddy\Tack.JPG"/>
          <p:cNvPicPr>
            <a:picLocks noChangeAspect="1" noChangeArrowheads="1"/>
          </p:cNvPicPr>
          <p:nvPr/>
        </p:nvPicPr>
        <p:blipFill>
          <a:blip r:embed="rId4"/>
          <a:srcRect/>
          <a:stretch>
            <a:fillRect/>
          </a:stretch>
        </p:blipFill>
        <p:spPr bwMode="auto">
          <a:xfrm>
            <a:off x="2743200" y="2590800"/>
            <a:ext cx="2397125" cy="2438400"/>
          </a:xfrm>
          <a:prstGeom prst="rect">
            <a:avLst/>
          </a:prstGeom>
          <a:noFill/>
          <a:ln w="9525">
            <a:noFill/>
            <a:miter lim="800000"/>
            <a:headEnd/>
            <a:tailEnd/>
          </a:ln>
        </p:spPr>
      </p:pic>
      <p:pic>
        <p:nvPicPr>
          <p:cNvPr id="26629" name="Picture 5" descr="D:\Reddy\Copy of fish bone.jpg"/>
          <p:cNvPicPr>
            <a:picLocks noChangeAspect="1" noChangeArrowheads="1"/>
          </p:cNvPicPr>
          <p:nvPr/>
        </p:nvPicPr>
        <p:blipFill>
          <a:blip r:embed="rId5"/>
          <a:srcRect/>
          <a:stretch>
            <a:fillRect/>
          </a:stretch>
        </p:blipFill>
        <p:spPr bwMode="auto">
          <a:xfrm>
            <a:off x="4953000" y="3733800"/>
            <a:ext cx="3429000"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u="sng" dirty="0" err="1" smtClean="0"/>
              <a:t>Tracheostomy</a:t>
            </a:r>
            <a:endParaRPr lang="en-US" b="1" u="sng" dirty="0" smtClean="0"/>
          </a:p>
        </p:txBody>
      </p:sp>
      <p:pic>
        <p:nvPicPr>
          <p:cNvPr id="27651" name="Picture 5" descr="D:\Reddy\tracheostomy causes reflux.jpg"/>
          <p:cNvPicPr>
            <a:picLocks noChangeAspect="1" noChangeArrowheads="1"/>
          </p:cNvPicPr>
          <p:nvPr/>
        </p:nvPicPr>
        <p:blipFill>
          <a:blip r:embed="rId3"/>
          <a:srcRect/>
          <a:stretch>
            <a:fillRect/>
          </a:stretch>
        </p:blipFill>
        <p:spPr bwMode="auto">
          <a:xfrm>
            <a:off x="914400" y="2286000"/>
            <a:ext cx="2578100" cy="2968625"/>
          </a:xfrm>
          <a:prstGeom prst="rect">
            <a:avLst/>
          </a:prstGeom>
          <a:noFill/>
          <a:ln w="9525">
            <a:noFill/>
            <a:miter lim="800000"/>
            <a:headEnd/>
            <a:tailEnd/>
          </a:ln>
        </p:spPr>
      </p:pic>
      <p:pic>
        <p:nvPicPr>
          <p:cNvPr id="27652" name="Picture 6" descr="D:\Reddy\tracheostomy prevents elevation of larynx.jpg"/>
          <p:cNvPicPr>
            <a:picLocks noChangeAspect="1" noChangeArrowheads="1"/>
          </p:cNvPicPr>
          <p:nvPr/>
        </p:nvPicPr>
        <p:blipFill>
          <a:blip r:embed="rId4"/>
          <a:srcRect/>
          <a:stretch>
            <a:fillRect/>
          </a:stretch>
        </p:blipFill>
        <p:spPr bwMode="auto">
          <a:xfrm>
            <a:off x="4191000" y="2286000"/>
            <a:ext cx="4248150" cy="295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792162"/>
          </a:xfrm>
        </p:spPr>
        <p:txBody>
          <a:bodyPr>
            <a:normAutofit fontScale="90000"/>
          </a:bodyPr>
          <a:lstStyle/>
          <a:p>
            <a:r>
              <a:rPr lang="en-US" b="1" u="sng" dirty="0" err="1" smtClean="0"/>
              <a:t>Zenker’s</a:t>
            </a:r>
            <a:r>
              <a:rPr lang="en-US" b="1" u="sng" dirty="0" smtClean="0"/>
              <a:t> </a:t>
            </a:r>
            <a:r>
              <a:rPr lang="en-US" b="1" u="sng" dirty="0" err="1" smtClean="0"/>
              <a:t>Diverticulum</a:t>
            </a:r>
            <a:endParaRPr lang="en-US" b="1" u="sng" dirty="0" smtClean="0"/>
          </a:p>
        </p:txBody>
      </p:sp>
      <p:pic>
        <p:nvPicPr>
          <p:cNvPr id="30723" name="Picture 4" descr="D:\Reddy\radiology of a zenkers (hopkins).jpg"/>
          <p:cNvPicPr>
            <a:picLocks noChangeAspect="1" noChangeArrowheads="1"/>
          </p:cNvPicPr>
          <p:nvPr/>
        </p:nvPicPr>
        <p:blipFill>
          <a:blip r:embed="rId3"/>
          <a:srcRect/>
          <a:stretch>
            <a:fillRect/>
          </a:stretch>
        </p:blipFill>
        <p:spPr bwMode="auto">
          <a:xfrm>
            <a:off x="0" y="1143000"/>
            <a:ext cx="9144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04800"/>
            <a:ext cx="8229600" cy="1143000"/>
          </a:xfrm>
        </p:spPr>
        <p:txBody>
          <a:bodyPr/>
          <a:lstStyle/>
          <a:p>
            <a:r>
              <a:rPr lang="en-US" b="1" u="sng" dirty="0" smtClean="0"/>
              <a:t>Cervical Spine Disease</a:t>
            </a:r>
          </a:p>
        </p:txBody>
      </p:sp>
      <p:pic>
        <p:nvPicPr>
          <p:cNvPr id="32771" name="Picture 5"/>
          <p:cNvPicPr>
            <a:picLocks noChangeAspect="1" noChangeArrowheads="1"/>
          </p:cNvPicPr>
          <p:nvPr/>
        </p:nvPicPr>
        <p:blipFill>
          <a:blip r:embed="rId3"/>
          <a:srcRect/>
          <a:stretch>
            <a:fillRect/>
          </a:stretch>
        </p:blipFill>
        <p:spPr bwMode="auto">
          <a:xfrm>
            <a:off x="3071813" y="1928813"/>
            <a:ext cx="3000375" cy="3633787"/>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04800"/>
            <a:ext cx="8229600" cy="1143000"/>
          </a:xfrm>
        </p:spPr>
        <p:txBody>
          <a:bodyPr/>
          <a:lstStyle/>
          <a:p>
            <a:r>
              <a:rPr lang="en-US" b="1" u="sng" dirty="0" smtClean="0"/>
              <a:t>Esophageal Webs and Rings</a:t>
            </a:r>
          </a:p>
        </p:txBody>
      </p:sp>
      <p:pic>
        <p:nvPicPr>
          <p:cNvPr id="33795" name="Picture 5" descr="D:\Reddy\Schatzki's ring.jpg"/>
          <p:cNvPicPr>
            <a:picLocks noChangeAspect="1" noChangeArrowheads="1"/>
          </p:cNvPicPr>
          <p:nvPr/>
        </p:nvPicPr>
        <p:blipFill>
          <a:blip r:embed="rId3"/>
          <a:srcRect/>
          <a:stretch>
            <a:fillRect/>
          </a:stretch>
        </p:blipFill>
        <p:spPr bwMode="auto">
          <a:xfrm>
            <a:off x="3162300" y="1752600"/>
            <a:ext cx="2819400" cy="393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76200"/>
            <a:ext cx="8229600" cy="1143000"/>
          </a:xfrm>
        </p:spPr>
        <p:txBody>
          <a:bodyPr/>
          <a:lstStyle/>
          <a:p>
            <a:r>
              <a:rPr lang="en-US" b="1" u="sng" dirty="0" smtClean="0"/>
              <a:t>Strictures / Caustic Ingestion</a:t>
            </a:r>
          </a:p>
        </p:txBody>
      </p:sp>
      <p:pic>
        <p:nvPicPr>
          <p:cNvPr id="34819" name="Picture 4" descr="D:\Reddy\stricture.jpg"/>
          <p:cNvPicPr>
            <a:picLocks noChangeAspect="1" noChangeArrowheads="1"/>
          </p:cNvPicPr>
          <p:nvPr/>
        </p:nvPicPr>
        <p:blipFill>
          <a:blip r:embed="rId3"/>
          <a:srcRect/>
          <a:stretch>
            <a:fillRect/>
          </a:stretch>
        </p:blipFill>
        <p:spPr bwMode="auto">
          <a:xfrm>
            <a:off x="3111500" y="1295400"/>
            <a:ext cx="2921000" cy="490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Physiology of swallowing</a:t>
            </a:r>
            <a:endParaRPr lang="en-US" b="1" u="sng" dirty="0"/>
          </a:p>
        </p:txBody>
      </p:sp>
      <p:sp>
        <p:nvSpPr>
          <p:cNvPr id="3" name="Content Placeholder 2"/>
          <p:cNvSpPr>
            <a:spLocks noGrp="1"/>
          </p:cNvSpPr>
          <p:nvPr>
            <p:ph idx="1"/>
          </p:nvPr>
        </p:nvSpPr>
        <p:spPr/>
        <p:txBody>
          <a:bodyPr/>
          <a:lstStyle/>
          <a:p>
            <a:r>
              <a:rPr lang="en-US" b="1" dirty="0" smtClean="0"/>
              <a:t>Oral phase</a:t>
            </a:r>
          </a:p>
          <a:p>
            <a:pPr lvl="1"/>
            <a:r>
              <a:rPr lang="en-US" dirty="0" smtClean="0"/>
              <a:t>Preparation of bolus</a:t>
            </a:r>
          </a:p>
          <a:p>
            <a:r>
              <a:rPr lang="en-US" b="1" dirty="0" smtClean="0"/>
              <a:t>Pharyngeal phase</a:t>
            </a:r>
          </a:p>
          <a:p>
            <a:pPr lvl="1"/>
            <a:r>
              <a:rPr lang="en-US" dirty="0" smtClean="0"/>
              <a:t>Closure of the </a:t>
            </a:r>
            <a:r>
              <a:rPr lang="en-US" dirty="0" err="1" smtClean="0"/>
              <a:t>nasopharynx</a:t>
            </a:r>
            <a:endParaRPr lang="en-US" dirty="0" smtClean="0"/>
          </a:p>
          <a:p>
            <a:pPr lvl="1"/>
            <a:r>
              <a:rPr lang="en-US" dirty="0" smtClean="0"/>
              <a:t>Closure of </a:t>
            </a:r>
            <a:r>
              <a:rPr lang="en-US" dirty="0" err="1" smtClean="0"/>
              <a:t>oropharyngeal</a:t>
            </a:r>
            <a:r>
              <a:rPr lang="en-US" dirty="0" smtClean="0"/>
              <a:t> isthmus</a:t>
            </a:r>
          </a:p>
          <a:p>
            <a:pPr lvl="1"/>
            <a:r>
              <a:rPr lang="en-US" dirty="0" smtClean="0"/>
              <a:t>Closure of larynx</a:t>
            </a:r>
          </a:p>
          <a:p>
            <a:pPr lvl="1"/>
            <a:r>
              <a:rPr lang="en-US" dirty="0" smtClean="0"/>
              <a:t>Contraction of pharyngeal muscles</a:t>
            </a:r>
          </a:p>
          <a:p>
            <a:r>
              <a:rPr lang="en-US" b="1" dirty="0" err="1" smtClean="0"/>
              <a:t>Oesophageal</a:t>
            </a:r>
            <a:r>
              <a:rPr lang="en-US" b="1" dirty="0" smtClean="0"/>
              <a:t> phase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u="sng" dirty="0" smtClean="0"/>
              <a:t>Cancer</a:t>
            </a:r>
          </a:p>
        </p:txBody>
      </p:sp>
      <p:pic>
        <p:nvPicPr>
          <p:cNvPr id="38915" name="Picture 4" descr="D:\Reddy\Esophageal Cancer (hopkins).jpg"/>
          <p:cNvPicPr>
            <a:picLocks noChangeAspect="1" noChangeArrowheads="1"/>
          </p:cNvPicPr>
          <p:nvPr/>
        </p:nvPicPr>
        <p:blipFill>
          <a:blip r:embed="rId3"/>
          <a:srcRect/>
          <a:stretch>
            <a:fillRect/>
          </a:stretch>
        </p:blipFill>
        <p:spPr bwMode="auto">
          <a:xfrm>
            <a:off x="2476500" y="1295400"/>
            <a:ext cx="4191000" cy="50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b="1" u="sng" dirty="0" smtClean="0"/>
              <a:t>Systemic Disorders that Cause </a:t>
            </a:r>
            <a:r>
              <a:rPr lang="en-US" b="1" u="sng" dirty="0" err="1" smtClean="0"/>
              <a:t>Dysphagia</a:t>
            </a:r>
            <a:endParaRPr lang="en-US" b="1" u="sng" dirty="0" smtClean="0"/>
          </a:p>
        </p:txBody>
      </p:sp>
      <p:sp>
        <p:nvSpPr>
          <p:cNvPr id="39939" name="Rectangle 3"/>
          <p:cNvSpPr>
            <a:spLocks noGrp="1" noChangeArrowheads="1"/>
          </p:cNvSpPr>
          <p:nvPr>
            <p:ph idx="1"/>
          </p:nvPr>
        </p:nvSpPr>
        <p:spPr/>
        <p:txBody>
          <a:bodyPr/>
          <a:lstStyle/>
          <a:p>
            <a:r>
              <a:rPr lang="en-US" smtClean="0"/>
              <a:t>Stroke – present in up to 47%</a:t>
            </a:r>
          </a:p>
          <a:p>
            <a:r>
              <a:rPr lang="en-US" smtClean="0"/>
              <a:t>Amyotrophic Lateral Sclerosis</a:t>
            </a:r>
          </a:p>
          <a:p>
            <a:r>
              <a:rPr lang="en-US" smtClean="0"/>
              <a:t>Parkinson’s Disease</a:t>
            </a:r>
          </a:p>
          <a:p>
            <a:r>
              <a:rPr lang="en-US" smtClean="0"/>
              <a:t>Multiple Sclerosis</a:t>
            </a:r>
          </a:p>
          <a:p>
            <a:r>
              <a:rPr lang="en-US" smtClean="0"/>
              <a:t>Muscular Dystrophy</a:t>
            </a:r>
          </a:p>
          <a:p>
            <a:r>
              <a:rPr lang="en-US" smtClean="0"/>
              <a:t>Myasthenia Gravis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b="1" u="sng" dirty="0" smtClean="0"/>
              <a:t>Autoimmune Disorders</a:t>
            </a:r>
          </a:p>
        </p:txBody>
      </p:sp>
      <p:sp>
        <p:nvSpPr>
          <p:cNvPr id="40963" name="Rectangle 3"/>
          <p:cNvSpPr>
            <a:spLocks noGrp="1" noChangeArrowheads="1"/>
          </p:cNvSpPr>
          <p:nvPr>
            <p:ph idx="1"/>
          </p:nvPr>
        </p:nvSpPr>
        <p:spPr/>
        <p:txBody>
          <a:bodyPr/>
          <a:lstStyle/>
          <a:p>
            <a:r>
              <a:rPr lang="en-US" sz="2800" smtClean="0"/>
              <a:t>Systemic Sclerosis</a:t>
            </a:r>
          </a:p>
          <a:p>
            <a:r>
              <a:rPr lang="en-US" sz="2800" smtClean="0"/>
              <a:t>Systemic Lupus Erythematosis</a:t>
            </a:r>
          </a:p>
          <a:p>
            <a:r>
              <a:rPr lang="en-US" sz="2800" smtClean="0"/>
              <a:t>Dermatomyosits</a:t>
            </a:r>
          </a:p>
          <a:p>
            <a:r>
              <a:rPr lang="en-US" sz="2800" smtClean="0"/>
              <a:t>Mixed Connective Tissue Disease</a:t>
            </a:r>
          </a:p>
          <a:p>
            <a:r>
              <a:rPr lang="en-US" sz="2800" smtClean="0"/>
              <a:t>Mucosal Pemphigoid, Epidermolysis Bulosa</a:t>
            </a:r>
          </a:p>
          <a:p>
            <a:r>
              <a:rPr lang="en-US" sz="2800" smtClean="0"/>
              <a:t>Sjogren’s Syndrome (xerostomia)</a:t>
            </a:r>
          </a:p>
          <a:p>
            <a:r>
              <a:rPr lang="en-US" sz="2800" smtClean="0"/>
              <a:t>Rheumatoid Arthritis (cricoarytenoid joint fixation)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DYSPHAGIA REHABILIT</a:t>
            </a:r>
            <a:r>
              <a:rPr lang="en-US" dirty="0" smtClean="0"/>
              <a:t>ATION </a:t>
            </a:r>
            <a:endParaRPr lang="en-US" dirty="0"/>
          </a:p>
        </p:txBody>
      </p:sp>
      <p:sp>
        <p:nvSpPr>
          <p:cNvPr id="3" name="Content Placeholder 2"/>
          <p:cNvSpPr>
            <a:spLocks noGrp="1"/>
          </p:cNvSpPr>
          <p:nvPr>
            <p:ph idx="1"/>
          </p:nvPr>
        </p:nvSpPr>
        <p:spPr/>
        <p:txBody>
          <a:bodyPr/>
          <a:lstStyle/>
          <a:p>
            <a:pPr>
              <a:buNone/>
            </a:pPr>
            <a:r>
              <a:rPr lang="en-US" dirty="0" smtClean="0"/>
              <a:t>STRATAGIES </a:t>
            </a:r>
          </a:p>
          <a:p>
            <a:r>
              <a:rPr lang="en-US" dirty="0" smtClean="0"/>
              <a:t>Compensatory (not aimed at changing swallowing physiology)</a:t>
            </a:r>
          </a:p>
          <a:p>
            <a:r>
              <a:rPr lang="en-US" dirty="0" smtClean="0"/>
              <a:t>Rehabilitative (aimed at changing swallowing physiology)</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COMPENSATORY STRATEGIES</a:t>
            </a:r>
            <a:endParaRPr lang="en-US" b="1" u="sng" dirty="0"/>
          </a:p>
        </p:txBody>
      </p:sp>
      <p:sp>
        <p:nvSpPr>
          <p:cNvPr id="3" name="Content Placeholder 2"/>
          <p:cNvSpPr>
            <a:spLocks noGrp="1"/>
          </p:cNvSpPr>
          <p:nvPr>
            <p:ph idx="1"/>
          </p:nvPr>
        </p:nvSpPr>
        <p:spPr/>
        <p:txBody>
          <a:bodyPr>
            <a:normAutofit fontScale="77500" lnSpcReduction="20000"/>
          </a:bodyPr>
          <a:lstStyle/>
          <a:p>
            <a:r>
              <a:rPr lang="en-US" dirty="0" smtClean="0"/>
              <a:t>POSTURAL TECNIQUES</a:t>
            </a:r>
          </a:p>
          <a:p>
            <a:r>
              <a:rPr lang="en-US" sz="2300" dirty="0" smtClean="0"/>
              <a:t>Head back </a:t>
            </a:r>
          </a:p>
          <a:p>
            <a:r>
              <a:rPr lang="en-US" sz="2300" dirty="0" smtClean="0"/>
              <a:t>Chin down </a:t>
            </a:r>
          </a:p>
          <a:p>
            <a:r>
              <a:rPr lang="en-US" sz="2300" dirty="0" smtClean="0"/>
              <a:t>Head rotation towards damaged side </a:t>
            </a:r>
          </a:p>
          <a:p>
            <a:r>
              <a:rPr lang="en-US" sz="2300" dirty="0" smtClean="0"/>
              <a:t>Lying down on one side </a:t>
            </a:r>
          </a:p>
          <a:p>
            <a:r>
              <a:rPr lang="en-US" sz="2300" dirty="0" smtClean="0"/>
              <a:t>Head tilt towards stronger side </a:t>
            </a:r>
          </a:p>
          <a:p>
            <a:r>
              <a:rPr lang="en-US" sz="2300" dirty="0" smtClean="0"/>
              <a:t>Head rotated </a:t>
            </a:r>
          </a:p>
          <a:p>
            <a:r>
              <a:rPr lang="en-US" dirty="0" smtClean="0"/>
              <a:t>CHANGES IN VOLUME AND SPEED OF FOOD PRESENTATION </a:t>
            </a:r>
          </a:p>
          <a:p>
            <a:r>
              <a:rPr lang="en-US" dirty="0" smtClean="0"/>
              <a:t>TECHNIQUES TO IMPROVE ORAL SENSORY AWARENESS</a:t>
            </a:r>
          </a:p>
          <a:p>
            <a:r>
              <a:rPr lang="en-US" dirty="0" smtClean="0"/>
              <a:t>TECHNIQUES TO IMPROVE SPEED OF TRIGGERING PHARYNGEAL SWALLOW</a:t>
            </a:r>
          </a:p>
          <a:p>
            <a:r>
              <a:rPr lang="en-US" dirty="0" smtClean="0"/>
              <a:t>DIETRY CHANGES </a:t>
            </a:r>
          </a:p>
          <a:p>
            <a:r>
              <a:rPr lang="en-US" dirty="0" smtClean="0"/>
              <a:t>PROSTHETICS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9600" b="1" u="sng" dirty="0" smtClean="0"/>
              <a:t>THANK YOU </a:t>
            </a:r>
            <a:endParaRPr lang="en-US" sz="9600" b="1"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762000"/>
          </a:xfrm>
        </p:spPr>
        <p:txBody>
          <a:bodyPr>
            <a:normAutofit fontScale="90000"/>
          </a:bodyPr>
          <a:lstStyle/>
          <a:p>
            <a:r>
              <a:rPr lang="en-US" b="1" u="sng" dirty="0" smtClean="0"/>
              <a:t>Causes of </a:t>
            </a:r>
            <a:r>
              <a:rPr lang="en-US" b="1" u="sng" dirty="0" err="1" smtClean="0"/>
              <a:t>Dysphagia</a:t>
            </a:r>
            <a:endParaRPr lang="en-US" b="1" u="sng" dirty="0"/>
          </a:p>
        </p:txBody>
      </p:sp>
      <p:sp>
        <p:nvSpPr>
          <p:cNvPr id="3" name="Text Placeholder 2"/>
          <p:cNvSpPr>
            <a:spLocks noGrp="1"/>
          </p:cNvSpPr>
          <p:nvPr>
            <p:ph type="body" sz="half" idx="1"/>
          </p:nvPr>
        </p:nvSpPr>
        <p:spPr>
          <a:xfrm>
            <a:off x="457200" y="1524000"/>
            <a:ext cx="7924800" cy="4495800"/>
          </a:xfrm>
        </p:spPr>
        <p:txBody>
          <a:bodyPr>
            <a:normAutofit fontScale="92500" lnSpcReduction="20000"/>
          </a:bodyPr>
          <a:lstStyle/>
          <a:p>
            <a:r>
              <a:rPr lang="en-US" b="1" dirty="0" err="1" smtClean="0"/>
              <a:t>Preoesophaygeal</a:t>
            </a:r>
            <a:r>
              <a:rPr lang="en-US" b="1" dirty="0" smtClean="0"/>
              <a:t> causes</a:t>
            </a:r>
          </a:p>
          <a:p>
            <a:pPr lvl="1"/>
            <a:r>
              <a:rPr lang="en-US" b="1" dirty="0" smtClean="0"/>
              <a:t>Oral phase</a:t>
            </a:r>
          </a:p>
          <a:p>
            <a:pPr lvl="2"/>
            <a:r>
              <a:rPr lang="en-US" sz="2800" dirty="0" smtClean="0"/>
              <a:t>Disturbance in mastication</a:t>
            </a:r>
          </a:p>
          <a:p>
            <a:pPr lvl="3"/>
            <a:r>
              <a:rPr lang="en-US" sz="2800" dirty="0" err="1" smtClean="0"/>
              <a:t>Trismus</a:t>
            </a:r>
            <a:endParaRPr lang="en-US" sz="2800" dirty="0" smtClean="0"/>
          </a:p>
          <a:p>
            <a:pPr lvl="3"/>
            <a:r>
              <a:rPr lang="en-US" sz="2800" dirty="0" smtClean="0"/>
              <a:t>Fractures of mandible</a:t>
            </a:r>
          </a:p>
          <a:p>
            <a:pPr lvl="3"/>
            <a:r>
              <a:rPr lang="en-US" sz="2800" dirty="0" err="1" smtClean="0"/>
              <a:t>Tumours</a:t>
            </a:r>
            <a:r>
              <a:rPr lang="en-US" sz="2800" dirty="0" smtClean="0"/>
              <a:t> of upper or lower jaw</a:t>
            </a:r>
          </a:p>
          <a:p>
            <a:pPr lvl="3"/>
            <a:r>
              <a:rPr lang="en-US" sz="2800" dirty="0" smtClean="0"/>
              <a:t>Disorders of TM joint</a:t>
            </a:r>
          </a:p>
          <a:p>
            <a:pPr lvl="3">
              <a:buNone/>
            </a:pPr>
            <a:endParaRPr lang="en-US" sz="2800" dirty="0" smtClean="0"/>
          </a:p>
          <a:p>
            <a:pPr lvl="2"/>
            <a:r>
              <a:rPr lang="en-US" sz="2800" dirty="0" smtClean="0"/>
              <a:t>Disturbance in lubrication</a:t>
            </a:r>
          </a:p>
          <a:p>
            <a:pPr lvl="3"/>
            <a:r>
              <a:rPr lang="en-US" sz="2800" dirty="0" err="1" smtClean="0"/>
              <a:t>Xerostomia</a:t>
            </a:r>
            <a:endParaRPr lang="en-US" sz="2800" dirty="0" smtClean="0"/>
          </a:p>
          <a:p>
            <a:pPr lvl="3"/>
            <a:r>
              <a:rPr lang="en-US" sz="2800" dirty="0" err="1" smtClean="0"/>
              <a:t>Mikulicz</a:t>
            </a:r>
            <a:r>
              <a:rPr lang="en-US" sz="2800" dirty="0" smtClean="0"/>
              <a:t> disease</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762000"/>
          </a:xfrm>
        </p:spPr>
        <p:txBody>
          <a:bodyPr>
            <a:normAutofit fontScale="90000"/>
          </a:bodyPr>
          <a:lstStyle/>
          <a:p>
            <a:r>
              <a:rPr lang="en-US" b="1" u="sng" dirty="0" smtClean="0"/>
              <a:t>Causes of </a:t>
            </a:r>
            <a:r>
              <a:rPr lang="en-US" b="1" u="sng" dirty="0" err="1" smtClean="0"/>
              <a:t>Dysphagia</a:t>
            </a:r>
            <a:endParaRPr lang="en-US" b="1" u="sng" dirty="0"/>
          </a:p>
        </p:txBody>
      </p:sp>
      <p:sp>
        <p:nvSpPr>
          <p:cNvPr id="3" name="Text Placeholder 2"/>
          <p:cNvSpPr>
            <a:spLocks noGrp="1"/>
          </p:cNvSpPr>
          <p:nvPr>
            <p:ph type="body" sz="half" idx="1"/>
          </p:nvPr>
        </p:nvSpPr>
        <p:spPr>
          <a:xfrm>
            <a:off x="0" y="762000"/>
            <a:ext cx="9144000" cy="6096000"/>
          </a:xfrm>
        </p:spPr>
        <p:txBody>
          <a:bodyPr>
            <a:normAutofit/>
          </a:bodyPr>
          <a:lstStyle/>
          <a:p>
            <a:r>
              <a:rPr lang="en-US" b="1" dirty="0" err="1" smtClean="0"/>
              <a:t>Preoesophaygeal</a:t>
            </a:r>
            <a:r>
              <a:rPr lang="en-US" b="1" dirty="0" smtClean="0"/>
              <a:t> causes</a:t>
            </a:r>
          </a:p>
          <a:p>
            <a:pPr lvl="1"/>
            <a:r>
              <a:rPr lang="en-US" b="1" dirty="0" smtClean="0"/>
              <a:t>Oral phase</a:t>
            </a:r>
          </a:p>
          <a:p>
            <a:pPr lvl="2"/>
            <a:r>
              <a:rPr lang="en-US" dirty="0" smtClean="0"/>
              <a:t>Disturbance in motility of tongue</a:t>
            </a:r>
          </a:p>
          <a:p>
            <a:pPr lvl="3"/>
            <a:r>
              <a:rPr lang="en-US" dirty="0" smtClean="0"/>
              <a:t>Paralysis of tongue</a:t>
            </a:r>
          </a:p>
          <a:p>
            <a:pPr lvl="3"/>
            <a:r>
              <a:rPr lang="en-US" dirty="0" smtClean="0"/>
              <a:t>Painful ulcers</a:t>
            </a:r>
          </a:p>
          <a:p>
            <a:pPr lvl="3"/>
            <a:r>
              <a:rPr lang="en-US" dirty="0" err="1" smtClean="0"/>
              <a:t>Tumours</a:t>
            </a:r>
            <a:endParaRPr lang="en-US" dirty="0" smtClean="0"/>
          </a:p>
          <a:p>
            <a:pPr lvl="3"/>
            <a:r>
              <a:rPr lang="en-US" dirty="0" smtClean="0"/>
              <a:t>surgery</a:t>
            </a:r>
          </a:p>
          <a:p>
            <a:pPr lvl="2"/>
            <a:r>
              <a:rPr lang="en-US" dirty="0" smtClean="0"/>
              <a:t>Defects of palate</a:t>
            </a:r>
          </a:p>
          <a:p>
            <a:pPr lvl="3"/>
            <a:r>
              <a:rPr lang="en-US" dirty="0" smtClean="0"/>
              <a:t>Cleft palate</a:t>
            </a:r>
          </a:p>
          <a:p>
            <a:pPr lvl="3"/>
            <a:r>
              <a:rPr lang="en-US" dirty="0" err="1" smtClean="0"/>
              <a:t>Oronasal</a:t>
            </a:r>
            <a:r>
              <a:rPr lang="en-US" dirty="0" smtClean="0"/>
              <a:t> fistula</a:t>
            </a:r>
          </a:p>
          <a:p>
            <a:pPr lvl="2"/>
            <a:r>
              <a:rPr lang="en-US" dirty="0" smtClean="0"/>
              <a:t>Lesions of  </a:t>
            </a:r>
            <a:r>
              <a:rPr lang="en-US" dirty="0" err="1" smtClean="0"/>
              <a:t>buccal</a:t>
            </a:r>
            <a:r>
              <a:rPr lang="en-US" dirty="0" smtClean="0"/>
              <a:t> cavity and floor of mouth</a:t>
            </a:r>
          </a:p>
          <a:p>
            <a:pPr lvl="3"/>
            <a:r>
              <a:rPr lang="en-US" dirty="0" err="1" smtClean="0"/>
              <a:t>Stomatitis</a:t>
            </a:r>
            <a:endParaRPr lang="en-US" dirty="0" smtClean="0"/>
          </a:p>
          <a:p>
            <a:pPr lvl="3"/>
            <a:r>
              <a:rPr lang="en-US" dirty="0" smtClean="0"/>
              <a:t>Ulcerative lesions</a:t>
            </a:r>
          </a:p>
          <a:p>
            <a:pPr lvl="3"/>
            <a:r>
              <a:rPr lang="en-US" dirty="0" smtClean="0"/>
              <a:t>Ludwig’s angina</a:t>
            </a:r>
          </a:p>
          <a:p>
            <a:pPr lvl="1"/>
            <a:endParaRPr lang="en-US" b="1" dirty="0" smtClean="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762000"/>
          </a:xfrm>
        </p:spPr>
        <p:txBody>
          <a:bodyPr>
            <a:normAutofit fontScale="90000"/>
          </a:bodyPr>
          <a:lstStyle/>
          <a:p>
            <a:r>
              <a:rPr lang="en-US" b="1" u="sng" dirty="0" smtClean="0"/>
              <a:t>Causes of </a:t>
            </a:r>
            <a:r>
              <a:rPr lang="en-US" b="1" u="sng" dirty="0" err="1" smtClean="0"/>
              <a:t>Dysphagia</a:t>
            </a:r>
            <a:endParaRPr lang="en-US" b="1" u="sng" dirty="0"/>
          </a:p>
        </p:txBody>
      </p:sp>
      <p:sp>
        <p:nvSpPr>
          <p:cNvPr id="3" name="Text Placeholder 2"/>
          <p:cNvSpPr>
            <a:spLocks noGrp="1"/>
          </p:cNvSpPr>
          <p:nvPr>
            <p:ph type="body" sz="half" idx="1"/>
          </p:nvPr>
        </p:nvSpPr>
        <p:spPr>
          <a:xfrm>
            <a:off x="304800" y="1066800"/>
            <a:ext cx="7543800" cy="5791200"/>
          </a:xfrm>
        </p:spPr>
        <p:txBody>
          <a:bodyPr>
            <a:normAutofit/>
          </a:bodyPr>
          <a:lstStyle/>
          <a:p>
            <a:r>
              <a:rPr lang="en-US" sz="3000" b="1" dirty="0" err="1" smtClean="0"/>
              <a:t>Preoesophaygeal</a:t>
            </a:r>
            <a:r>
              <a:rPr lang="en-US" sz="3000" b="1" dirty="0" smtClean="0"/>
              <a:t> causes</a:t>
            </a:r>
          </a:p>
          <a:p>
            <a:pPr lvl="1"/>
            <a:r>
              <a:rPr lang="en-US" sz="2600" b="1" dirty="0" smtClean="0"/>
              <a:t>Pharyngeal phase</a:t>
            </a:r>
            <a:endParaRPr lang="en-US" sz="2600" dirty="0" smtClean="0"/>
          </a:p>
          <a:p>
            <a:pPr lvl="2"/>
            <a:r>
              <a:rPr lang="en-US" dirty="0" smtClean="0"/>
              <a:t>obstructive lesions</a:t>
            </a:r>
          </a:p>
          <a:p>
            <a:pPr lvl="3"/>
            <a:r>
              <a:rPr lang="en-US" dirty="0" err="1" smtClean="0"/>
              <a:t>Tumours</a:t>
            </a:r>
            <a:r>
              <a:rPr lang="en-US" dirty="0" smtClean="0"/>
              <a:t> of tonsil, soft palate, pharynx, base of tongue, </a:t>
            </a:r>
            <a:r>
              <a:rPr lang="en-US" dirty="0" err="1" smtClean="0"/>
              <a:t>supraglottis</a:t>
            </a:r>
            <a:endParaRPr lang="en-US" dirty="0" smtClean="0"/>
          </a:p>
          <a:p>
            <a:pPr lvl="3"/>
            <a:r>
              <a:rPr lang="en-US" dirty="0" smtClean="0"/>
              <a:t>Obstructive hypertrophic tonsils</a:t>
            </a:r>
          </a:p>
          <a:p>
            <a:pPr lvl="2"/>
            <a:r>
              <a:rPr lang="en-US" dirty="0" smtClean="0"/>
              <a:t>Inflammatory conditions</a:t>
            </a:r>
          </a:p>
          <a:p>
            <a:pPr lvl="3"/>
            <a:r>
              <a:rPr lang="en-US" dirty="0" smtClean="0"/>
              <a:t>Acute tonsillitis</a:t>
            </a:r>
          </a:p>
          <a:p>
            <a:pPr lvl="3"/>
            <a:r>
              <a:rPr lang="en-US" dirty="0" err="1" smtClean="0"/>
              <a:t>Peritonsillar</a:t>
            </a:r>
            <a:r>
              <a:rPr lang="en-US" dirty="0" smtClean="0"/>
              <a:t> abscess</a:t>
            </a:r>
          </a:p>
          <a:p>
            <a:pPr lvl="3"/>
            <a:r>
              <a:rPr lang="en-US" dirty="0" smtClean="0"/>
              <a:t>Retro/</a:t>
            </a:r>
            <a:r>
              <a:rPr lang="en-US" dirty="0" err="1" smtClean="0"/>
              <a:t>parapharyngeal</a:t>
            </a:r>
            <a:r>
              <a:rPr lang="en-US" dirty="0" smtClean="0"/>
              <a:t> abscess</a:t>
            </a:r>
          </a:p>
          <a:p>
            <a:pPr lvl="3"/>
            <a:r>
              <a:rPr lang="en-US" dirty="0" smtClean="0"/>
              <a:t>Acute </a:t>
            </a:r>
            <a:r>
              <a:rPr lang="en-US" dirty="0" err="1" smtClean="0"/>
              <a:t>epiglottitis</a:t>
            </a:r>
            <a:endParaRPr lang="en-US" dirty="0" smtClean="0"/>
          </a:p>
          <a:p>
            <a:pPr lvl="3"/>
            <a:r>
              <a:rPr lang="en-US" dirty="0" smtClean="0"/>
              <a:t>Edema larynx</a:t>
            </a:r>
          </a:p>
          <a:p>
            <a:pPr lvl="2">
              <a:buNone/>
            </a:pPr>
            <a:endParaRPr lang="en-US" b="1" dirty="0" smtClean="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762000"/>
          </a:xfrm>
        </p:spPr>
        <p:txBody>
          <a:bodyPr>
            <a:normAutofit fontScale="90000"/>
          </a:bodyPr>
          <a:lstStyle/>
          <a:p>
            <a:r>
              <a:rPr lang="en-US" b="1" u="sng" dirty="0" smtClean="0"/>
              <a:t>Causes of </a:t>
            </a:r>
            <a:r>
              <a:rPr lang="en-US" b="1" u="sng" dirty="0" err="1" smtClean="0"/>
              <a:t>Dysphagia</a:t>
            </a:r>
            <a:endParaRPr lang="en-US" b="1" u="sng" dirty="0"/>
          </a:p>
        </p:txBody>
      </p:sp>
      <p:sp>
        <p:nvSpPr>
          <p:cNvPr id="3" name="Text Placeholder 2"/>
          <p:cNvSpPr>
            <a:spLocks noGrp="1"/>
          </p:cNvSpPr>
          <p:nvPr>
            <p:ph type="body" sz="half" idx="1"/>
          </p:nvPr>
        </p:nvSpPr>
        <p:spPr>
          <a:xfrm>
            <a:off x="0" y="1905000"/>
            <a:ext cx="9144000" cy="4953000"/>
          </a:xfrm>
        </p:spPr>
        <p:txBody>
          <a:bodyPr>
            <a:normAutofit/>
          </a:bodyPr>
          <a:lstStyle/>
          <a:p>
            <a:r>
              <a:rPr lang="en-US" sz="3000" b="1" dirty="0" err="1" smtClean="0"/>
              <a:t>Preoesophaygeal</a:t>
            </a:r>
            <a:r>
              <a:rPr lang="en-US" sz="3000" b="1" dirty="0" smtClean="0"/>
              <a:t> causes</a:t>
            </a:r>
          </a:p>
          <a:p>
            <a:pPr lvl="1"/>
            <a:r>
              <a:rPr lang="en-US" sz="2600" b="1" dirty="0" smtClean="0"/>
              <a:t>Pharyngeal phase</a:t>
            </a:r>
            <a:endParaRPr lang="en-US" sz="2600" dirty="0" smtClean="0"/>
          </a:p>
          <a:p>
            <a:pPr lvl="2"/>
            <a:r>
              <a:rPr lang="en-US" dirty="0" smtClean="0"/>
              <a:t>Spasmodic conditions</a:t>
            </a:r>
          </a:p>
          <a:p>
            <a:pPr lvl="3"/>
            <a:r>
              <a:rPr lang="en-US" dirty="0" smtClean="0"/>
              <a:t>Tetanus, rabies</a:t>
            </a:r>
          </a:p>
          <a:p>
            <a:pPr lvl="2"/>
            <a:r>
              <a:rPr lang="en-US" dirty="0" smtClean="0"/>
              <a:t>Paralytic conditions</a:t>
            </a:r>
          </a:p>
          <a:p>
            <a:pPr lvl="3"/>
            <a:r>
              <a:rPr lang="en-US" dirty="0" smtClean="0"/>
              <a:t>Soft palate paralysis due to diphtheria</a:t>
            </a:r>
          </a:p>
          <a:p>
            <a:pPr lvl="3"/>
            <a:r>
              <a:rPr lang="en-US" dirty="0" smtClean="0"/>
              <a:t>Bulbar palsy</a:t>
            </a:r>
          </a:p>
          <a:p>
            <a:pPr lvl="3"/>
            <a:r>
              <a:rPr lang="en-US" dirty="0" smtClean="0"/>
              <a:t>CVA</a:t>
            </a:r>
          </a:p>
          <a:p>
            <a:pPr lvl="2">
              <a:buNone/>
            </a:pPr>
            <a:endParaRPr lang="en-US" b="1" dirty="0" smtClean="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762000"/>
          </a:xfrm>
        </p:spPr>
        <p:txBody>
          <a:bodyPr>
            <a:normAutofit fontScale="90000"/>
          </a:bodyPr>
          <a:lstStyle/>
          <a:p>
            <a:r>
              <a:rPr lang="en-US" b="1" u="sng" dirty="0" smtClean="0"/>
              <a:t>Causes of </a:t>
            </a:r>
            <a:r>
              <a:rPr lang="en-US" b="1" u="sng" dirty="0" err="1" smtClean="0"/>
              <a:t>Dysphagia</a:t>
            </a:r>
            <a:endParaRPr lang="en-US" b="1" u="sng" dirty="0"/>
          </a:p>
        </p:txBody>
      </p:sp>
      <p:sp>
        <p:nvSpPr>
          <p:cNvPr id="3" name="Text Placeholder 2"/>
          <p:cNvSpPr>
            <a:spLocks noGrp="1"/>
          </p:cNvSpPr>
          <p:nvPr>
            <p:ph type="body" sz="half" idx="1"/>
          </p:nvPr>
        </p:nvSpPr>
        <p:spPr>
          <a:xfrm>
            <a:off x="0" y="762000"/>
            <a:ext cx="9144000" cy="6096000"/>
          </a:xfrm>
        </p:spPr>
        <p:txBody>
          <a:bodyPr>
            <a:normAutofit fontScale="85000" lnSpcReduction="20000"/>
          </a:bodyPr>
          <a:lstStyle/>
          <a:p>
            <a:r>
              <a:rPr lang="en-US" sz="3000" b="1" dirty="0" err="1" smtClean="0"/>
              <a:t>Oesophageal</a:t>
            </a:r>
            <a:r>
              <a:rPr lang="en-US" sz="3000" b="1" dirty="0" smtClean="0"/>
              <a:t> causes</a:t>
            </a:r>
          </a:p>
          <a:p>
            <a:pPr lvl="1"/>
            <a:r>
              <a:rPr lang="en-US" sz="2600" b="1" dirty="0" smtClean="0"/>
              <a:t>Lumen</a:t>
            </a:r>
          </a:p>
          <a:p>
            <a:pPr lvl="2"/>
            <a:r>
              <a:rPr lang="en-US" sz="2200" dirty="0" err="1" smtClean="0"/>
              <a:t>Atresia</a:t>
            </a:r>
            <a:endParaRPr lang="en-US" sz="2200" dirty="0" smtClean="0"/>
          </a:p>
          <a:p>
            <a:pPr lvl="2"/>
            <a:r>
              <a:rPr lang="en-US" sz="2200" dirty="0" smtClean="0"/>
              <a:t>Foreign body</a:t>
            </a:r>
          </a:p>
          <a:p>
            <a:pPr lvl="2"/>
            <a:r>
              <a:rPr lang="en-US" sz="2200" dirty="0" smtClean="0"/>
              <a:t>Strictures</a:t>
            </a:r>
          </a:p>
          <a:p>
            <a:pPr lvl="2"/>
            <a:r>
              <a:rPr lang="en-US" sz="2200" dirty="0" smtClean="0"/>
              <a:t>Benign or malignant </a:t>
            </a:r>
            <a:r>
              <a:rPr lang="en-US" sz="2200" dirty="0" err="1" smtClean="0"/>
              <a:t>tumours</a:t>
            </a:r>
            <a:endParaRPr lang="en-US" sz="2200" dirty="0" smtClean="0"/>
          </a:p>
          <a:p>
            <a:pPr lvl="1"/>
            <a:r>
              <a:rPr lang="en-US" sz="2600" b="1" dirty="0" smtClean="0"/>
              <a:t>Wall</a:t>
            </a:r>
          </a:p>
          <a:p>
            <a:pPr lvl="2"/>
            <a:r>
              <a:rPr lang="en-US" sz="2200" dirty="0" smtClean="0"/>
              <a:t>acute or chronic </a:t>
            </a:r>
            <a:r>
              <a:rPr lang="en-US" sz="2200" dirty="0" err="1" smtClean="0"/>
              <a:t>oesophagitis</a:t>
            </a:r>
            <a:endParaRPr lang="en-US" sz="2200" dirty="0" smtClean="0"/>
          </a:p>
          <a:p>
            <a:pPr lvl="2"/>
            <a:r>
              <a:rPr lang="en-US" sz="2200" dirty="0" err="1" smtClean="0"/>
              <a:t>Hypomotility</a:t>
            </a:r>
            <a:r>
              <a:rPr lang="en-US" sz="2200" dirty="0" smtClean="0"/>
              <a:t> disorders</a:t>
            </a:r>
          </a:p>
          <a:p>
            <a:pPr lvl="3"/>
            <a:r>
              <a:rPr lang="en-US" sz="1800" dirty="0" err="1" smtClean="0"/>
              <a:t>Achalasia</a:t>
            </a:r>
            <a:endParaRPr lang="en-US" sz="1800" dirty="0" smtClean="0"/>
          </a:p>
          <a:p>
            <a:pPr lvl="3"/>
            <a:r>
              <a:rPr lang="en-US" sz="1800" dirty="0" smtClean="0"/>
              <a:t>Scleroderma</a:t>
            </a:r>
          </a:p>
          <a:p>
            <a:pPr lvl="3"/>
            <a:r>
              <a:rPr lang="en-US" sz="1800" dirty="0" err="1" smtClean="0"/>
              <a:t>Amyotropic</a:t>
            </a:r>
            <a:r>
              <a:rPr lang="en-US" sz="1800" dirty="0" smtClean="0"/>
              <a:t> lateral sclerosis</a:t>
            </a:r>
          </a:p>
          <a:p>
            <a:pPr lvl="2"/>
            <a:r>
              <a:rPr lang="en-US" sz="2200" dirty="0" err="1" smtClean="0"/>
              <a:t>Hypermotility</a:t>
            </a:r>
            <a:r>
              <a:rPr lang="en-US" sz="2200" dirty="0" smtClean="0"/>
              <a:t> disorders</a:t>
            </a:r>
          </a:p>
          <a:p>
            <a:pPr lvl="3"/>
            <a:r>
              <a:rPr lang="en-US" sz="1800" dirty="0" err="1" smtClean="0"/>
              <a:t>Cricopharyngeal</a:t>
            </a:r>
            <a:r>
              <a:rPr lang="en-US" sz="1800" dirty="0" smtClean="0"/>
              <a:t> spasm</a:t>
            </a:r>
          </a:p>
          <a:p>
            <a:pPr lvl="3"/>
            <a:r>
              <a:rPr lang="en-US" sz="1800" dirty="0" smtClean="0"/>
              <a:t>Diffuse </a:t>
            </a:r>
            <a:r>
              <a:rPr lang="en-US" sz="1800" dirty="0" err="1" smtClean="0"/>
              <a:t>oesphageal</a:t>
            </a:r>
            <a:r>
              <a:rPr lang="en-US" sz="1800" dirty="0" smtClean="0"/>
              <a:t> spasm</a:t>
            </a:r>
            <a:endParaRPr lang="en-US" sz="2200" dirty="0" smtClean="0"/>
          </a:p>
          <a:p>
            <a:pPr lvl="1"/>
            <a:r>
              <a:rPr lang="en-US" sz="2600" b="1" dirty="0" smtClean="0"/>
              <a:t>Outside the wall</a:t>
            </a:r>
          </a:p>
          <a:p>
            <a:pPr lvl="2"/>
            <a:r>
              <a:rPr lang="en-US" sz="2200" dirty="0" err="1" smtClean="0"/>
              <a:t>Hypopharyngeal</a:t>
            </a:r>
            <a:r>
              <a:rPr lang="en-US" sz="2200" dirty="0" smtClean="0"/>
              <a:t> </a:t>
            </a:r>
            <a:r>
              <a:rPr lang="en-US" sz="2200" dirty="0" err="1" smtClean="0"/>
              <a:t>diverticulum</a:t>
            </a:r>
            <a:endParaRPr lang="en-US" sz="2200" dirty="0" smtClean="0"/>
          </a:p>
          <a:p>
            <a:pPr lvl="2"/>
            <a:r>
              <a:rPr lang="en-US" sz="2200" dirty="0" smtClean="0"/>
              <a:t>Hiatus hernia</a:t>
            </a:r>
          </a:p>
          <a:p>
            <a:pPr lvl="2"/>
            <a:r>
              <a:rPr lang="en-US" sz="2200" dirty="0" smtClean="0"/>
              <a:t>Thyroid lesions</a:t>
            </a:r>
          </a:p>
          <a:p>
            <a:pPr lvl="2"/>
            <a:r>
              <a:rPr lang="en-US" sz="2200" dirty="0" err="1" smtClean="0"/>
              <a:t>Dysphagia</a:t>
            </a:r>
            <a:r>
              <a:rPr lang="en-US" sz="2200" dirty="0" smtClean="0"/>
              <a:t> </a:t>
            </a:r>
            <a:r>
              <a:rPr lang="en-US" sz="2200" dirty="0" err="1" smtClean="0"/>
              <a:t>lusoria</a:t>
            </a:r>
            <a:endParaRPr lang="en-US" sz="2200" dirty="0" smtClean="0"/>
          </a:p>
          <a:p>
            <a:pPr lvl="2"/>
            <a:endParaRPr lang="en-US" sz="2200" dirty="0" smtClean="0"/>
          </a:p>
          <a:p>
            <a:pPr lvl="1"/>
            <a:endParaRPr lang="en-US" sz="2600" b="1" dirty="0" smtClean="0"/>
          </a:p>
          <a:p>
            <a:pPr lvl="2">
              <a:buNone/>
            </a:pPr>
            <a:endParaRPr lang="en-US" b="1" dirty="0" smtClean="0"/>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1047</TotalTime>
  <Words>1322</Words>
  <Application>Microsoft Office PowerPoint</Application>
  <PresentationFormat>On-screen Show (4:3)</PresentationFormat>
  <Paragraphs>345</Paragraphs>
  <Slides>45</Slides>
  <Notes>20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Slide 1</vt:lpstr>
      <vt:lpstr>MANAGEMENT OF DYSPHAGIA </vt:lpstr>
      <vt:lpstr>Dysphagia </vt:lpstr>
      <vt:lpstr>Physiology of swallowing</vt:lpstr>
      <vt:lpstr>Causes of Dysphagia</vt:lpstr>
      <vt:lpstr>Causes of Dysphagia</vt:lpstr>
      <vt:lpstr>Causes of Dysphagia</vt:lpstr>
      <vt:lpstr>Causes of Dysphagia</vt:lpstr>
      <vt:lpstr>Causes of Dysphagia</vt:lpstr>
      <vt:lpstr>Causes </vt:lpstr>
      <vt:lpstr>Slide 11</vt:lpstr>
      <vt:lpstr>Evaluation of Dysphagia</vt:lpstr>
      <vt:lpstr>History </vt:lpstr>
      <vt:lpstr>History </vt:lpstr>
      <vt:lpstr>Review of Systems</vt:lpstr>
      <vt:lpstr>Slide 16</vt:lpstr>
      <vt:lpstr>Slide 17</vt:lpstr>
      <vt:lpstr>Examination </vt:lpstr>
      <vt:lpstr>Examination </vt:lpstr>
      <vt:lpstr>Investigations </vt:lpstr>
      <vt:lpstr>Investigations</vt:lpstr>
      <vt:lpstr>X-Rays</vt:lpstr>
      <vt:lpstr>Barium swallow</vt:lpstr>
      <vt:lpstr>Air Contrast Barium Esophagram</vt:lpstr>
      <vt:lpstr>Computed Tomography</vt:lpstr>
      <vt:lpstr>Magnetic resonance imaging</vt:lpstr>
      <vt:lpstr>VIDEOFLOUROSCOPY</vt:lpstr>
      <vt:lpstr>Fiberoptic Endoscopic Evaluation of Swallowing</vt:lpstr>
      <vt:lpstr>Manometry</vt:lpstr>
      <vt:lpstr>Manometry</vt:lpstr>
      <vt:lpstr>Direct pharyngoscopy and rigid endoscopy</vt:lpstr>
      <vt:lpstr>24 hours ambulatory oesophageal pH monitoring</vt:lpstr>
      <vt:lpstr>Common causes of Dysphagia</vt:lpstr>
      <vt:lpstr>Foreign Bodies</vt:lpstr>
      <vt:lpstr>Tracheostomy</vt:lpstr>
      <vt:lpstr>Zenker’s Diverticulum</vt:lpstr>
      <vt:lpstr>Cervical Spine Disease</vt:lpstr>
      <vt:lpstr>Esophageal Webs and Rings</vt:lpstr>
      <vt:lpstr>Strictures / Caustic Ingestion</vt:lpstr>
      <vt:lpstr>Cancer</vt:lpstr>
      <vt:lpstr>Systemic Disorders that Cause Dysphagia</vt:lpstr>
      <vt:lpstr>Autoimmune Disorders</vt:lpstr>
      <vt:lpstr>DYSPHAGIA REHABILITATION </vt:lpstr>
      <vt:lpstr>COMPENSATORY STRATEGIES</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DYSPHAGIA</dc:title>
  <dc:creator>KAMRAN</dc:creator>
  <cp:lastModifiedBy>bilal</cp:lastModifiedBy>
  <cp:revision>107</cp:revision>
  <dcterms:created xsi:type="dcterms:W3CDTF">2011-02-16T15:39:28Z</dcterms:created>
  <dcterms:modified xsi:type="dcterms:W3CDTF">2012-09-05T13:40:06Z</dcterms:modified>
</cp:coreProperties>
</file>