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98CD3-D42C-4C74-B5CD-F7370F816776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C9759-BAE6-45F6-A64C-9121CAD66C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biomicroscopical</a:t>
            </a:r>
            <a:r>
              <a:rPr lang="en-US" dirty="0" smtClean="0"/>
              <a:t> and </a:t>
            </a:r>
            <a:r>
              <a:rPr lang="en-US" dirty="0" err="1" smtClean="0"/>
              <a:t>histopathological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05F7-8F8F-4D1B-A3E1-6BEEC99B3F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410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 GENE loci 10q24 and 5q31 gene TGFB1</a:t>
            </a:r>
          </a:p>
          <a:p>
            <a:r>
              <a:rPr lang="en-US" dirty="0" smtClean="0"/>
              <a:t>Histology—curly </a:t>
            </a:r>
            <a:r>
              <a:rPr lang="en-US" dirty="0" err="1" smtClean="0"/>
              <a:t>fibres</a:t>
            </a:r>
            <a:r>
              <a:rPr lang="en-US" dirty="0" smtClean="0"/>
              <a:t> in bowman layer on electron microscope</a:t>
            </a:r>
          </a:p>
          <a:p>
            <a:r>
              <a:rPr lang="en-US" dirty="0" smtClean="0"/>
              <a:t>Signs----involve central cornea</a:t>
            </a:r>
          </a:p>
          <a:p>
            <a:r>
              <a:rPr lang="en-US" dirty="0" smtClean="0"/>
              <a:t>Treatment----may not be necessary coz visual impairment</a:t>
            </a:r>
            <a:r>
              <a:rPr lang="en-US" baseline="0" dirty="0" smtClean="0"/>
              <a:t> is less than in </a:t>
            </a:r>
            <a:r>
              <a:rPr lang="en-US" baseline="0" dirty="0" err="1" smtClean="0"/>
              <a:t>ries</a:t>
            </a:r>
            <a:r>
              <a:rPr lang="en-US" baseline="0" dirty="0" smtClean="0"/>
              <a:t>-buckler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05F7-8F8F-4D1B-A3E1-6BEEC99B3F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4757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50%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 err="1" smtClean="0"/>
              <a:t>hav</a:t>
            </a:r>
            <a:r>
              <a:rPr lang="en-US" dirty="0" smtClean="0"/>
              <a:t> raised serum </a:t>
            </a:r>
            <a:r>
              <a:rPr lang="en-US" dirty="0" err="1" smtClean="0"/>
              <a:t>cholestrol</a:t>
            </a:r>
            <a:endParaRPr lang="en-US" dirty="0" smtClean="0"/>
          </a:p>
          <a:p>
            <a:r>
              <a:rPr lang="en-US" dirty="0" smtClean="0"/>
              <a:t>AD gene loci on 1p36</a:t>
            </a:r>
          </a:p>
          <a:p>
            <a:r>
              <a:rPr lang="en-US" dirty="0" err="1" smtClean="0"/>
              <a:t>Histo</a:t>
            </a:r>
            <a:r>
              <a:rPr lang="en-US" dirty="0" smtClean="0"/>
              <a:t>---deposits of phospholipid and </a:t>
            </a:r>
            <a:r>
              <a:rPr lang="en-US" dirty="0" err="1" smtClean="0"/>
              <a:t>cholestrol</a:t>
            </a:r>
            <a:endParaRPr lang="en-US" dirty="0" smtClean="0"/>
          </a:p>
          <a:p>
            <a:r>
              <a:rPr lang="en-US" dirty="0" smtClean="0"/>
              <a:t>Treatment---by </a:t>
            </a:r>
            <a:r>
              <a:rPr lang="en-US" dirty="0" err="1" smtClean="0"/>
              <a:t>excimer</a:t>
            </a:r>
            <a:r>
              <a:rPr lang="en-US" dirty="0" smtClean="0"/>
              <a:t> laser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05F7-8F8F-4D1B-A3E1-6BEEC99B3F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8843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Stain with </a:t>
            </a:r>
            <a:r>
              <a:rPr lang="en-US" dirty="0" err="1" smtClean="0"/>
              <a:t>congo</a:t>
            </a:r>
            <a:r>
              <a:rPr lang="en-US" dirty="0" smtClean="0"/>
              <a:t> red</a:t>
            </a:r>
          </a:p>
          <a:p>
            <a:r>
              <a:rPr lang="en-US" dirty="0" smtClean="0"/>
              <a:t>Green bi– with polarizing 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05F7-8F8F-4D1B-A3E1-6BEEC99B3F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4734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chronologic order</a:t>
            </a:r>
          </a:p>
          <a:p>
            <a:r>
              <a:rPr lang="en-US" dirty="0" smtClean="0"/>
              <a:t>Ant stromal , glassy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refractile</a:t>
            </a:r>
            <a:r>
              <a:rPr lang="en-US" baseline="0" dirty="0" smtClean="0"/>
              <a:t> dots</a:t>
            </a:r>
          </a:p>
          <a:p>
            <a:r>
              <a:rPr lang="en-US" baseline="0" dirty="0" err="1" smtClean="0"/>
              <a:t>Coalese</a:t>
            </a:r>
            <a:r>
              <a:rPr lang="en-US" baseline="0" dirty="0" smtClean="0"/>
              <a:t> into fine lattice line</a:t>
            </a:r>
          </a:p>
          <a:p>
            <a:r>
              <a:rPr lang="en-US" baseline="0" dirty="0" smtClean="0"/>
              <a:t>Deep </a:t>
            </a:r>
            <a:r>
              <a:rPr lang="en-US" baseline="0" dirty="0" err="1" smtClean="0"/>
              <a:t>ane</a:t>
            </a:r>
            <a:r>
              <a:rPr lang="en-US" baseline="0" dirty="0" smtClean="0"/>
              <a:t> outward spread sparing periphery</a:t>
            </a:r>
          </a:p>
          <a:p>
            <a:r>
              <a:rPr lang="en-US" baseline="0" dirty="0" err="1" smtClean="0"/>
              <a:t>Generalised</a:t>
            </a:r>
            <a:r>
              <a:rPr lang="en-US" baseline="0" dirty="0" smtClean="0"/>
              <a:t> stromal haze progressively impair 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05F7-8F8F-4D1B-A3E1-6BEEC99B3F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96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Randomly scattered , short, fine</a:t>
            </a:r>
            <a:r>
              <a:rPr lang="en-US" baseline="0" dirty="0" smtClean="0"/>
              <a:t> lattice lines, which are sparse, more </a:t>
            </a:r>
            <a:r>
              <a:rPr lang="en-US" baseline="0" dirty="0" err="1" smtClean="0"/>
              <a:t>delicate,more</a:t>
            </a:r>
            <a:r>
              <a:rPr lang="en-US" baseline="0" dirty="0" smtClean="0"/>
              <a:t> radially oriented , more peripherally located than LCD1</a:t>
            </a:r>
          </a:p>
          <a:p>
            <a:r>
              <a:rPr lang="en-US" baseline="0" dirty="0" err="1" smtClean="0"/>
              <a:t>Keratoplasty</a:t>
            </a:r>
            <a:r>
              <a:rPr lang="en-US" baseline="0" dirty="0" smtClean="0"/>
              <a:t> may rarely required in later life to improve 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05F7-8F8F-4D1B-A3E1-6BEEC99B3FF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145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well defined deposits like sugar granules , crumbs, rings or flakes</a:t>
            </a:r>
          </a:p>
          <a:p>
            <a:r>
              <a:rPr lang="en-US" dirty="0" smtClean="0"/>
              <a:t>Histology</a:t>
            </a:r>
            <a:r>
              <a:rPr lang="en-US" baseline="0" dirty="0" smtClean="0"/>
              <a:t> ---hyaline deposits</a:t>
            </a:r>
            <a:endParaRPr lang="en-US" dirty="0" smtClean="0"/>
          </a:p>
          <a:p>
            <a:r>
              <a:rPr lang="en-US" dirty="0" smtClean="0"/>
              <a:t>PKP</a:t>
            </a:r>
            <a:r>
              <a:rPr lang="en-US" baseline="0" dirty="0" smtClean="0"/>
              <a:t> or DALK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05F7-8F8F-4D1B-A3E1-6BEEC99B3FF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9937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 gene locus 5q31</a:t>
            </a:r>
          </a:p>
          <a:p>
            <a:r>
              <a:rPr lang="en-US" dirty="0" err="1" smtClean="0"/>
              <a:t>Histo</a:t>
            </a:r>
            <a:r>
              <a:rPr lang="en-US" dirty="0" smtClean="0"/>
              <a:t>—both </a:t>
            </a:r>
            <a:r>
              <a:rPr lang="en-US" dirty="0" err="1" smtClean="0"/>
              <a:t>hyalin</a:t>
            </a:r>
            <a:r>
              <a:rPr lang="en-US" dirty="0" smtClean="0"/>
              <a:t> and amyloid deposits</a:t>
            </a:r>
          </a:p>
          <a:p>
            <a:endParaRPr lang="en-US" dirty="0" smtClean="0"/>
          </a:p>
          <a:p>
            <a:r>
              <a:rPr lang="en-US" dirty="0" err="1" smtClean="0"/>
              <a:t>Deeeper</a:t>
            </a:r>
            <a:r>
              <a:rPr lang="en-US" dirty="0" smtClean="0"/>
              <a:t> linear opacities reminiscent of lattice dystrophy</a:t>
            </a:r>
          </a:p>
          <a:p>
            <a:r>
              <a:rPr lang="en-US" dirty="0" smtClean="0"/>
              <a:t>Treatment– usually not required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05F7-8F8F-4D1B-A3E1-6BEEC99B3FF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4060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Assocated</a:t>
            </a:r>
            <a:r>
              <a:rPr lang="en-US" dirty="0" smtClean="0"/>
              <a:t> with slightly increased prevalence of open angle glaucoma</a:t>
            </a:r>
          </a:p>
          <a:p>
            <a:r>
              <a:rPr lang="en-US" dirty="0" err="1" smtClean="0"/>
              <a:t>Guttata</a:t>
            </a:r>
            <a:r>
              <a:rPr lang="en-US" dirty="0" smtClean="0"/>
              <a:t>==irregular excrescence of </a:t>
            </a:r>
            <a:r>
              <a:rPr lang="en-US" dirty="0" err="1" smtClean="0"/>
              <a:t>descement</a:t>
            </a:r>
            <a:r>
              <a:rPr lang="en-US" dirty="0" smtClean="0"/>
              <a:t> </a:t>
            </a:r>
            <a:r>
              <a:rPr lang="en-US" dirty="0" err="1" smtClean="0"/>
              <a:t>memb</a:t>
            </a:r>
            <a:r>
              <a:rPr lang="en-US" dirty="0" smtClean="0"/>
              <a:t>—PAS  stain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05F7-8F8F-4D1B-A3E1-6BEEC99B3FF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5615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Corneal </a:t>
            </a:r>
            <a:r>
              <a:rPr lang="en-US" dirty="0" err="1" smtClean="0"/>
              <a:t>guttata</a:t>
            </a:r>
            <a:r>
              <a:rPr lang="en-US" dirty="0" smtClean="0"/>
              <a:t>----refers to irregular warts of </a:t>
            </a:r>
            <a:r>
              <a:rPr lang="en-US" dirty="0" err="1" smtClean="0"/>
              <a:t>descement</a:t>
            </a:r>
            <a:r>
              <a:rPr lang="en-US" dirty="0" smtClean="0"/>
              <a:t> </a:t>
            </a:r>
            <a:r>
              <a:rPr lang="en-US" dirty="0" err="1" smtClean="0"/>
              <a:t>memb,secreted</a:t>
            </a:r>
            <a:r>
              <a:rPr lang="en-US" dirty="0" smtClean="0"/>
              <a:t> by abnormal endothelial cells</a:t>
            </a:r>
          </a:p>
          <a:p>
            <a:r>
              <a:rPr lang="en-US" dirty="0" smtClean="0"/>
              <a:t>Specular reflection show tiny</a:t>
            </a:r>
            <a:r>
              <a:rPr lang="en-US" baseline="0" dirty="0" smtClean="0"/>
              <a:t> dark spots due to disruption of regular endothelial mosaic</a:t>
            </a:r>
          </a:p>
          <a:p>
            <a:r>
              <a:rPr lang="en-US" baseline="0" dirty="0" smtClean="0"/>
              <a:t>Progression occurs to beaten metal appearance</a:t>
            </a:r>
          </a:p>
          <a:p>
            <a:r>
              <a:rPr lang="en-US" baseline="0" dirty="0" smtClean="0"/>
              <a:t>Endothelial </a:t>
            </a:r>
            <a:r>
              <a:rPr lang="en-US" baseline="0" dirty="0" err="1" smtClean="0"/>
              <a:t>decompensation</a:t>
            </a:r>
            <a:r>
              <a:rPr lang="en-US" baseline="0" dirty="0" smtClean="0"/>
              <a:t> gradually lead to stromal edema and </a:t>
            </a:r>
            <a:r>
              <a:rPr lang="en-US" baseline="0" dirty="0" err="1" smtClean="0"/>
              <a:t>dec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visionworsen</a:t>
            </a:r>
            <a:r>
              <a:rPr lang="en-US" baseline="0" dirty="0" smtClean="0"/>
              <a:t> in the morning</a:t>
            </a:r>
          </a:p>
          <a:p>
            <a:r>
              <a:rPr lang="en-US" baseline="0" dirty="0" err="1" smtClean="0"/>
              <a:t>Epithelal</a:t>
            </a:r>
            <a:r>
              <a:rPr lang="en-US" baseline="0" dirty="0" smtClean="0"/>
              <a:t> edema develop when stromal thickness &gt;30%</a:t>
            </a:r>
          </a:p>
          <a:p>
            <a:r>
              <a:rPr lang="en-US" baseline="0" dirty="0" err="1" smtClean="0"/>
              <a:t>Persistant</a:t>
            </a:r>
            <a:r>
              <a:rPr lang="en-US" baseline="0" dirty="0" smtClean="0"/>
              <a:t> epithelial edema---</a:t>
            </a:r>
            <a:r>
              <a:rPr lang="en-US" baseline="0" dirty="0" err="1" smtClean="0"/>
              <a:t>microcyst</a:t>
            </a:r>
            <a:r>
              <a:rPr lang="en-US" baseline="0" dirty="0" smtClean="0"/>
              <a:t> and bullae which cause pain on </a:t>
            </a:r>
            <a:r>
              <a:rPr lang="en-US" baseline="0" dirty="0" err="1" smtClean="0"/>
              <a:t>rupturedue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nacked</a:t>
            </a:r>
            <a:r>
              <a:rPr lang="en-US" baseline="0" dirty="0" smtClean="0"/>
              <a:t> nerve endings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05F7-8F8F-4D1B-A3E1-6BEEC99B3FF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5203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hair dryer to speed corneal dehydration in the morning</a:t>
            </a:r>
          </a:p>
          <a:p>
            <a:r>
              <a:rPr lang="en-US" dirty="0" smtClean="0"/>
              <a:t>BCL- to protect exposed nerve endings and flatten bullae</a:t>
            </a:r>
          </a:p>
          <a:p>
            <a:r>
              <a:rPr lang="en-US" dirty="0" err="1" smtClean="0"/>
              <a:t>Keratoplasty</a:t>
            </a:r>
            <a:r>
              <a:rPr lang="en-US" dirty="0" smtClean="0"/>
              <a:t>-high success rate</a:t>
            </a:r>
          </a:p>
          <a:p>
            <a:r>
              <a:rPr lang="en-US" dirty="0" smtClean="0"/>
              <a:t>Other--- in eye with poor visual outcome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05F7-8F8F-4D1B-A3E1-6BEEC99B3FF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992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05F7-8F8F-4D1B-A3E1-6BEEC99B3F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0560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Rare</a:t>
            </a:r>
          </a:p>
          <a:p>
            <a:r>
              <a:rPr lang="en-US" dirty="0" smtClean="0"/>
              <a:t>Onset-may be  </a:t>
            </a:r>
            <a:r>
              <a:rPr lang="en-US" dirty="0" err="1" smtClean="0"/>
              <a:t>incidently</a:t>
            </a:r>
            <a:r>
              <a:rPr lang="en-US" dirty="0" smtClean="0"/>
              <a:t> diagnosed</a:t>
            </a:r>
            <a:r>
              <a:rPr lang="en-US" baseline="0" dirty="0" smtClean="0"/>
              <a:t> later in life</a:t>
            </a:r>
          </a:p>
          <a:p>
            <a:r>
              <a:rPr lang="en-US" baseline="0" dirty="0" smtClean="0"/>
              <a:t>Treatment is not usually required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05F7-8F8F-4D1B-A3E1-6BEEC99B3FF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315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 1-AD ,,type 2 – AR</a:t>
            </a:r>
          </a:p>
          <a:p>
            <a:r>
              <a:rPr lang="en-US" dirty="0" smtClean="0"/>
              <a:t>Bilateral</a:t>
            </a:r>
            <a:r>
              <a:rPr lang="en-US" baseline="0" dirty="0" smtClean="0"/>
              <a:t> symmetrical diffuse corneal edema---resulting in blue grey ground glass appearance----to total </a:t>
            </a:r>
            <a:r>
              <a:rPr lang="en-US" baseline="0" dirty="0" err="1" smtClean="0"/>
              <a:t>opacification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05F7-8F8F-4D1B-A3E1-6BEEC99B3FF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11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common dystrophy seen in practice</a:t>
            </a:r>
          </a:p>
          <a:p>
            <a:r>
              <a:rPr lang="en-US" dirty="0" smtClean="0"/>
              <a:t>Deposits b/w basement </a:t>
            </a:r>
            <a:r>
              <a:rPr lang="en-US" dirty="0" err="1" smtClean="0"/>
              <a:t>memb</a:t>
            </a:r>
            <a:r>
              <a:rPr lang="en-US" dirty="0" smtClean="0"/>
              <a:t> and bowman layer</a:t>
            </a:r>
          </a:p>
          <a:p>
            <a:r>
              <a:rPr lang="en-US" dirty="0" smtClean="0"/>
              <a:t>Hemi of</a:t>
            </a:r>
            <a:r>
              <a:rPr lang="en-US" baseline="0" dirty="0" smtClean="0"/>
              <a:t> basal epithelial cells –responsible for recurrent corneal </a:t>
            </a:r>
            <a:r>
              <a:rPr lang="en-US" baseline="0" dirty="0" err="1" smtClean="0"/>
              <a:t>errosions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05F7-8F8F-4D1B-A3E1-6BEEC99B3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2525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dacade</a:t>
            </a:r>
            <a:r>
              <a:rPr lang="en-US" dirty="0" smtClean="0"/>
              <a:t> ----10% develop recurrent corneal </a:t>
            </a:r>
            <a:r>
              <a:rPr lang="en-US" dirty="0" err="1" smtClean="0"/>
              <a:t>errosions</a:t>
            </a:r>
            <a:r>
              <a:rPr lang="en-US" dirty="0" smtClean="0"/>
              <a:t> in 3</a:t>
            </a:r>
            <a:r>
              <a:rPr lang="en-US" baseline="30000" dirty="0" smtClean="0"/>
              <a:t>rd</a:t>
            </a:r>
            <a:r>
              <a:rPr lang="en-US" dirty="0" smtClean="0"/>
              <a:t> decade</a:t>
            </a:r>
          </a:p>
          <a:p>
            <a:r>
              <a:rPr lang="en-US" dirty="0" smtClean="0"/>
              <a:t>Signs may b seen in isolation or combination</a:t>
            </a:r>
          </a:p>
          <a:p>
            <a:r>
              <a:rPr lang="en-US" dirty="0" smtClean="0"/>
              <a:t>Over</a:t>
            </a:r>
            <a:r>
              <a:rPr lang="en-US" baseline="0" dirty="0" smtClean="0"/>
              <a:t> time one pattern frequently changes to other ----distribution of the lesion also vary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05F7-8F8F-4D1B-A3E1-6BEEC99B3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080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05F7-8F8F-4D1B-A3E1-6BEEC99B3F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1540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1-Of uniform </a:t>
            </a:r>
            <a:r>
              <a:rPr lang="en-US" dirty="0" err="1" smtClean="0"/>
              <a:t>size,maximal</a:t>
            </a:r>
            <a:r>
              <a:rPr lang="en-US" dirty="0" smtClean="0"/>
              <a:t> centrally and extends </a:t>
            </a:r>
            <a:r>
              <a:rPr lang="en-US" dirty="0" err="1" smtClean="0"/>
              <a:t>towrds</a:t>
            </a:r>
            <a:r>
              <a:rPr lang="en-US" dirty="0" smtClean="0"/>
              <a:t> but do not reach </a:t>
            </a:r>
            <a:r>
              <a:rPr lang="en-US" dirty="0" err="1" smtClean="0"/>
              <a:t>limbus</a:t>
            </a:r>
            <a:endParaRPr lang="en-US" dirty="0" smtClean="0"/>
          </a:p>
          <a:p>
            <a:r>
              <a:rPr lang="en-US" dirty="0" smtClean="0"/>
              <a:t>Treatment not normally required other than lubricants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05F7-8F8F-4D1B-A3E1-6BEEC99B3F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420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 err="1" smtClean="0"/>
              <a:t>reteroillumination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05F7-8F8F-4D1B-A3E1-6BEEC99B3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530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Corneal dystrophy of bowman layer type 1/ granular stromal dystrophy type 3 </a:t>
            </a:r>
          </a:p>
          <a:p>
            <a:r>
              <a:rPr lang="en-US" dirty="0" smtClean="0"/>
              <a:t>Replacement</a:t>
            </a:r>
            <a:r>
              <a:rPr lang="en-US" baseline="0" dirty="0" smtClean="0"/>
              <a:t> of bowman layer and epithelial basement membrane</a:t>
            </a:r>
          </a:p>
          <a:p>
            <a:r>
              <a:rPr lang="en-US" baseline="0" dirty="0" smtClean="0"/>
              <a:t>With severe recurrent corneal </a:t>
            </a:r>
            <a:r>
              <a:rPr lang="en-US" baseline="0" dirty="0" err="1" smtClean="0"/>
              <a:t>errosion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05F7-8F8F-4D1B-A3E1-6BEEC99B3F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7343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 and give rise reticular</a:t>
            </a:r>
            <a:r>
              <a:rPr lang="en-US" baseline="0" dirty="0" smtClean="0"/>
              <a:t> pattern due to laying down of irregular bands of collagen replacing </a:t>
            </a:r>
            <a:r>
              <a:rPr lang="en-US" baseline="0" dirty="0" err="1" smtClean="0"/>
              <a:t>bowmans</a:t>
            </a:r>
            <a:r>
              <a:rPr lang="en-US" baseline="0" dirty="0" smtClean="0"/>
              <a:t> layer</a:t>
            </a:r>
          </a:p>
          <a:p>
            <a:r>
              <a:rPr lang="en-US" baseline="0" dirty="0" smtClean="0"/>
              <a:t>Laser achieve satisfactory control in some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05F7-8F8F-4D1B-A3E1-6BEEC99B3F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755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160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Bowman layer dystrophies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1. </a:t>
            </a:r>
            <a:r>
              <a:rPr lang="en-US" sz="2800" u="sng" dirty="0" smtClean="0"/>
              <a:t>Reis – Bucklers dystrophy ( CDB1, GCD type 3)</a:t>
            </a:r>
          </a:p>
          <a:p>
            <a:endParaRPr lang="en-US" sz="2800" u="sng" dirty="0" smtClean="0"/>
          </a:p>
          <a:p>
            <a:pPr lvl="1"/>
            <a:r>
              <a:rPr lang="en-US" sz="2800" dirty="0" smtClean="0"/>
              <a:t>Inheritance </a:t>
            </a:r>
          </a:p>
          <a:p>
            <a:pPr lvl="2"/>
            <a:r>
              <a:rPr lang="en-US" sz="2400" dirty="0" smtClean="0"/>
              <a:t>AD</a:t>
            </a:r>
          </a:p>
          <a:p>
            <a:pPr lvl="2"/>
            <a:r>
              <a:rPr lang="en-US" sz="2400" dirty="0" smtClean="0"/>
              <a:t>Gene locus 5q31</a:t>
            </a:r>
          </a:p>
          <a:p>
            <a:pPr lvl="2"/>
            <a:endParaRPr lang="en-US" sz="2400" dirty="0" smtClean="0"/>
          </a:p>
          <a:p>
            <a:pPr lvl="1"/>
            <a:r>
              <a:rPr lang="en-US" sz="2800" dirty="0" smtClean="0"/>
              <a:t>Histology </a:t>
            </a:r>
          </a:p>
          <a:p>
            <a:pPr lvl="2"/>
            <a:r>
              <a:rPr lang="en-US" sz="2400" dirty="0" smtClean="0"/>
              <a:t>Replacement with fibrous tissue</a:t>
            </a:r>
          </a:p>
          <a:p>
            <a:pPr lvl="2"/>
            <a:endParaRPr lang="en-US" sz="2400" dirty="0" smtClean="0"/>
          </a:p>
          <a:p>
            <a:pPr lvl="1"/>
            <a:r>
              <a:rPr lang="en-US" sz="2800" dirty="0" smtClean="0"/>
              <a:t>Onset </a:t>
            </a:r>
          </a:p>
          <a:p>
            <a:pPr lvl="2"/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or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decade</a:t>
            </a:r>
          </a:p>
          <a:p>
            <a:pPr lvl="1"/>
            <a:endParaRPr lang="en-US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28003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22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Bowman layer dystrophies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1. </a:t>
            </a:r>
            <a:r>
              <a:rPr lang="en-US" sz="2800" u="sng" dirty="0" smtClean="0"/>
              <a:t>Reis </a:t>
            </a:r>
            <a:r>
              <a:rPr lang="en-US" sz="2800" u="sng" dirty="0"/>
              <a:t>– Bucklers dystrophy ( CDB1, GCD type 3)</a:t>
            </a:r>
          </a:p>
          <a:p>
            <a:pPr lvl="1"/>
            <a:r>
              <a:rPr lang="en-US" sz="2800" dirty="0" smtClean="0"/>
              <a:t>Signs </a:t>
            </a:r>
          </a:p>
          <a:p>
            <a:pPr lvl="2"/>
            <a:r>
              <a:rPr lang="en-US" sz="2400" dirty="0" smtClean="0"/>
              <a:t>Grey white , fine ,round and polygonal</a:t>
            </a:r>
          </a:p>
          <a:p>
            <a:pPr marL="667512" lvl="2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subepithelial</a:t>
            </a:r>
            <a:r>
              <a:rPr lang="en-US" sz="2400" dirty="0" smtClean="0"/>
              <a:t> opacities</a:t>
            </a:r>
          </a:p>
          <a:p>
            <a:pPr lvl="2"/>
            <a:r>
              <a:rPr lang="en-US" sz="2400" dirty="0" smtClean="0"/>
              <a:t>Increase with age </a:t>
            </a:r>
          </a:p>
          <a:p>
            <a:pPr lvl="2"/>
            <a:r>
              <a:rPr lang="en-US" sz="2400" dirty="0" smtClean="0"/>
              <a:t>Reduced corneal sensations</a:t>
            </a:r>
          </a:p>
          <a:p>
            <a:pPr lvl="2"/>
            <a:endParaRPr lang="en-US" sz="2400" dirty="0"/>
          </a:p>
          <a:p>
            <a:pPr lvl="1"/>
            <a:r>
              <a:rPr lang="en-US" sz="2800" dirty="0" smtClean="0"/>
              <a:t>Treatment </a:t>
            </a:r>
          </a:p>
          <a:p>
            <a:pPr lvl="2"/>
            <a:r>
              <a:rPr lang="en-US" sz="2400" dirty="0" smtClean="0"/>
              <a:t>Directed at recurrent </a:t>
            </a:r>
            <a:r>
              <a:rPr lang="en-US" sz="2400" dirty="0" err="1" smtClean="0"/>
              <a:t>errosions</a:t>
            </a:r>
            <a:endParaRPr lang="en-US" sz="2400" dirty="0" smtClean="0"/>
          </a:p>
          <a:p>
            <a:pPr lvl="2"/>
            <a:r>
              <a:rPr lang="en-US" sz="2400" dirty="0" err="1" smtClean="0"/>
              <a:t>Excimer</a:t>
            </a:r>
            <a:r>
              <a:rPr lang="en-US" sz="2400" dirty="0" smtClean="0"/>
              <a:t> laser keratectomy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24250"/>
            <a:ext cx="24384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7532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Bowman layer dystrophies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u="sng" dirty="0" smtClean="0"/>
              <a:t>Thiel-</a:t>
            </a:r>
            <a:r>
              <a:rPr lang="en-US" u="sng" dirty="0" err="1" smtClean="0"/>
              <a:t>Behnke</a:t>
            </a:r>
            <a:r>
              <a:rPr lang="en-US" u="sng" dirty="0" smtClean="0"/>
              <a:t> dystrophy(CDB2,honeycomb-shaped corneal dystrophy)</a:t>
            </a:r>
          </a:p>
          <a:p>
            <a:pPr lvl="1"/>
            <a:r>
              <a:rPr lang="en-US" dirty="0" smtClean="0"/>
              <a:t>Inheritance </a:t>
            </a:r>
          </a:p>
          <a:p>
            <a:pPr lvl="1"/>
            <a:r>
              <a:rPr lang="en-US" dirty="0" smtClean="0"/>
              <a:t>Histology</a:t>
            </a:r>
          </a:p>
          <a:p>
            <a:pPr lvl="1"/>
            <a:r>
              <a:rPr lang="en-US" dirty="0" smtClean="0"/>
              <a:t>Onset </a:t>
            </a:r>
          </a:p>
          <a:p>
            <a:pPr lvl="2"/>
            <a:r>
              <a:rPr lang="en-US" dirty="0" smtClean="0"/>
              <a:t>End of 1</a:t>
            </a:r>
            <a:r>
              <a:rPr lang="en-US" baseline="30000" dirty="0" smtClean="0"/>
              <a:t>st</a:t>
            </a:r>
            <a:r>
              <a:rPr lang="en-US" dirty="0" smtClean="0"/>
              <a:t> decade</a:t>
            </a:r>
          </a:p>
          <a:p>
            <a:pPr lvl="2"/>
            <a:r>
              <a:rPr lang="en-US" dirty="0" smtClean="0"/>
              <a:t>Recurrent erosions</a:t>
            </a:r>
          </a:p>
          <a:p>
            <a:pPr lvl="1"/>
            <a:r>
              <a:rPr lang="en-US" dirty="0" smtClean="0"/>
              <a:t>Signs </a:t>
            </a:r>
          </a:p>
          <a:p>
            <a:pPr lvl="2"/>
            <a:r>
              <a:rPr lang="en-US" dirty="0" smtClean="0"/>
              <a:t>Honeycomb </a:t>
            </a:r>
            <a:r>
              <a:rPr lang="en-US" dirty="0" err="1" smtClean="0"/>
              <a:t>subepithelial</a:t>
            </a:r>
            <a:r>
              <a:rPr lang="en-US" dirty="0" smtClean="0"/>
              <a:t> opacity</a:t>
            </a:r>
          </a:p>
          <a:p>
            <a:pPr lvl="1"/>
            <a:r>
              <a:rPr lang="en-US" dirty="0" smtClean="0"/>
              <a:t>Treatment 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71775"/>
            <a:ext cx="31242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0895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Bowman layer dystrophies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3. </a:t>
            </a:r>
            <a:r>
              <a:rPr lang="en-US" sz="2400" u="sng" dirty="0" err="1" smtClean="0"/>
              <a:t>Schnyder</a:t>
            </a:r>
            <a:r>
              <a:rPr lang="en-US" sz="2400" u="sng" dirty="0" smtClean="0"/>
              <a:t> central crystalline dystrophy</a:t>
            </a:r>
          </a:p>
          <a:p>
            <a:pPr lvl="1"/>
            <a:r>
              <a:rPr lang="en-US" dirty="0" smtClean="0"/>
              <a:t>Disorder of corneal lipid metabolism</a:t>
            </a:r>
          </a:p>
          <a:p>
            <a:pPr lvl="1"/>
            <a:r>
              <a:rPr lang="en-US" dirty="0" smtClean="0"/>
              <a:t>Inheritance</a:t>
            </a:r>
          </a:p>
          <a:p>
            <a:pPr lvl="1"/>
            <a:r>
              <a:rPr lang="en-US" dirty="0" smtClean="0"/>
              <a:t>Histology  </a:t>
            </a:r>
          </a:p>
          <a:p>
            <a:pPr lvl="1"/>
            <a:r>
              <a:rPr lang="en-US" dirty="0" smtClean="0"/>
              <a:t>Onset </a:t>
            </a:r>
          </a:p>
          <a:p>
            <a:pPr lvl="2"/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decade , visual </a:t>
            </a:r>
            <a:r>
              <a:rPr lang="en-US" sz="2000" dirty="0" err="1" smtClean="0"/>
              <a:t>imparement</a:t>
            </a:r>
            <a:endParaRPr lang="en-US" sz="2000" dirty="0" smtClean="0"/>
          </a:p>
          <a:p>
            <a:pPr lvl="1"/>
            <a:r>
              <a:rPr lang="en-US" dirty="0" smtClean="0"/>
              <a:t>Signs </a:t>
            </a:r>
          </a:p>
          <a:p>
            <a:pPr lvl="2"/>
            <a:r>
              <a:rPr lang="en-US" sz="2000" dirty="0" smtClean="0"/>
              <a:t>Central ,oval, </a:t>
            </a:r>
            <a:r>
              <a:rPr lang="en-US" sz="2000" dirty="0" err="1" smtClean="0"/>
              <a:t>subepithelial</a:t>
            </a:r>
            <a:r>
              <a:rPr lang="en-US" sz="2000" dirty="0" smtClean="0"/>
              <a:t> crystalline  opacity</a:t>
            </a:r>
          </a:p>
          <a:p>
            <a:pPr lvl="2"/>
            <a:r>
              <a:rPr lang="en-US" sz="2000" dirty="0" smtClean="0"/>
              <a:t>Diffuse corneal haze</a:t>
            </a:r>
          </a:p>
          <a:p>
            <a:pPr lvl="2"/>
            <a:r>
              <a:rPr lang="en-US" sz="2000" dirty="0" smtClean="0"/>
              <a:t>Prominent </a:t>
            </a:r>
            <a:r>
              <a:rPr lang="en-US" sz="2000" dirty="0" err="1" smtClean="0"/>
              <a:t>arcus</a:t>
            </a:r>
            <a:r>
              <a:rPr lang="en-US" sz="2000" dirty="0" smtClean="0"/>
              <a:t> in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decade</a:t>
            </a:r>
          </a:p>
          <a:p>
            <a:pPr lvl="1"/>
            <a:r>
              <a:rPr lang="en-US" dirty="0" smtClean="0"/>
              <a:t>Treatment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2590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29200"/>
            <a:ext cx="259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104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Stromal </a:t>
            </a:r>
            <a:r>
              <a:rPr lang="en-US" dirty="0"/>
              <a:t>dystrophies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1. </a:t>
            </a:r>
            <a:r>
              <a:rPr lang="en-US" sz="3200" u="sng" dirty="0" smtClean="0"/>
              <a:t>Lattice corneal dystrophy type 1(LCD1, </a:t>
            </a:r>
          </a:p>
          <a:p>
            <a:pPr marL="0" indent="0">
              <a:buNone/>
            </a:pPr>
            <a:r>
              <a:rPr lang="en-US" sz="3200" dirty="0" smtClean="0"/>
              <a:t>    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Biber</a:t>
            </a:r>
            <a:r>
              <a:rPr lang="en-US" sz="3200" u="sng" dirty="0" smtClean="0"/>
              <a:t>-</a:t>
            </a:r>
            <a:r>
              <a:rPr lang="en-US" sz="3200" u="sng" dirty="0" err="1" smtClean="0"/>
              <a:t>Haab</a:t>
            </a:r>
            <a:r>
              <a:rPr lang="en-US" sz="3200" u="sng" dirty="0" smtClean="0"/>
              <a:t>-Dimmer</a:t>
            </a:r>
            <a:r>
              <a:rPr lang="en-US" sz="3200" dirty="0" smtClean="0"/>
              <a:t>)</a:t>
            </a:r>
          </a:p>
          <a:p>
            <a:pPr marL="708660" lvl="1" indent="-342900"/>
            <a:r>
              <a:rPr lang="en-US" sz="3200" dirty="0" smtClean="0"/>
              <a:t>Inheritance – AD, 5q31</a:t>
            </a:r>
          </a:p>
          <a:p>
            <a:pPr marL="708660" lvl="1" indent="-342900"/>
            <a:r>
              <a:rPr lang="en-US" sz="3200" dirty="0" smtClean="0"/>
              <a:t>Histology –</a:t>
            </a:r>
          </a:p>
          <a:p>
            <a:pPr marL="982980" lvl="2" indent="-342900"/>
            <a:r>
              <a:rPr lang="en-US" sz="2800" dirty="0"/>
              <a:t>A</a:t>
            </a:r>
            <a:r>
              <a:rPr lang="en-US" sz="2800" dirty="0" smtClean="0"/>
              <a:t>myloid stain</a:t>
            </a:r>
          </a:p>
          <a:p>
            <a:pPr marL="982980" lvl="2" indent="-342900"/>
            <a:r>
              <a:rPr lang="en-US" sz="2800" dirty="0" smtClean="0"/>
              <a:t>Green birefringence </a:t>
            </a:r>
          </a:p>
          <a:p>
            <a:pPr marL="708660" lvl="1" indent="-342900"/>
            <a:r>
              <a:rPr lang="en-US" sz="3200" dirty="0" smtClean="0"/>
              <a:t>Onset </a:t>
            </a:r>
          </a:p>
          <a:p>
            <a:pPr marL="982980" lvl="2" indent="-342900"/>
            <a:r>
              <a:rPr lang="en-US" sz="2800" dirty="0" smtClean="0"/>
              <a:t>End of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decade</a:t>
            </a:r>
            <a:endParaRPr lang="en-U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505075"/>
            <a:ext cx="20097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876800"/>
            <a:ext cx="20193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68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Stromal dystrophies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200" u="sng" dirty="0" smtClean="0"/>
              <a:t>Lattice </a:t>
            </a:r>
            <a:r>
              <a:rPr lang="en-US" sz="3200" u="sng" dirty="0"/>
              <a:t>corneal dystrophy type </a:t>
            </a:r>
            <a:r>
              <a:rPr lang="en-US" sz="3200" u="sng" dirty="0" smtClean="0"/>
              <a:t>1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lvl="1"/>
            <a:r>
              <a:rPr lang="en-US" sz="2800" dirty="0" smtClean="0"/>
              <a:t>Signs </a:t>
            </a:r>
          </a:p>
          <a:p>
            <a:pPr lvl="2"/>
            <a:r>
              <a:rPr lang="en-US" sz="2400" dirty="0" smtClean="0"/>
              <a:t>Anterior stromal dots</a:t>
            </a:r>
          </a:p>
          <a:p>
            <a:pPr lvl="2"/>
            <a:r>
              <a:rPr lang="en-US" sz="2400" dirty="0" smtClean="0"/>
              <a:t>Fine lattice lines</a:t>
            </a:r>
          </a:p>
          <a:p>
            <a:pPr lvl="2"/>
            <a:r>
              <a:rPr lang="en-US" sz="2400" dirty="0" smtClean="0"/>
              <a:t>Spread </a:t>
            </a:r>
          </a:p>
          <a:p>
            <a:pPr lvl="2"/>
            <a:r>
              <a:rPr lang="en-US" sz="2400" dirty="0" smtClean="0"/>
              <a:t>Stromal haze</a:t>
            </a:r>
          </a:p>
          <a:p>
            <a:pPr lvl="2"/>
            <a:r>
              <a:rPr lang="en-US" sz="2400" dirty="0" smtClean="0"/>
              <a:t>Reduced sensations</a:t>
            </a:r>
          </a:p>
          <a:p>
            <a:pPr lvl="1"/>
            <a:r>
              <a:rPr lang="en-US" dirty="0" smtClean="0"/>
              <a:t>Treatment </a:t>
            </a:r>
          </a:p>
          <a:p>
            <a:pPr lvl="2"/>
            <a:r>
              <a:rPr lang="en-US" sz="2400" dirty="0" smtClean="0"/>
              <a:t>PKP or DALK</a:t>
            </a:r>
            <a:endParaRPr lang="en-US" sz="2400" dirty="0"/>
          </a:p>
          <a:p>
            <a:endParaRPr lang="en-US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908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153828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1288" y="5257800"/>
            <a:ext cx="166211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36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Stromal dystrophies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2. </a:t>
            </a:r>
            <a:r>
              <a:rPr lang="en-US" sz="2800" u="sng" dirty="0" smtClean="0"/>
              <a:t>Lattice corneal dystrophy type 2 (LCD2,Finnish type amyloidosis, </a:t>
            </a:r>
            <a:r>
              <a:rPr lang="en-US" sz="2800" u="sng" dirty="0" err="1" smtClean="0"/>
              <a:t>Meretoja</a:t>
            </a:r>
            <a:r>
              <a:rPr lang="en-US" sz="2800" u="sng" dirty="0" smtClean="0"/>
              <a:t> syndrome)</a:t>
            </a:r>
          </a:p>
          <a:p>
            <a:endParaRPr lang="en-US" sz="2800" u="sng" dirty="0" smtClean="0"/>
          </a:p>
          <a:p>
            <a:pPr lvl="1"/>
            <a:r>
              <a:rPr lang="en-US" sz="2800" dirty="0" smtClean="0"/>
              <a:t>Inheritance – AD , gene locus 9q34</a:t>
            </a:r>
          </a:p>
          <a:p>
            <a:pPr lvl="1"/>
            <a:r>
              <a:rPr lang="en-US" sz="2800" dirty="0" smtClean="0"/>
              <a:t>Histology – Amyloid deposits in </a:t>
            </a:r>
            <a:r>
              <a:rPr lang="en-US" sz="2800" dirty="0" err="1" smtClean="0"/>
              <a:t>stroma</a:t>
            </a:r>
            <a:endParaRPr lang="en-US" sz="2800" dirty="0" smtClean="0"/>
          </a:p>
          <a:p>
            <a:pPr lvl="1"/>
            <a:r>
              <a:rPr lang="en-US" sz="2800" dirty="0" smtClean="0"/>
              <a:t>Onset –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decade</a:t>
            </a:r>
          </a:p>
          <a:p>
            <a:pPr lvl="1"/>
            <a:r>
              <a:rPr lang="en-US" sz="2800" dirty="0" smtClean="0"/>
              <a:t>Signs – fine lattice lines</a:t>
            </a:r>
          </a:p>
          <a:p>
            <a:pPr marL="393192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impaired corneal sensations</a:t>
            </a:r>
          </a:p>
          <a:p>
            <a:pPr lvl="1"/>
            <a:r>
              <a:rPr lang="en-US" sz="2800" dirty="0" smtClean="0"/>
              <a:t>Treatment –</a:t>
            </a:r>
            <a:r>
              <a:rPr lang="en-US" sz="2800" dirty="0" err="1" smtClean="0"/>
              <a:t>keratoplasty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1174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Stromal dystrophies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3. </a:t>
            </a:r>
            <a:r>
              <a:rPr lang="en-US" sz="2800" u="sng" dirty="0" smtClean="0"/>
              <a:t>Lattice corneal dystrophy type 3</a:t>
            </a:r>
          </a:p>
          <a:p>
            <a:endParaRPr lang="en-US" sz="2800" u="sng" dirty="0" smtClean="0"/>
          </a:p>
          <a:p>
            <a:pPr lvl="1"/>
            <a:r>
              <a:rPr lang="en-US" sz="2800" dirty="0" smtClean="0"/>
              <a:t>Inheritance – AD</a:t>
            </a:r>
          </a:p>
          <a:p>
            <a:pPr lvl="1"/>
            <a:r>
              <a:rPr lang="en-US" sz="2800" dirty="0" smtClean="0"/>
              <a:t>Onset – 70 – 90 years</a:t>
            </a:r>
          </a:p>
          <a:p>
            <a:pPr lvl="1"/>
            <a:r>
              <a:rPr lang="en-US" sz="2800" dirty="0" smtClean="0"/>
              <a:t>Signs – Thick rope like bands of amyloid</a:t>
            </a:r>
            <a:endParaRPr lang="en-US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495800"/>
            <a:ext cx="26384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86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Stromal dystrophies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4. </a:t>
            </a:r>
            <a:r>
              <a:rPr lang="en-US" sz="2800" u="sng" dirty="0" smtClean="0"/>
              <a:t>Granular corneal dystrophy type 1 (GCD1 , </a:t>
            </a:r>
            <a:r>
              <a:rPr lang="en-US" sz="2800" u="sng" dirty="0" err="1" smtClean="0"/>
              <a:t>Groenouw</a:t>
            </a:r>
            <a:r>
              <a:rPr lang="en-US" sz="2800" u="sng" dirty="0" smtClean="0"/>
              <a:t> type 1)</a:t>
            </a:r>
          </a:p>
          <a:p>
            <a:pPr lvl="1"/>
            <a:r>
              <a:rPr lang="en-US" sz="2800" dirty="0" smtClean="0"/>
              <a:t>Inheritance </a:t>
            </a:r>
          </a:p>
          <a:p>
            <a:pPr lvl="1"/>
            <a:r>
              <a:rPr lang="en-US" sz="2800" dirty="0" smtClean="0"/>
              <a:t>Onset –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decade</a:t>
            </a:r>
          </a:p>
          <a:p>
            <a:pPr lvl="1"/>
            <a:r>
              <a:rPr lang="en-US" sz="2800" dirty="0" smtClean="0"/>
              <a:t>Signs </a:t>
            </a:r>
          </a:p>
          <a:p>
            <a:pPr lvl="2"/>
            <a:r>
              <a:rPr lang="en-US" sz="2400" dirty="0" smtClean="0"/>
              <a:t>Anterior stromal deposits</a:t>
            </a:r>
          </a:p>
          <a:p>
            <a:pPr lvl="2"/>
            <a:r>
              <a:rPr lang="en-US" sz="2400" dirty="0" smtClean="0"/>
              <a:t>Deeper and outward spread</a:t>
            </a:r>
          </a:p>
          <a:p>
            <a:pPr lvl="2"/>
            <a:r>
              <a:rPr lang="en-US" sz="2400" dirty="0" smtClean="0"/>
              <a:t>Impaired corneal sensations</a:t>
            </a:r>
          </a:p>
          <a:p>
            <a:pPr lvl="1"/>
            <a:r>
              <a:rPr lang="en-US" sz="2700" dirty="0" smtClean="0"/>
              <a:t>Treatment </a:t>
            </a:r>
            <a:endParaRPr lang="en-US" sz="27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86138"/>
            <a:ext cx="1600200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074" y="2438400"/>
            <a:ext cx="18383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075" y="4800600"/>
            <a:ext cx="18383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9853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Stromal dystrophies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5. </a:t>
            </a:r>
            <a:r>
              <a:rPr lang="en-US" sz="2800" u="sng" dirty="0" smtClean="0"/>
              <a:t>Granular corneal dystrophy type 2(GCD2, combined granular-lattice dystrophy)</a:t>
            </a:r>
          </a:p>
          <a:p>
            <a:pPr marL="0" indent="0">
              <a:buNone/>
            </a:pPr>
            <a:endParaRPr lang="en-US" sz="2800" u="sng" dirty="0" smtClean="0"/>
          </a:p>
          <a:p>
            <a:pPr lvl="1"/>
            <a:r>
              <a:rPr lang="en-US" sz="2800" dirty="0" smtClean="0"/>
              <a:t>Inheritance </a:t>
            </a:r>
          </a:p>
          <a:p>
            <a:pPr lvl="1"/>
            <a:r>
              <a:rPr lang="en-US" sz="2800" dirty="0" smtClean="0"/>
              <a:t>Onset –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decade</a:t>
            </a:r>
          </a:p>
          <a:p>
            <a:pPr lvl="1"/>
            <a:r>
              <a:rPr lang="en-US" sz="2800" dirty="0" smtClean="0"/>
              <a:t>Signs</a:t>
            </a:r>
          </a:p>
          <a:p>
            <a:pPr lvl="2"/>
            <a:r>
              <a:rPr lang="en-US" sz="2400" dirty="0" smtClean="0"/>
              <a:t>Superficial opacities</a:t>
            </a:r>
          </a:p>
          <a:p>
            <a:pPr lvl="2"/>
            <a:r>
              <a:rPr lang="en-US" sz="2400" dirty="0" smtClean="0"/>
              <a:t>Deeper linear opacities</a:t>
            </a:r>
            <a:endParaRPr lang="en-US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35718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508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Corneal </a:t>
            </a:r>
            <a:r>
              <a:rPr lang="en-US" dirty="0" smtClean="0"/>
              <a:t>dystrophies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9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Endothelial </a:t>
            </a:r>
            <a:r>
              <a:rPr lang="en-US" dirty="0"/>
              <a:t>dystrophies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1. </a:t>
            </a:r>
            <a:r>
              <a:rPr lang="en-US" sz="2800" u="sng" dirty="0" smtClean="0"/>
              <a:t>Fuchs endothelial dystrophy</a:t>
            </a:r>
          </a:p>
          <a:p>
            <a:endParaRPr lang="en-US" sz="2800" u="sng" dirty="0" smtClean="0"/>
          </a:p>
          <a:p>
            <a:pPr lvl="1"/>
            <a:r>
              <a:rPr lang="en-US" sz="2800" dirty="0" smtClean="0"/>
              <a:t>Bilateral accelerated endothelial cell loss</a:t>
            </a:r>
          </a:p>
          <a:p>
            <a:pPr lvl="1"/>
            <a:r>
              <a:rPr lang="en-US" sz="2800" dirty="0" smtClean="0"/>
              <a:t>More common in women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Inheritance – AD</a:t>
            </a:r>
          </a:p>
          <a:p>
            <a:pPr lvl="1"/>
            <a:r>
              <a:rPr lang="en-US" sz="2800" dirty="0" smtClean="0"/>
              <a:t>Onset – Old age, slow progressive</a:t>
            </a:r>
          </a:p>
          <a:p>
            <a:pPr lvl="1"/>
            <a:r>
              <a:rPr lang="en-US" sz="2800" dirty="0" smtClean="0"/>
              <a:t>Histology – </a:t>
            </a:r>
            <a:r>
              <a:rPr lang="en-US" sz="2800" dirty="0" err="1"/>
              <a:t>G</a:t>
            </a:r>
            <a:r>
              <a:rPr lang="en-US" sz="2800" dirty="0" err="1" smtClean="0"/>
              <a:t>uttata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075" y="4200525"/>
            <a:ext cx="19907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86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Endothelial </a:t>
            </a:r>
            <a:r>
              <a:rPr lang="en-US" dirty="0"/>
              <a:t>dystrophies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1. </a:t>
            </a:r>
            <a:r>
              <a:rPr lang="en-US" sz="2800" u="sng" dirty="0" smtClean="0"/>
              <a:t>Fuchs endothelial dystrophy</a:t>
            </a:r>
          </a:p>
          <a:p>
            <a:endParaRPr lang="en-US" sz="2800" u="sng" dirty="0"/>
          </a:p>
          <a:p>
            <a:r>
              <a:rPr lang="en-US" sz="2800" dirty="0" smtClean="0"/>
              <a:t>Signs </a:t>
            </a:r>
          </a:p>
          <a:p>
            <a:pPr lvl="1"/>
            <a:r>
              <a:rPr lang="en-US" dirty="0" smtClean="0"/>
              <a:t>Corneal </a:t>
            </a:r>
            <a:r>
              <a:rPr lang="en-US" dirty="0" err="1" smtClean="0"/>
              <a:t>guttata</a:t>
            </a:r>
            <a:endParaRPr lang="en-US" dirty="0" smtClean="0"/>
          </a:p>
          <a:p>
            <a:pPr lvl="1"/>
            <a:r>
              <a:rPr lang="en-US" dirty="0" smtClean="0"/>
              <a:t>Beaten metal appearance</a:t>
            </a:r>
          </a:p>
          <a:p>
            <a:pPr lvl="1"/>
            <a:r>
              <a:rPr lang="en-US" dirty="0" smtClean="0"/>
              <a:t>Stromal edema</a:t>
            </a:r>
          </a:p>
          <a:p>
            <a:pPr lvl="1"/>
            <a:r>
              <a:rPr lang="en-US" dirty="0" smtClean="0"/>
              <a:t>Epithelial edema</a:t>
            </a:r>
          </a:p>
          <a:p>
            <a:pPr lvl="1"/>
            <a:r>
              <a:rPr lang="en-US" dirty="0" err="1" smtClean="0"/>
              <a:t>Microcyst</a:t>
            </a:r>
            <a:r>
              <a:rPr lang="en-US" dirty="0" smtClean="0"/>
              <a:t> and bullae</a:t>
            </a:r>
          </a:p>
          <a:p>
            <a:pPr lvl="1"/>
            <a:endParaRPr lang="en-US" dirty="0"/>
          </a:p>
          <a:p>
            <a:endParaRPr lang="en-US" sz="2800" u="sng" dirty="0"/>
          </a:p>
          <a:p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8925" y="1828800"/>
            <a:ext cx="19716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429000"/>
            <a:ext cx="19716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95850"/>
            <a:ext cx="19812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37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Endothelial dystrophies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1. </a:t>
            </a:r>
            <a:r>
              <a:rPr lang="en-US" sz="2800" u="sng" dirty="0" smtClean="0"/>
              <a:t>Fuchs </a:t>
            </a:r>
            <a:r>
              <a:rPr lang="en-US" sz="2800" u="sng" dirty="0"/>
              <a:t>endothelial dystrophy</a:t>
            </a:r>
          </a:p>
          <a:p>
            <a:pPr lvl="1"/>
            <a:r>
              <a:rPr lang="en-US" sz="2800" dirty="0" smtClean="0"/>
              <a:t>Treatment </a:t>
            </a:r>
          </a:p>
          <a:p>
            <a:pPr lvl="2"/>
            <a:r>
              <a:rPr lang="en-US" sz="2400" dirty="0" smtClean="0"/>
              <a:t>Conservative options</a:t>
            </a:r>
          </a:p>
          <a:p>
            <a:pPr lvl="3"/>
            <a:r>
              <a:rPr lang="en-US" sz="2400" dirty="0" smtClean="0"/>
              <a:t>0.5% topical sodium chloride</a:t>
            </a:r>
          </a:p>
          <a:p>
            <a:pPr lvl="3"/>
            <a:r>
              <a:rPr lang="en-US" sz="2400" dirty="0" smtClean="0"/>
              <a:t>Corneal dehydration</a:t>
            </a:r>
          </a:p>
          <a:p>
            <a:pPr lvl="2"/>
            <a:r>
              <a:rPr lang="en-US" sz="2400" dirty="0" smtClean="0"/>
              <a:t>Bandage contact lenses</a:t>
            </a:r>
          </a:p>
          <a:p>
            <a:pPr lvl="2"/>
            <a:r>
              <a:rPr lang="en-US" sz="2400" dirty="0" smtClean="0"/>
              <a:t>PKP or DLEK</a:t>
            </a:r>
          </a:p>
          <a:p>
            <a:pPr lvl="2"/>
            <a:r>
              <a:rPr lang="en-US" sz="2400" dirty="0" smtClean="0"/>
              <a:t>Other options</a:t>
            </a:r>
          </a:p>
          <a:p>
            <a:pPr lvl="3"/>
            <a:r>
              <a:rPr lang="en-US" sz="2400" dirty="0" err="1" smtClean="0"/>
              <a:t>Conjunctival</a:t>
            </a:r>
            <a:r>
              <a:rPr lang="en-US" sz="2400" dirty="0" smtClean="0"/>
              <a:t> flap</a:t>
            </a:r>
          </a:p>
          <a:p>
            <a:pPr lvl="3"/>
            <a:r>
              <a:rPr lang="en-US" sz="2400" dirty="0" smtClean="0"/>
              <a:t>Amniotic membrane transplant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9033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Endothelial dystrophies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u="sng" dirty="0" smtClean="0"/>
              <a:t>Posterior polymorphous dystrophy (PPCD)</a:t>
            </a:r>
          </a:p>
          <a:p>
            <a:endParaRPr lang="en-US" u="sng" dirty="0" smtClean="0"/>
          </a:p>
          <a:p>
            <a:pPr lvl="1"/>
            <a:r>
              <a:rPr lang="en-US" dirty="0" err="1" smtClean="0"/>
              <a:t>Innocuos</a:t>
            </a:r>
            <a:r>
              <a:rPr lang="en-US" dirty="0" smtClean="0"/>
              <a:t> asymptomatic </a:t>
            </a:r>
          </a:p>
          <a:p>
            <a:pPr lvl="1"/>
            <a:r>
              <a:rPr lang="en-US" dirty="0" smtClean="0"/>
              <a:t>Inheritance – AD</a:t>
            </a:r>
          </a:p>
          <a:p>
            <a:pPr lvl="1"/>
            <a:r>
              <a:rPr lang="en-US" dirty="0" smtClean="0"/>
              <a:t>Onset  - at birth</a:t>
            </a:r>
          </a:p>
          <a:p>
            <a:pPr lvl="1"/>
            <a:r>
              <a:rPr lang="en-US" dirty="0" smtClean="0"/>
              <a:t>Signs – vesicular endothelial lesion</a:t>
            </a:r>
          </a:p>
          <a:p>
            <a:pPr marL="393192" lvl="1" indent="0">
              <a:buNone/>
            </a:pPr>
            <a:r>
              <a:rPr lang="en-US" dirty="0" smtClean="0"/>
              <a:t>                 band like or diffuse</a:t>
            </a:r>
          </a:p>
          <a:p>
            <a:pPr lvl="1"/>
            <a:r>
              <a:rPr lang="en-US" dirty="0" smtClean="0"/>
              <a:t>Treatment 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8025" y="2362200"/>
            <a:ext cx="20097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3950" y="3429000"/>
            <a:ext cx="20002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19812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49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Endothelial dystrophies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u="sng" dirty="0" smtClean="0"/>
              <a:t>Congenital hereditary endothelial dystrophy</a:t>
            </a:r>
          </a:p>
          <a:p>
            <a:pPr lvl="1"/>
            <a:r>
              <a:rPr lang="en-US" dirty="0" smtClean="0"/>
              <a:t>Focal or generalized absence of corneal endothelium</a:t>
            </a:r>
          </a:p>
          <a:p>
            <a:pPr lvl="1"/>
            <a:r>
              <a:rPr lang="en-US" dirty="0" smtClean="0"/>
              <a:t>Two main forms CHED1 and CHED2</a:t>
            </a:r>
          </a:p>
          <a:p>
            <a:pPr lvl="1"/>
            <a:r>
              <a:rPr lang="en-US" dirty="0" smtClean="0"/>
              <a:t>Inheritance </a:t>
            </a:r>
          </a:p>
          <a:p>
            <a:pPr lvl="1"/>
            <a:r>
              <a:rPr lang="en-US" dirty="0" smtClean="0"/>
              <a:t>Onset – perinatal</a:t>
            </a:r>
          </a:p>
          <a:p>
            <a:pPr lvl="1"/>
            <a:r>
              <a:rPr lang="en-US" dirty="0" smtClean="0"/>
              <a:t>Signs </a:t>
            </a:r>
          </a:p>
          <a:p>
            <a:pPr lvl="2"/>
            <a:r>
              <a:rPr lang="en-US" dirty="0" smtClean="0"/>
              <a:t>Corneal </a:t>
            </a:r>
            <a:r>
              <a:rPr lang="en-US" dirty="0"/>
              <a:t>e</a:t>
            </a:r>
            <a:r>
              <a:rPr lang="en-US" dirty="0" smtClean="0"/>
              <a:t>dema</a:t>
            </a:r>
          </a:p>
          <a:p>
            <a:pPr lvl="2"/>
            <a:r>
              <a:rPr lang="en-US" dirty="0" err="1" smtClean="0"/>
              <a:t>Opacification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1275" y="2819400"/>
            <a:ext cx="22193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2193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724400"/>
            <a:ext cx="22098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58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480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Corneal dystrophies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Group of progressive , usually bilateral , mostly genetically determined , non inflammatory </a:t>
            </a:r>
            <a:r>
              <a:rPr lang="en-US" dirty="0" err="1" smtClean="0"/>
              <a:t>opacifying</a:t>
            </a:r>
            <a:r>
              <a:rPr lang="en-US" dirty="0" smtClean="0"/>
              <a:t> disorders</a:t>
            </a:r>
          </a:p>
          <a:p>
            <a:endParaRPr lang="en-US" dirty="0" smtClean="0"/>
          </a:p>
          <a:p>
            <a:r>
              <a:rPr lang="en-US" dirty="0" smtClean="0"/>
              <a:t>Classification </a:t>
            </a:r>
          </a:p>
          <a:p>
            <a:pPr lvl="1"/>
            <a:r>
              <a:rPr lang="en-US" dirty="0" smtClean="0"/>
              <a:t>Epithelial</a:t>
            </a:r>
          </a:p>
          <a:p>
            <a:pPr lvl="1"/>
            <a:r>
              <a:rPr lang="en-US" dirty="0" smtClean="0"/>
              <a:t>Bowman layer</a:t>
            </a:r>
          </a:p>
          <a:p>
            <a:pPr lvl="1"/>
            <a:r>
              <a:rPr lang="en-US" dirty="0" smtClean="0"/>
              <a:t>Stromal</a:t>
            </a:r>
          </a:p>
          <a:p>
            <a:pPr lvl="1"/>
            <a:r>
              <a:rPr lang="en-US" dirty="0" smtClean="0"/>
              <a:t>Endothelial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5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Epithelial dystrophies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Cogan epithelial basement membrane dystrophy</a:t>
            </a:r>
          </a:p>
          <a:p>
            <a:endParaRPr lang="en-US" dirty="0"/>
          </a:p>
          <a:p>
            <a:r>
              <a:rPr lang="en-US" dirty="0" err="1" smtClean="0"/>
              <a:t>Meesman</a:t>
            </a:r>
            <a:r>
              <a:rPr lang="en-US" dirty="0" smtClean="0"/>
              <a:t> epithelial dystrophy</a:t>
            </a:r>
          </a:p>
          <a:p>
            <a:endParaRPr lang="en-US" dirty="0"/>
          </a:p>
          <a:p>
            <a:r>
              <a:rPr lang="en-US" dirty="0" err="1" smtClean="0"/>
              <a:t>Lisch</a:t>
            </a:r>
            <a:r>
              <a:rPr lang="en-US" dirty="0" smtClean="0"/>
              <a:t> epithelial dystrophy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42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Epithelial dystrophies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u="sng" dirty="0" smtClean="0"/>
              <a:t>Cogan epithelial basement membrane dystrophy</a:t>
            </a:r>
          </a:p>
          <a:p>
            <a:pPr lvl="1"/>
            <a:r>
              <a:rPr lang="en-US" sz="2800" dirty="0" smtClean="0"/>
              <a:t>Inheritance </a:t>
            </a:r>
          </a:p>
          <a:p>
            <a:pPr lvl="2"/>
            <a:r>
              <a:rPr lang="en-US" sz="2400" dirty="0" smtClean="0"/>
              <a:t>Sporadic</a:t>
            </a:r>
          </a:p>
          <a:p>
            <a:pPr lvl="1"/>
            <a:r>
              <a:rPr lang="en-US" sz="2800" dirty="0" smtClean="0"/>
              <a:t>Histology </a:t>
            </a:r>
          </a:p>
          <a:p>
            <a:pPr lvl="2"/>
            <a:r>
              <a:rPr lang="en-US" sz="2400" dirty="0" smtClean="0"/>
              <a:t>Thick basement membrane</a:t>
            </a:r>
          </a:p>
          <a:p>
            <a:pPr lvl="2"/>
            <a:r>
              <a:rPr lang="en-US" sz="2400" dirty="0" smtClean="0"/>
              <a:t>Deposits of </a:t>
            </a:r>
            <a:r>
              <a:rPr lang="en-US" sz="2400" dirty="0" err="1" smtClean="0"/>
              <a:t>fibrillary</a:t>
            </a:r>
            <a:r>
              <a:rPr lang="en-US" sz="2400" dirty="0" smtClean="0"/>
              <a:t> protein</a:t>
            </a:r>
          </a:p>
          <a:p>
            <a:pPr lvl="2"/>
            <a:r>
              <a:rPr lang="en-US" sz="2400" dirty="0" smtClean="0"/>
              <a:t>Absence of </a:t>
            </a:r>
            <a:r>
              <a:rPr lang="en-US" sz="2400" dirty="0" err="1" smtClean="0"/>
              <a:t>hemidesmosomes</a:t>
            </a:r>
            <a:endParaRPr lang="en-US" sz="2400" dirty="0" smtClean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561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Epithelial dystrophies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1782" indent="-514350">
              <a:buFont typeface="+mj-lt"/>
              <a:buAutoNum type="arabicPeriod"/>
            </a:pPr>
            <a:r>
              <a:rPr lang="en-US" sz="3200" u="sng" dirty="0"/>
              <a:t>Cogan epithelial basement membrane dystrophy</a:t>
            </a:r>
          </a:p>
          <a:p>
            <a:pPr lvl="1"/>
            <a:r>
              <a:rPr lang="en-US" sz="2800" dirty="0" smtClean="0"/>
              <a:t>Onset </a:t>
            </a:r>
          </a:p>
          <a:p>
            <a:pPr lvl="1"/>
            <a:r>
              <a:rPr lang="en-US" sz="2800" dirty="0" smtClean="0"/>
              <a:t>Signs </a:t>
            </a:r>
          </a:p>
          <a:p>
            <a:pPr lvl="2"/>
            <a:r>
              <a:rPr lang="en-US" sz="2400" dirty="0" smtClean="0"/>
              <a:t>Dot like opacities</a:t>
            </a:r>
          </a:p>
          <a:p>
            <a:pPr lvl="2"/>
            <a:r>
              <a:rPr lang="en-US" sz="2400" dirty="0" smtClean="0"/>
              <a:t>Epithelial  </a:t>
            </a:r>
            <a:r>
              <a:rPr lang="en-US" sz="2400" dirty="0" err="1" smtClean="0"/>
              <a:t>microcyst</a:t>
            </a:r>
            <a:endParaRPr lang="en-US" sz="2400" dirty="0" smtClean="0"/>
          </a:p>
          <a:p>
            <a:pPr lvl="2"/>
            <a:r>
              <a:rPr lang="en-US" sz="2400" dirty="0" err="1" smtClean="0"/>
              <a:t>Subepithelial</a:t>
            </a:r>
            <a:r>
              <a:rPr lang="en-US" sz="2400" dirty="0" smtClean="0"/>
              <a:t> map like pattern</a:t>
            </a:r>
          </a:p>
          <a:p>
            <a:pPr lvl="2"/>
            <a:r>
              <a:rPr lang="en-US" sz="2400" dirty="0" smtClean="0"/>
              <a:t>Whorled fingerprint – like lines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438400"/>
            <a:ext cx="15240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8312" y="3543300"/>
            <a:ext cx="1462088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0"/>
            <a:ext cx="152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63880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31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Epithelial dystrophies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u="sng" dirty="0" smtClean="0"/>
              <a:t> </a:t>
            </a:r>
            <a:r>
              <a:rPr lang="en-US" u="sng" dirty="0" err="1" smtClean="0"/>
              <a:t>Meesmann</a:t>
            </a:r>
            <a:r>
              <a:rPr lang="en-US" u="sng" dirty="0" smtClean="0"/>
              <a:t> epithelial dystrophy</a:t>
            </a:r>
          </a:p>
          <a:p>
            <a:endParaRPr lang="en-US" u="sng" dirty="0" smtClean="0"/>
          </a:p>
          <a:p>
            <a:pPr lvl="1"/>
            <a:r>
              <a:rPr lang="en-US" dirty="0" smtClean="0"/>
              <a:t>Inheritance </a:t>
            </a:r>
          </a:p>
          <a:p>
            <a:pPr lvl="1"/>
            <a:r>
              <a:rPr lang="en-US" dirty="0" smtClean="0"/>
              <a:t>Histology </a:t>
            </a:r>
          </a:p>
          <a:p>
            <a:pPr lvl="2"/>
            <a:r>
              <a:rPr lang="en-US" dirty="0" smtClean="0"/>
              <a:t>Basement membrane </a:t>
            </a:r>
            <a:r>
              <a:rPr lang="en-US" dirty="0" err="1" smtClean="0"/>
              <a:t>thickning</a:t>
            </a:r>
            <a:endParaRPr lang="en-US" dirty="0" smtClean="0"/>
          </a:p>
          <a:p>
            <a:pPr lvl="2"/>
            <a:r>
              <a:rPr lang="en-US" dirty="0" smtClean="0"/>
              <a:t>Intraepithelial cyst</a:t>
            </a:r>
          </a:p>
          <a:p>
            <a:pPr lvl="1"/>
            <a:r>
              <a:rPr lang="en-US" dirty="0" smtClean="0"/>
              <a:t>Symptoms </a:t>
            </a:r>
          </a:p>
          <a:p>
            <a:pPr lvl="2"/>
            <a:r>
              <a:rPr lang="en-US" dirty="0" smtClean="0"/>
              <a:t>Asymptomatic</a:t>
            </a:r>
          </a:p>
          <a:p>
            <a:pPr lvl="2"/>
            <a:r>
              <a:rPr lang="en-US" dirty="0" smtClean="0"/>
              <a:t>Ocular irritation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32385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64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Epithelial dystrophies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u="sng" dirty="0" err="1" smtClean="0"/>
              <a:t>Meesmann</a:t>
            </a:r>
            <a:r>
              <a:rPr lang="en-US" u="sng" dirty="0" smtClean="0"/>
              <a:t> </a:t>
            </a:r>
            <a:r>
              <a:rPr lang="en-US" u="sng" dirty="0"/>
              <a:t>epithelial </a:t>
            </a:r>
            <a:r>
              <a:rPr lang="en-US" u="sng" dirty="0" smtClean="0"/>
              <a:t>dystrophy</a:t>
            </a:r>
          </a:p>
          <a:p>
            <a:endParaRPr lang="en-US" u="sng" dirty="0"/>
          </a:p>
          <a:p>
            <a:pPr lvl="1"/>
            <a:r>
              <a:rPr lang="en-US" dirty="0" smtClean="0"/>
              <a:t>Signs </a:t>
            </a:r>
          </a:p>
          <a:p>
            <a:pPr lvl="2"/>
            <a:r>
              <a:rPr lang="en-US" dirty="0" smtClean="0"/>
              <a:t>Tiny intraepithelial cysts</a:t>
            </a:r>
          </a:p>
          <a:p>
            <a:pPr lvl="2"/>
            <a:r>
              <a:rPr lang="en-US" dirty="0" smtClean="0"/>
              <a:t>Reduced sensations</a:t>
            </a:r>
          </a:p>
          <a:p>
            <a:pPr lvl="2"/>
            <a:r>
              <a:rPr lang="en-US" dirty="0" smtClean="0"/>
              <a:t>Slightly thinned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Treatment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6350" y="2819400"/>
            <a:ext cx="32194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27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Epithelial dystrophies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u="sng" dirty="0" err="1" smtClean="0"/>
              <a:t>Lisch</a:t>
            </a:r>
            <a:r>
              <a:rPr lang="en-US" u="sng" dirty="0" smtClean="0"/>
              <a:t> epithelial dystrophy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Inheritance</a:t>
            </a:r>
          </a:p>
          <a:p>
            <a:pPr lvl="2"/>
            <a:r>
              <a:rPr lang="en-US" dirty="0" smtClean="0"/>
              <a:t>AD or XLD</a:t>
            </a:r>
          </a:p>
          <a:p>
            <a:pPr lvl="2"/>
            <a:r>
              <a:rPr lang="en-US" dirty="0" smtClean="0"/>
              <a:t>Gene locus on </a:t>
            </a:r>
            <a:r>
              <a:rPr lang="en-US" dirty="0" err="1" smtClean="0"/>
              <a:t>Xp</a:t>
            </a:r>
            <a:r>
              <a:rPr lang="en-US" dirty="0" smtClean="0"/>
              <a:t> 22.3 in XLD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Signs </a:t>
            </a:r>
          </a:p>
          <a:p>
            <a:pPr lvl="2"/>
            <a:r>
              <a:rPr lang="en-US" dirty="0" smtClean="0"/>
              <a:t>Grey band with whorls</a:t>
            </a:r>
          </a:p>
          <a:p>
            <a:pPr lvl="2"/>
            <a:r>
              <a:rPr lang="en-US" dirty="0" smtClean="0"/>
              <a:t>Densely packed </a:t>
            </a:r>
            <a:r>
              <a:rPr lang="en-US" dirty="0" err="1" smtClean="0"/>
              <a:t>microcysts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95475"/>
            <a:ext cx="25908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5475" y="4386262"/>
            <a:ext cx="2600325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95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1083</Words>
  <Application>Microsoft Office PowerPoint</Application>
  <PresentationFormat>On-screen Show (4:3)</PresentationFormat>
  <Paragraphs>285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Slide 1</vt:lpstr>
      <vt:lpstr>Corneal dystrophies</vt:lpstr>
      <vt:lpstr>Corneal dystrophies</vt:lpstr>
      <vt:lpstr>Epithelial dystrophies</vt:lpstr>
      <vt:lpstr>Epithelial dystrophies</vt:lpstr>
      <vt:lpstr>Epithelial dystrophies</vt:lpstr>
      <vt:lpstr>Epithelial dystrophies</vt:lpstr>
      <vt:lpstr>Epithelial dystrophies</vt:lpstr>
      <vt:lpstr>Epithelial dystrophies</vt:lpstr>
      <vt:lpstr>Bowman layer dystrophies</vt:lpstr>
      <vt:lpstr>Bowman layer dystrophies</vt:lpstr>
      <vt:lpstr>Bowman layer dystrophies</vt:lpstr>
      <vt:lpstr>Bowman layer dystrophies</vt:lpstr>
      <vt:lpstr>Stromal dystrophies</vt:lpstr>
      <vt:lpstr>Stromal dystrophies</vt:lpstr>
      <vt:lpstr>Stromal dystrophies</vt:lpstr>
      <vt:lpstr>Stromal dystrophies</vt:lpstr>
      <vt:lpstr>Stromal dystrophies</vt:lpstr>
      <vt:lpstr>Stromal dystrophies</vt:lpstr>
      <vt:lpstr>Endothelial dystrophies</vt:lpstr>
      <vt:lpstr>Endothelial dystrophies</vt:lpstr>
      <vt:lpstr>Endothelial dystrophies</vt:lpstr>
      <vt:lpstr>Endothelial dystrophies</vt:lpstr>
      <vt:lpstr>Endothelial dystrophies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saami</dc:creator>
  <cp:lastModifiedBy>saami</cp:lastModifiedBy>
  <cp:revision>1</cp:revision>
  <dcterms:created xsi:type="dcterms:W3CDTF">2006-08-16T00:00:00Z</dcterms:created>
  <dcterms:modified xsi:type="dcterms:W3CDTF">2012-09-27T15:30:26Z</dcterms:modified>
</cp:coreProperties>
</file>