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D005-F115-4096-A582-7FC4FA75B517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F53F3-8D2F-450B-9D69-C7D59267C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3A472-F302-4358-8DF4-6B508334372D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49B886F-8B30-4BB9-8B5F-EBDC0D7D307A}" type="datetime1">
              <a:rPr lang="en-US"/>
              <a:pPr/>
              <a:t>9/3/2012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Chapter 2: General Concepts</a:t>
            </a:r>
          </a:p>
        </p:txBody>
      </p:sp>
      <p:sp>
        <p:nvSpPr>
          <p:cNvPr id="26629" name="Rectangle 3"/>
          <p:cNvSpPr txBox="1">
            <a:spLocks noGrp="1" noChangeArrowheads="1"/>
          </p:cNvSpPr>
          <p:nvPr/>
        </p:nvSpPr>
        <p:spPr bwMode="auto">
          <a:xfrm>
            <a:off x="3884414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/>
          <a:lstStyle/>
          <a:p>
            <a:pPr algn="r" defTabSz="912983"/>
            <a:fld id="{F9742991-D5F9-44E1-B30A-9F3A81297B22}" type="datetime1">
              <a:rPr lang="en-US" sz="1200"/>
              <a:pPr algn="r" defTabSz="912983"/>
              <a:t>9/3/2012</a:t>
            </a:fld>
            <a:endParaRPr lang="en-US" sz="1200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Epidemiology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2983"/>
            <a:fld id="{EA231E82-EA70-45BA-8B09-D6FB4181C104}" type="slidenum">
              <a:rPr lang="en-US" sz="1200"/>
              <a:pPr algn="r" defTabSz="912983"/>
              <a:t>1</a:t>
            </a:fld>
            <a:endParaRPr lang="en-US" sz="1200" dirty="0"/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8331-BF05-45D4-B22E-BC6515C629D5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797602C-3CD9-45E0-8EEF-16974DA732B7}" type="datetime1">
              <a:rPr lang="en-US"/>
              <a:pPr/>
              <a:t>9/3/2012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Chapter 2: General Concepts</a:t>
            </a:r>
          </a:p>
        </p:txBody>
      </p:sp>
      <p:sp>
        <p:nvSpPr>
          <p:cNvPr id="27653" name="Rectangle 3"/>
          <p:cNvSpPr txBox="1">
            <a:spLocks noGrp="1" noChangeArrowheads="1"/>
          </p:cNvSpPr>
          <p:nvPr/>
        </p:nvSpPr>
        <p:spPr bwMode="auto">
          <a:xfrm>
            <a:off x="3884414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/>
          <a:lstStyle/>
          <a:p>
            <a:pPr algn="r" defTabSz="912983"/>
            <a:fld id="{9C092747-AFF4-4BD3-8DD8-1EBED9A146D4}" type="datetime1">
              <a:rPr lang="en-US" sz="1200"/>
              <a:pPr algn="r" defTabSz="912983"/>
              <a:t>9/3/2012</a:t>
            </a:fld>
            <a:endParaRPr lang="en-US" sz="1200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Epidemiology</a:t>
            </a:r>
          </a:p>
        </p:txBody>
      </p:sp>
      <p:sp>
        <p:nvSpPr>
          <p:cNvPr id="27655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2983"/>
            <a:fld id="{8208925E-405C-441B-A07E-5B842AF76A2E}" type="slidenum">
              <a:rPr lang="en-US" sz="1200"/>
              <a:pPr algn="r" defTabSz="912983"/>
              <a:t>2</a:t>
            </a:fld>
            <a:endParaRPr lang="en-US" sz="1200" dirty="0"/>
          </a:p>
        </p:txBody>
      </p:sp>
      <p:sp>
        <p:nvSpPr>
          <p:cNvPr id="276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04E01-53FE-474D-BC5E-CF4C15160FE1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629AEA8-DD79-4CCE-9DE6-B3CE37BC433F}" type="datetime1">
              <a:rPr lang="en-US"/>
              <a:pPr/>
              <a:t>9/3/2012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Chapter 2: General Concepts</a:t>
            </a:r>
          </a:p>
        </p:txBody>
      </p:sp>
      <p:sp>
        <p:nvSpPr>
          <p:cNvPr id="28677" name="Rectangle 3"/>
          <p:cNvSpPr txBox="1">
            <a:spLocks noGrp="1" noChangeArrowheads="1"/>
          </p:cNvSpPr>
          <p:nvPr/>
        </p:nvSpPr>
        <p:spPr bwMode="auto">
          <a:xfrm>
            <a:off x="3884414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/>
          <a:lstStyle/>
          <a:p>
            <a:pPr algn="r" defTabSz="912983"/>
            <a:fld id="{8FF6537A-D249-4CBA-9399-938E196FD4F2}" type="datetime1">
              <a:rPr lang="en-US" sz="1200"/>
              <a:pPr algn="r" defTabSz="912983"/>
              <a:t>9/3/2012</a:t>
            </a:fld>
            <a:endParaRPr lang="en-US" sz="1200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Epidemiology</a:t>
            </a:r>
          </a:p>
        </p:txBody>
      </p:sp>
      <p:sp>
        <p:nvSpPr>
          <p:cNvPr id="28679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2983"/>
            <a:fld id="{2C82A3A7-3923-4414-AF0F-60FC84D895F8}" type="slidenum">
              <a:rPr lang="en-US" sz="1200"/>
              <a:pPr algn="r" defTabSz="912983"/>
              <a:t>7</a:t>
            </a:fld>
            <a:endParaRPr lang="en-US" sz="1200" dirty="0"/>
          </a:p>
        </p:txBody>
      </p:sp>
      <p:sp>
        <p:nvSpPr>
          <p:cNvPr id="286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77569-713B-4DBB-BD9C-747D94BE6607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3"/>
          <p:cNvSpPr txBox="1">
            <a:spLocks noGrp="1" noChangeArrowheads="1"/>
          </p:cNvSpPr>
          <p:nvPr/>
        </p:nvSpPr>
        <p:spPr bwMode="auto">
          <a:xfrm>
            <a:off x="3884414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/>
          <a:lstStyle/>
          <a:p>
            <a:pPr algn="r" defTabSz="912983"/>
            <a:fld id="{52523E9F-DCF5-4ED4-97FE-CF68312483B7}" type="datetime1">
              <a:rPr lang="en-US" sz="1200"/>
              <a:pPr algn="r" defTabSz="912983"/>
              <a:t>9/3/2012</a:t>
            </a:fld>
            <a:endParaRPr lang="en-US" sz="1200" dirty="0"/>
          </a:p>
        </p:txBody>
      </p:sp>
      <p:sp>
        <p:nvSpPr>
          <p:cNvPr id="29700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2983"/>
            <a:r>
              <a:rPr lang="en-US" sz="1200" dirty="0"/>
              <a:t>Chapter 2: General Concepts</a:t>
            </a:r>
          </a:p>
        </p:txBody>
      </p:sp>
      <p:sp>
        <p:nvSpPr>
          <p:cNvPr id="29701" name="Rectangle 3"/>
          <p:cNvSpPr txBox="1">
            <a:spLocks noGrp="1" noChangeArrowheads="1"/>
          </p:cNvSpPr>
          <p:nvPr/>
        </p:nvSpPr>
        <p:spPr bwMode="auto">
          <a:xfrm>
            <a:off x="3884414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/>
          <a:lstStyle/>
          <a:p>
            <a:pPr algn="r" defTabSz="912983"/>
            <a:fld id="{6CA332A5-6616-4865-9C80-9F3A7E2E2684}" type="datetime1">
              <a:rPr lang="en-US" sz="1200"/>
              <a:pPr algn="r" defTabSz="912983"/>
              <a:t>9/3/2012</a:t>
            </a:fld>
            <a:endParaRPr lang="en-US" sz="1200" dirty="0"/>
          </a:p>
        </p:txBody>
      </p:sp>
      <p:sp>
        <p:nvSpPr>
          <p:cNvPr id="29702" name="Rectangle 6"/>
          <p:cNvSpPr txBox="1">
            <a:spLocks noGrp="1" noChangeArrowheads="1"/>
          </p:cNvSpPr>
          <p:nvPr/>
        </p:nvSpPr>
        <p:spPr bwMode="auto">
          <a:xfrm>
            <a:off x="0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defTabSz="912983"/>
            <a:r>
              <a:rPr lang="en-US" sz="1200" dirty="0"/>
              <a:t>Epidemiology</a:t>
            </a: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2983"/>
            <a:fld id="{9A60B714-44C2-41D6-9195-C99292AB4185}" type="slidenum">
              <a:rPr lang="en-US" sz="1200"/>
              <a:pPr algn="r" defTabSz="912983"/>
              <a:t>8</a:t>
            </a:fld>
            <a:endParaRPr lang="en-US" sz="1200" dirty="0"/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B308F-DA30-4F48-A961-5605E75CB627}" type="slidenum">
              <a:rPr lang="en-US"/>
              <a:pPr/>
              <a:t>22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05C4F5-8B18-49B9-B7A3-88A543225D63}" type="datetime1">
              <a:rPr lang="en-US"/>
              <a:pPr/>
              <a:t>9/3/2012</a:t>
            </a:fld>
            <a:endParaRPr lang="en-US"/>
          </a:p>
        </p:txBody>
      </p:sp>
      <p:sp>
        <p:nvSpPr>
          <p:cNvPr id="3072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2983"/>
            <a:r>
              <a:rPr lang="en-US" sz="1200" dirty="0"/>
              <a:t>Chapter 2: General Concepts</a:t>
            </a:r>
          </a:p>
        </p:txBody>
      </p:sp>
      <p:sp>
        <p:nvSpPr>
          <p:cNvPr id="30725" name="Rectangle 3"/>
          <p:cNvSpPr txBox="1">
            <a:spLocks noGrp="1" noChangeArrowheads="1"/>
          </p:cNvSpPr>
          <p:nvPr/>
        </p:nvSpPr>
        <p:spPr bwMode="auto">
          <a:xfrm>
            <a:off x="3884414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/>
          <a:lstStyle/>
          <a:p>
            <a:pPr algn="r" defTabSz="912983"/>
            <a:fld id="{FCD6B6D4-BA1B-4ACF-899E-23B7EC4A909E}" type="datetime1">
              <a:rPr lang="en-US" sz="1200"/>
              <a:pPr algn="r" defTabSz="912983"/>
              <a:t>9/3/2012</a:t>
            </a:fld>
            <a:endParaRPr lang="en-US" sz="1200" dirty="0"/>
          </a:p>
        </p:txBody>
      </p:sp>
      <p:sp>
        <p:nvSpPr>
          <p:cNvPr id="30726" name="Rectangle 6"/>
          <p:cNvSpPr txBox="1">
            <a:spLocks noGrp="1" noChangeArrowheads="1"/>
          </p:cNvSpPr>
          <p:nvPr/>
        </p:nvSpPr>
        <p:spPr bwMode="auto">
          <a:xfrm>
            <a:off x="0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defTabSz="912983"/>
            <a:r>
              <a:rPr lang="en-US" sz="1200" dirty="0"/>
              <a:t>Epidemiology</a:t>
            </a:r>
          </a:p>
        </p:txBody>
      </p:sp>
      <p:sp>
        <p:nvSpPr>
          <p:cNvPr id="30727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2983"/>
            <a:fld id="{6AB9D8A5-D9B0-4E78-88F6-C7780182E556}" type="slidenum">
              <a:rPr lang="en-US" sz="1200"/>
              <a:pPr algn="r" defTabSz="912983"/>
              <a:t>22</a:t>
            </a:fld>
            <a:endParaRPr lang="en-US" sz="1200" dirty="0"/>
          </a:p>
        </p:txBody>
      </p:sp>
      <p:sp>
        <p:nvSpPr>
          <p:cNvPr id="307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D7F7-AD98-42CB-9966-D7E716572B19}" type="datetimeFigureOut">
              <a:rPr lang="en-US"/>
              <a:pPr>
                <a:defRPr/>
              </a:pPr>
              <a:t>9/3/2012</a:t>
            </a:fld>
            <a:r>
              <a:rPr lang="en-US"/>
              <a:t>Gerstman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9F41B-1074-436A-A4B1-F4E365CC8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54A7-E0FE-438A-8AE2-8A5A14178570}" type="datetimeFigureOut">
              <a:rPr lang="en-US"/>
              <a:pPr>
                <a:defRPr/>
              </a:pPr>
              <a:t>9/3/2012</a:t>
            </a:fld>
            <a:r>
              <a:rPr lang="en-US"/>
              <a:t>Gerstman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C3F8-C9C8-41C2-9BA8-FA7E43504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973E-11C5-4766-8C65-3DB646851EAE}" type="datetimeFigureOut">
              <a:rPr lang="en-US"/>
              <a:pPr>
                <a:defRPr/>
              </a:pPr>
              <a:t>9/3/2012</a:t>
            </a:fld>
            <a:r>
              <a:rPr lang="en-US"/>
              <a:t>Gerstman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2175-E267-40A2-8173-8933046F5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390C-66B8-4F9C-B2F0-2C9DA4CC5FA8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9DD0-38A1-4C74-920F-697E70F7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igoo.ws/code/preview/226164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1208B-0CB2-4CE8-A6A7-5BE39F15A8AA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62200"/>
            <a:ext cx="64770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7200" b="1" dirty="0" smtClean="0">
                <a:solidFill>
                  <a:srgbClr val="FF0000"/>
                </a:solidFill>
              </a:rPr>
              <a:t>Causal Concepts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77F2E-310F-4B0B-A2EE-C6B90F11492B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Epidemiologic Triad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001000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/>
              <a:t>Agent, host, and environmental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Types of Agents </a:t>
            </a:r>
            <a:endParaRPr lang="en-US" dirty="0" smtClean="0"/>
          </a:p>
        </p:txBody>
      </p:sp>
      <p:graphicFrame>
        <p:nvGraphicFramePr>
          <p:cNvPr id="71776" name="Group 96"/>
          <p:cNvGraphicFramePr>
            <a:graphicFrameLocks noGrp="1"/>
          </p:cNvGraphicFramePr>
          <p:nvPr>
            <p:ph idx="1"/>
          </p:nvPr>
        </p:nvGraphicFramePr>
        <p:xfrm>
          <a:off x="457200" y="1295399"/>
          <a:ext cx="8229600" cy="483076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03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Biological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Helminths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Protozoans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Poisons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/ radiation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Fungi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Noise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Bacteria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Allergens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Vibration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Rickettsia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Types of Host Factors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Physiological </a:t>
            </a:r>
          </a:p>
          <a:p>
            <a:pPr>
              <a:lnSpc>
                <a:spcPct val="90000"/>
              </a:lnSpc>
            </a:pPr>
            <a:r>
              <a:rPr lang="en-US" smtClean="0"/>
              <a:t>Anatomical</a:t>
            </a:r>
          </a:p>
          <a:p>
            <a:pPr>
              <a:lnSpc>
                <a:spcPct val="90000"/>
              </a:lnSpc>
            </a:pPr>
            <a:r>
              <a:rPr lang="en-US" smtClean="0"/>
              <a:t>Genetic </a:t>
            </a:r>
          </a:p>
          <a:p>
            <a:pPr>
              <a:lnSpc>
                <a:spcPct val="90000"/>
              </a:lnSpc>
            </a:pPr>
            <a:r>
              <a:rPr lang="en-US" smtClean="0"/>
              <a:t>Behavioral</a:t>
            </a:r>
          </a:p>
          <a:p>
            <a:pPr>
              <a:lnSpc>
                <a:spcPct val="90000"/>
              </a:lnSpc>
            </a:pPr>
            <a:r>
              <a:rPr lang="en-US" smtClean="0"/>
              <a:t>Occupational</a:t>
            </a:r>
          </a:p>
          <a:p>
            <a:pPr>
              <a:lnSpc>
                <a:spcPct val="90000"/>
              </a:lnSpc>
            </a:pPr>
            <a:r>
              <a:rPr lang="en-US" smtClean="0"/>
              <a:t>Constitutional</a:t>
            </a:r>
          </a:p>
          <a:p>
            <a:pPr>
              <a:lnSpc>
                <a:spcPct val="90000"/>
              </a:lnSpc>
            </a:pPr>
            <a:r>
              <a:rPr lang="en-US" smtClean="0"/>
              <a:t>Cultural</a:t>
            </a:r>
          </a:p>
          <a:p>
            <a:pPr>
              <a:lnSpc>
                <a:spcPct val="90000"/>
              </a:lnSpc>
            </a:pPr>
            <a:r>
              <a:rPr lang="en-US" smtClean="0"/>
              <a:t>etc!</a:t>
            </a:r>
          </a:p>
        </p:txBody>
      </p:sp>
      <p:pic>
        <p:nvPicPr>
          <p:cNvPr id="74756" name="Picture 4" descr="Homer Simpson Mmm....donuts Myspace Layout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533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Types of Environmental Factors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Physical, chemical, biological</a:t>
            </a:r>
          </a:p>
          <a:p>
            <a:pPr>
              <a:lnSpc>
                <a:spcPct val="90000"/>
              </a:lnSpc>
            </a:pPr>
            <a:r>
              <a:rPr lang="en-US" smtClean="0"/>
              <a:t>Social, political, economic</a:t>
            </a:r>
          </a:p>
          <a:p>
            <a:pPr>
              <a:lnSpc>
                <a:spcPct val="90000"/>
              </a:lnSpc>
            </a:pPr>
            <a:r>
              <a:rPr lang="en-US" smtClean="0"/>
              <a:t>Population density</a:t>
            </a:r>
          </a:p>
          <a:p>
            <a:pPr>
              <a:lnSpc>
                <a:spcPct val="90000"/>
              </a:lnSpc>
            </a:pPr>
            <a:r>
              <a:rPr lang="en-US" smtClean="0"/>
              <a:t>Cultural</a:t>
            </a:r>
          </a:p>
          <a:p>
            <a:pPr>
              <a:lnSpc>
                <a:spcPct val="90000"/>
              </a:lnSpc>
            </a:pPr>
            <a:r>
              <a:rPr lang="en-US" smtClean="0"/>
              <a:t>Env factors that affect presence and levels of agents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75780" name="Picture 4" descr="homer-simpson-do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14600"/>
            <a:ext cx="2762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2A13F-6B74-42E1-8AC6-DEF05A120258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Homeostatic Balance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276600" y="3186113"/>
            <a:ext cx="2162175" cy="1690687"/>
            <a:chOff x="2064" y="2007"/>
            <a:chExt cx="1362" cy="1065"/>
          </a:xfrm>
        </p:grpSpPr>
        <p:sp>
          <p:nvSpPr>
            <p:cNvPr id="17445" name="AutoShape 4"/>
            <p:cNvSpPr>
              <a:spLocks noChangeArrowheads="1"/>
            </p:cNvSpPr>
            <p:nvPr/>
          </p:nvSpPr>
          <p:spPr bwMode="auto">
            <a:xfrm>
              <a:off x="2448" y="2208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E</a:t>
              </a:r>
            </a:p>
          </p:txBody>
        </p:sp>
        <p:sp>
          <p:nvSpPr>
            <p:cNvPr id="17446" name="Line 5"/>
            <p:cNvSpPr>
              <a:spLocks noChangeShapeType="1"/>
            </p:cNvSpPr>
            <p:nvPr/>
          </p:nvSpPr>
          <p:spPr bwMode="auto">
            <a:xfrm>
              <a:off x="2064" y="220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7" name="Text Box 6"/>
            <p:cNvSpPr txBox="1">
              <a:spLocks noChangeArrowheads="1"/>
            </p:cNvSpPr>
            <p:nvPr/>
          </p:nvSpPr>
          <p:spPr bwMode="auto">
            <a:xfrm>
              <a:off x="2072" y="200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A</a:t>
              </a:r>
            </a:p>
          </p:txBody>
        </p:sp>
        <p:sp>
          <p:nvSpPr>
            <p:cNvPr id="17448" name="Text Box 7"/>
            <p:cNvSpPr txBox="1">
              <a:spLocks noChangeArrowheads="1"/>
            </p:cNvSpPr>
            <p:nvPr/>
          </p:nvSpPr>
          <p:spPr bwMode="auto">
            <a:xfrm>
              <a:off x="3206" y="200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H</a:t>
              </a:r>
            </a:p>
          </p:txBody>
        </p:sp>
        <p:sp>
          <p:nvSpPr>
            <p:cNvPr id="17449" name="Text Box 28"/>
            <p:cNvSpPr txBox="1">
              <a:spLocks noChangeArrowheads="1"/>
            </p:cNvSpPr>
            <p:nvPr/>
          </p:nvSpPr>
          <p:spPr bwMode="auto">
            <a:xfrm>
              <a:off x="2352" y="2726"/>
              <a:ext cx="89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/>
                <a:t>At equilibrium</a:t>
              </a:r>
            </a:p>
            <a:p>
              <a:pPr algn="ctr" eaLnBrk="0" hangingPunct="0"/>
              <a:r>
                <a:rPr lang="en-US" sz="1400"/>
                <a:t>Steady rate</a:t>
              </a: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943600" y="1652588"/>
            <a:ext cx="2667000" cy="2065337"/>
            <a:chOff x="3744" y="1041"/>
            <a:chExt cx="1680" cy="1301"/>
          </a:xfrm>
        </p:grpSpPr>
        <p:sp>
          <p:nvSpPr>
            <p:cNvPr id="17438" name="AutoShape 16"/>
            <p:cNvSpPr>
              <a:spLocks noChangeArrowheads="1"/>
            </p:cNvSpPr>
            <p:nvPr/>
          </p:nvSpPr>
          <p:spPr bwMode="auto">
            <a:xfrm>
              <a:off x="4244" y="1488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E</a:t>
              </a:r>
            </a:p>
          </p:txBody>
        </p:sp>
        <p:sp>
          <p:nvSpPr>
            <p:cNvPr id="17439" name="Line 17"/>
            <p:cNvSpPr>
              <a:spLocks noChangeShapeType="1"/>
            </p:cNvSpPr>
            <p:nvPr/>
          </p:nvSpPr>
          <p:spPr bwMode="auto">
            <a:xfrm>
              <a:off x="3860" y="1266"/>
              <a:ext cx="13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0" name="Oval 33"/>
            <p:cNvSpPr>
              <a:spLocks noChangeArrowheads="1"/>
            </p:cNvSpPr>
            <p:nvPr/>
          </p:nvSpPr>
          <p:spPr bwMode="auto">
            <a:xfrm>
              <a:off x="4532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35"/>
            <p:cNvSpPr>
              <a:spLocks noChangeShapeType="1"/>
            </p:cNvSpPr>
            <p:nvPr/>
          </p:nvSpPr>
          <p:spPr bwMode="auto">
            <a:xfrm>
              <a:off x="520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42" name="Text Box 36"/>
            <p:cNvSpPr txBox="1">
              <a:spLocks noChangeArrowheads="1"/>
            </p:cNvSpPr>
            <p:nvPr/>
          </p:nvSpPr>
          <p:spPr bwMode="auto">
            <a:xfrm>
              <a:off x="5058" y="1209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H</a:t>
              </a:r>
            </a:p>
          </p:txBody>
        </p:sp>
        <p:sp>
          <p:nvSpPr>
            <p:cNvPr id="17443" name="Text Box 37"/>
            <p:cNvSpPr txBox="1">
              <a:spLocks noChangeArrowheads="1"/>
            </p:cNvSpPr>
            <p:nvPr/>
          </p:nvSpPr>
          <p:spPr bwMode="auto">
            <a:xfrm>
              <a:off x="3800" y="104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A</a:t>
              </a:r>
            </a:p>
          </p:txBody>
        </p:sp>
        <p:sp>
          <p:nvSpPr>
            <p:cNvPr id="17444" name="Text Box 50"/>
            <p:cNvSpPr txBox="1">
              <a:spLocks noChangeArrowheads="1"/>
            </p:cNvSpPr>
            <p:nvPr/>
          </p:nvSpPr>
          <p:spPr bwMode="auto">
            <a:xfrm>
              <a:off x="3744" y="2016"/>
              <a:ext cx="1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/>
                <a:t>The proportion of susceptibles in population decreases</a:t>
              </a:r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523875" y="4376738"/>
            <a:ext cx="2667000" cy="2017712"/>
            <a:chOff x="330" y="2757"/>
            <a:chExt cx="1680" cy="1271"/>
          </a:xfrm>
        </p:grpSpPr>
        <p:sp>
          <p:nvSpPr>
            <p:cNvPr id="17432" name="Text Box 51"/>
            <p:cNvSpPr txBox="1">
              <a:spLocks noChangeArrowheads="1"/>
            </p:cNvSpPr>
            <p:nvPr/>
          </p:nvSpPr>
          <p:spPr bwMode="auto">
            <a:xfrm>
              <a:off x="330" y="3702"/>
              <a:ext cx="1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/>
                <a:t>Environmental changes that favor the agent</a:t>
              </a:r>
            </a:p>
          </p:txBody>
        </p:sp>
        <p:sp>
          <p:nvSpPr>
            <p:cNvPr id="17433" name="AutoShape 52"/>
            <p:cNvSpPr>
              <a:spLocks noChangeArrowheads="1"/>
            </p:cNvSpPr>
            <p:nvPr/>
          </p:nvSpPr>
          <p:spPr bwMode="auto">
            <a:xfrm>
              <a:off x="1209" y="3036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E</a:t>
              </a:r>
            </a:p>
          </p:txBody>
        </p:sp>
        <p:sp>
          <p:nvSpPr>
            <p:cNvPr id="17434" name="Line 53"/>
            <p:cNvSpPr>
              <a:spLocks noChangeShapeType="1"/>
            </p:cNvSpPr>
            <p:nvPr/>
          </p:nvSpPr>
          <p:spPr bwMode="auto">
            <a:xfrm flipV="1">
              <a:off x="561" y="2913"/>
              <a:ext cx="12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5" name="Text Box 54"/>
            <p:cNvSpPr txBox="1">
              <a:spLocks noChangeArrowheads="1"/>
            </p:cNvSpPr>
            <p:nvPr/>
          </p:nvSpPr>
          <p:spPr bwMode="auto">
            <a:xfrm>
              <a:off x="516" y="3117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A</a:t>
              </a:r>
            </a:p>
          </p:txBody>
        </p:sp>
        <p:sp>
          <p:nvSpPr>
            <p:cNvPr id="17436" name="Text Box 55"/>
            <p:cNvSpPr txBox="1">
              <a:spLocks noChangeArrowheads="1"/>
            </p:cNvSpPr>
            <p:nvPr/>
          </p:nvSpPr>
          <p:spPr bwMode="auto">
            <a:xfrm>
              <a:off x="1593" y="275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H</a:t>
              </a:r>
            </a:p>
          </p:txBody>
        </p:sp>
        <p:sp>
          <p:nvSpPr>
            <p:cNvPr id="17437" name="Oval 56"/>
            <p:cNvSpPr>
              <a:spLocks noChangeArrowheads="1"/>
            </p:cNvSpPr>
            <p:nvPr/>
          </p:nvSpPr>
          <p:spPr bwMode="auto">
            <a:xfrm>
              <a:off x="1152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5638800" y="4367213"/>
            <a:ext cx="2681288" cy="1865312"/>
            <a:chOff x="3552" y="2751"/>
            <a:chExt cx="1689" cy="1175"/>
          </a:xfrm>
        </p:grpSpPr>
        <p:sp>
          <p:nvSpPr>
            <p:cNvPr id="17426" name="Text Box 58"/>
            <p:cNvSpPr txBox="1">
              <a:spLocks noChangeArrowheads="1"/>
            </p:cNvSpPr>
            <p:nvPr/>
          </p:nvSpPr>
          <p:spPr bwMode="auto">
            <a:xfrm>
              <a:off x="3552" y="3600"/>
              <a:ext cx="1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/>
                <a:t>Environmental changes that favor the host</a:t>
              </a:r>
            </a:p>
          </p:txBody>
        </p:sp>
        <p:sp>
          <p:nvSpPr>
            <p:cNvPr id="17427" name="AutoShape 64"/>
            <p:cNvSpPr>
              <a:spLocks noChangeArrowheads="1"/>
            </p:cNvSpPr>
            <p:nvPr/>
          </p:nvSpPr>
          <p:spPr bwMode="auto">
            <a:xfrm>
              <a:off x="3876" y="3078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E</a:t>
              </a:r>
            </a:p>
          </p:txBody>
        </p:sp>
        <p:sp>
          <p:nvSpPr>
            <p:cNvPr id="17428" name="Line 65"/>
            <p:cNvSpPr>
              <a:spLocks noChangeShapeType="1"/>
            </p:cNvSpPr>
            <p:nvPr/>
          </p:nvSpPr>
          <p:spPr bwMode="auto">
            <a:xfrm>
              <a:off x="3849" y="2976"/>
              <a:ext cx="13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9" name="Oval 66"/>
            <p:cNvSpPr>
              <a:spLocks noChangeArrowheads="1"/>
            </p:cNvSpPr>
            <p:nvPr/>
          </p:nvSpPr>
          <p:spPr bwMode="auto">
            <a:xfrm>
              <a:off x="4521" y="315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Text Box 68"/>
            <p:cNvSpPr txBox="1">
              <a:spLocks noChangeArrowheads="1"/>
            </p:cNvSpPr>
            <p:nvPr/>
          </p:nvSpPr>
          <p:spPr bwMode="auto">
            <a:xfrm>
              <a:off x="5013" y="309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H</a:t>
              </a:r>
            </a:p>
          </p:txBody>
        </p:sp>
        <p:sp>
          <p:nvSpPr>
            <p:cNvPr id="17431" name="Text Box 69"/>
            <p:cNvSpPr txBox="1">
              <a:spLocks noChangeArrowheads="1"/>
            </p:cNvSpPr>
            <p:nvPr/>
          </p:nvSpPr>
          <p:spPr bwMode="auto">
            <a:xfrm>
              <a:off x="3789" y="275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A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533400" y="1662113"/>
            <a:ext cx="2667000" cy="2132012"/>
            <a:chOff x="336" y="1047"/>
            <a:chExt cx="1680" cy="1343"/>
          </a:xfrm>
        </p:grpSpPr>
        <p:sp>
          <p:nvSpPr>
            <p:cNvPr id="17419" name="AutoShape 8"/>
            <p:cNvSpPr>
              <a:spLocks noChangeArrowheads="1"/>
            </p:cNvSpPr>
            <p:nvPr/>
          </p:nvSpPr>
          <p:spPr bwMode="auto">
            <a:xfrm>
              <a:off x="816" y="1488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E</a:t>
              </a:r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 flipV="1">
              <a:off x="513" y="1233"/>
              <a:ext cx="12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1" name="Text Box 10"/>
            <p:cNvSpPr txBox="1">
              <a:spLocks noChangeArrowheads="1"/>
            </p:cNvSpPr>
            <p:nvPr/>
          </p:nvSpPr>
          <p:spPr bwMode="auto">
            <a:xfrm>
              <a:off x="432" y="120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A</a:t>
              </a:r>
            </a:p>
          </p:txBody>
        </p:sp>
        <p:sp>
          <p:nvSpPr>
            <p:cNvPr id="17422" name="Text Box 11"/>
            <p:cNvSpPr txBox="1">
              <a:spLocks noChangeArrowheads="1"/>
            </p:cNvSpPr>
            <p:nvPr/>
          </p:nvSpPr>
          <p:spPr bwMode="auto">
            <a:xfrm>
              <a:off x="1545" y="104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H</a:t>
              </a:r>
            </a:p>
          </p:txBody>
        </p:sp>
        <p:sp>
          <p:nvSpPr>
            <p:cNvPr id="17423" name="Oval 29"/>
            <p:cNvSpPr>
              <a:spLocks noChangeArrowheads="1"/>
            </p:cNvSpPr>
            <p:nvPr/>
          </p:nvSpPr>
          <p:spPr bwMode="auto">
            <a:xfrm>
              <a:off x="1104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47"/>
            <p:cNvSpPr>
              <a:spLocks noChangeShapeType="1"/>
            </p:cNvSpPr>
            <p:nvPr/>
          </p:nvSpPr>
          <p:spPr bwMode="auto">
            <a:xfrm>
              <a:off x="570" y="148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5" name="Text Box 70"/>
            <p:cNvSpPr txBox="1">
              <a:spLocks noChangeArrowheads="1"/>
            </p:cNvSpPr>
            <p:nvPr/>
          </p:nvSpPr>
          <p:spPr bwMode="auto">
            <a:xfrm>
              <a:off x="336" y="2064"/>
              <a:ext cx="1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/>
                <a:t>Agent becomes more pathogenic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94F766-B315-4793-B62D-ED9695E4C19A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Descriptive Epidemiology </a:t>
            </a:r>
          </a:p>
        </p:txBody>
      </p:sp>
      <p:sp>
        <p:nvSpPr>
          <p:cNvPr id="1843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Exploration of  rates by</a:t>
            </a:r>
          </a:p>
          <a:p>
            <a:pPr eaLnBrk="1" hangingPunct="1"/>
            <a:r>
              <a:rPr lang="en-US" sz="3600" dirty="0" smtClean="0">
                <a:solidFill>
                  <a:schemeClr val="hlink"/>
                </a:solidFill>
              </a:rPr>
              <a:t>person variables</a:t>
            </a:r>
          </a:p>
          <a:p>
            <a:pPr eaLnBrk="1" hangingPunct="1"/>
            <a:r>
              <a:rPr lang="en-US" sz="3600" dirty="0" smtClean="0">
                <a:solidFill>
                  <a:schemeClr val="hlink"/>
                </a:solidFill>
              </a:rPr>
              <a:t>place variables</a:t>
            </a:r>
          </a:p>
          <a:p>
            <a:pPr eaLnBrk="1" hangingPunct="1"/>
            <a:r>
              <a:rPr lang="en-US" sz="3600" dirty="0" smtClean="0">
                <a:solidFill>
                  <a:schemeClr val="hlink"/>
                </a:solidFill>
              </a:rPr>
              <a:t>time variables</a:t>
            </a:r>
          </a:p>
          <a:p>
            <a:pPr eaLnBrk="1" hangingPunct="1"/>
            <a:endParaRPr lang="en-US" sz="3600" dirty="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638800" y="1219200"/>
            <a:ext cx="2971800" cy="45243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I keep six honest serving men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They taught me all I know;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Their names are what and why and when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And how and where and who.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(Kipling)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A0C1C-BDDA-4441-BEED-6CC66515756A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“Rate”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295400" y="2514600"/>
          <a:ext cx="6096000" cy="3186113"/>
        </p:xfrm>
        <a:graphic>
          <a:graphicData uri="http://schemas.openxmlformats.org/presentationml/2006/ole">
            <p:oleObj spid="_x0000_s1026" name="Equation" r:id="rId3" imgW="1942920" imgH="1015920" progId="Equation.3">
              <p:embed/>
            </p:oleObj>
          </a:graphicData>
        </a:graphic>
      </p:graphicFrame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Loosely, the “rate” of an event is the number of events divided by population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F3C555-23FE-4328-BBAF-E3FF68EF804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Rates Expressed with Population Multiplier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Let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≡</a:t>
            </a:r>
            <a:r>
              <a:rPr lang="en-US" dirty="0" smtClean="0"/>
              <a:t> population multiplier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Simply multiply by </a:t>
            </a:r>
            <a:r>
              <a:rPr lang="en-US" i="1" dirty="0" smtClean="0"/>
              <a:t>m</a:t>
            </a:r>
            <a:r>
              <a:rPr lang="en-US" dirty="0" smtClean="0"/>
              <a:t> and say “per </a:t>
            </a:r>
            <a:r>
              <a:rPr lang="en-US" i="1" dirty="0" smtClean="0"/>
              <a:t>m</a:t>
            </a:r>
            <a:r>
              <a:rPr lang="en-US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 1: The rate of .00933 expressed “per 1000” is .00933 </a:t>
            </a:r>
            <a:r>
              <a:rPr lang="en-US" dirty="0" smtClean="0">
                <a:cs typeface="Arial" charset="0"/>
              </a:rPr>
              <a:t>×</a:t>
            </a:r>
            <a:r>
              <a:rPr lang="en-US" dirty="0" smtClean="0"/>
              <a:t> 1000 </a:t>
            </a:r>
            <a:br>
              <a:rPr lang="en-US" dirty="0" smtClean="0"/>
            </a:br>
            <a:r>
              <a:rPr lang="en-US" dirty="0" smtClean="0"/>
              <a:t>= 9.33 per 1000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 2: The rate of .00933 expressed “per 100,000” is .00933 </a:t>
            </a:r>
            <a:r>
              <a:rPr lang="en-US" dirty="0" smtClean="0">
                <a:cs typeface="Arial" charset="0"/>
              </a:rPr>
              <a:t>×</a:t>
            </a:r>
            <a:r>
              <a:rPr lang="en-US" dirty="0" smtClean="0"/>
              <a:t> 100,000 </a:t>
            </a:r>
            <a:br>
              <a:rPr lang="en-US" dirty="0" smtClean="0"/>
            </a:br>
            <a:r>
              <a:rPr lang="en-US" dirty="0" smtClean="0"/>
              <a:t>= 933 per 100,000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C9FD0-3F7C-4738-8061-22C313DF385A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2048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Person Variables</a:t>
            </a:r>
          </a:p>
        </p:txBody>
      </p:sp>
      <p:sp>
        <p:nvSpPr>
          <p:cNvPr id="20486" name="Rectangle 103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191000" cy="50593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cs typeface="Arial" charset="0"/>
              </a:rPr>
              <a:t>C</a:t>
            </a:r>
            <a:r>
              <a:rPr lang="en-US" dirty="0" smtClean="0"/>
              <a:t>haracteristics, attributes, and behaviors of individuals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Examples of person variable:</a:t>
            </a:r>
          </a:p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</a:rPr>
              <a:t>Illustration: </a:t>
            </a:r>
            <a:r>
              <a:rPr lang="en-US" sz="2800" dirty="0" smtClean="0"/>
              <a:t>Recreational injuries per 1000 person-years by age and gender</a:t>
            </a:r>
          </a:p>
        </p:txBody>
      </p:sp>
      <p:pic>
        <p:nvPicPr>
          <p:cNvPr id="20487" name="Picture 1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828800"/>
            <a:ext cx="4808538" cy="2801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ED8BD8-456C-411C-AEBD-39DACEF90D68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Place Variables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352800" cy="47545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Where people live and work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ym typeface="Symbol" pitchFamily="18" charset="2"/>
              </a:rPr>
              <a:t>Examples: see</a:t>
            </a: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Illustration: Age-adjusted breast cancer mortality in 23 countries, 1958–59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</p:txBody>
      </p:sp>
      <p:pic>
        <p:nvPicPr>
          <p:cNvPr id="21511" name="Picture 7" descr="gers02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05200" y="1600200"/>
            <a:ext cx="51816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Gerstman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F1D163-5288-4E87-AECE-D5ED0467B7C4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Natural History of Disease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0772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52400" y="990601"/>
            <a:ext cx="883920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 dirty="0">
                <a:solidFill>
                  <a:schemeClr val="bg1"/>
                </a:solidFill>
              </a:rPr>
              <a:t>Progression of disease in individual </a:t>
            </a:r>
            <a:r>
              <a:rPr lang="en-US" sz="3600" i="1" dirty="0">
                <a:solidFill>
                  <a:schemeClr val="bg1"/>
                </a:solidFill>
              </a:rPr>
              <a:t>over time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88F800-C913-4476-9960-C530AD454E6A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Time Variables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marL="169863" indent="-169863" eaLnBrk="1" hangingPunct="1">
              <a:lnSpc>
                <a:spcPct val="90000"/>
              </a:lnSpc>
            </a:pPr>
            <a:r>
              <a:rPr lang="en-US" sz="2800" dirty="0" smtClean="0"/>
              <a:t>Examples of time variables</a:t>
            </a:r>
          </a:p>
          <a:p>
            <a:pPr marL="169863" indent="-169863" eaLnBrk="1" hangingPunct="1">
              <a:lnSpc>
                <a:spcPct val="90000"/>
              </a:lnSpc>
            </a:pPr>
            <a:r>
              <a:rPr lang="en-US" sz="2800" i="1" dirty="0" smtClean="0">
                <a:solidFill>
                  <a:schemeClr val="hlink"/>
                </a:solidFill>
              </a:rPr>
              <a:t>Example: Epidemic curves</a:t>
            </a:r>
            <a:endParaRPr lang="en-US" sz="2800" dirty="0" smtClean="0"/>
          </a:p>
          <a:p>
            <a:pPr marL="395288" lvl="1" indent="-111125" eaLnBrk="1" hangingPunct="1">
              <a:lnSpc>
                <a:spcPct val="90000"/>
              </a:lnSpc>
              <a:buFont typeface="Wingdings" pitchFamily="2" charset="2"/>
              <a:buAutoNum type="alphaUcParenBoth"/>
            </a:pPr>
            <a:r>
              <a:rPr lang="en-US" dirty="0" smtClean="0"/>
              <a:t> Sporadic</a:t>
            </a:r>
          </a:p>
          <a:p>
            <a:pPr marL="395288" lvl="1" indent="-111125" eaLnBrk="1" hangingPunct="1">
              <a:lnSpc>
                <a:spcPct val="90000"/>
              </a:lnSpc>
              <a:buFont typeface="Wingdings" pitchFamily="2" charset="2"/>
              <a:buAutoNum type="alphaUcParenBoth"/>
            </a:pPr>
            <a:r>
              <a:rPr lang="en-US" dirty="0" smtClean="0"/>
              <a:t> Endemic</a:t>
            </a:r>
          </a:p>
          <a:p>
            <a:pPr marL="395288" lvl="1" indent="-111125" eaLnBrk="1" hangingPunct="1">
              <a:lnSpc>
                <a:spcPct val="90000"/>
              </a:lnSpc>
              <a:buFont typeface="Wingdings" pitchFamily="2" charset="2"/>
              <a:buAutoNum type="alphaUcParenBoth"/>
            </a:pPr>
            <a:r>
              <a:rPr lang="en-US" dirty="0" smtClean="0"/>
              <a:t> Point epidemic</a:t>
            </a:r>
          </a:p>
          <a:p>
            <a:pPr marL="395288" lvl="1" indent="-111125" eaLnBrk="1" hangingPunct="1">
              <a:lnSpc>
                <a:spcPct val="90000"/>
              </a:lnSpc>
              <a:buFont typeface="Wingdings" pitchFamily="2" charset="2"/>
              <a:buAutoNum type="alphaUcParenBoth"/>
            </a:pPr>
            <a:r>
              <a:rPr lang="en-US" dirty="0" smtClean="0"/>
              <a:t> Propagating epidemic</a:t>
            </a:r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600200"/>
            <a:ext cx="4419600" cy="413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8F43A-A9EB-46BF-A803-69E7FF060A33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Induction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2362200"/>
          </a:xfrm>
        </p:spPr>
        <p:txBody>
          <a:bodyPr/>
          <a:lstStyle/>
          <a:p>
            <a:pPr marL="288925" indent="-288925" eaLnBrk="1" hangingPunct="1">
              <a:lnSpc>
                <a:spcPct val="80000"/>
              </a:lnSpc>
            </a:pPr>
            <a:r>
              <a:rPr lang="en-US" sz="2800" smtClean="0"/>
              <a:t>Sophisticated view of “incubation”  needed when considering multicausality</a:t>
            </a:r>
          </a:p>
          <a:p>
            <a:pPr marL="288925" indent="-288925" eaLnBrk="1" hangingPunct="1">
              <a:lnSpc>
                <a:spcPct val="80000"/>
              </a:lnSpc>
            </a:pPr>
            <a:r>
              <a:rPr lang="en-US" sz="2800" b="1" smtClean="0"/>
              <a:t>Induction </a:t>
            </a:r>
            <a:r>
              <a:rPr lang="en-US" sz="2800" smtClean="0"/>
              <a:t>= causal action to initiation </a:t>
            </a:r>
          </a:p>
          <a:p>
            <a:pPr marL="288925" indent="-288925" eaLnBrk="1" hangingPunct="1">
              <a:lnSpc>
                <a:spcPct val="80000"/>
              </a:lnSpc>
            </a:pPr>
            <a:r>
              <a:rPr lang="en-US" sz="2800" b="1" smtClean="0"/>
              <a:t>Latency </a:t>
            </a:r>
            <a:r>
              <a:rPr lang="en-US" sz="2800" smtClean="0"/>
              <a:t>= disease initiation to detection</a:t>
            </a:r>
          </a:p>
          <a:p>
            <a:pPr marL="288925" indent="-288925" eaLnBrk="1" hangingPunct="1">
              <a:lnSpc>
                <a:spcPct val="80000"/>
              </a:lnSpc>
            </a:pPr>
            <a:r>
              <a:rPr lang="en-US" sz="2800" b="1" smtClean="0"/>
              <a:t>Empirical induction period </a:t>
            </a:r>
            <a:r>
              <a:rPr lang="en-US" sz="2800" smtClean="0"/>
              <a:t>= induction + latency</a:t>
            </a: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91000"/>
            <a:ext cx="6096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7B8930-3A0F-40E1-B095-25AE6C0D97B6}" type="slidenum">
              <a:rPr lang="en-US" sz="1400"/>
              <a:pPr algn="r"/>
              <a:t>22</a:t>
            </a:fld>
            <a:endParaRPr 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Induction &amp; Initiation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100" dirty="0" smtClean="0"/>
              <a:t>Heart Disease Example</a:t>
            </a:r>
          </a:p>
        </p:txBody>
      </p:sp>
      <p:pic>
        <p:nvPicPr>
          <p:cNvPr id="21510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057400"/>
            <a:ext cx="8001000" cy="38084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F28365-3F0E-42BA-AAB7-BDF978311BE9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Natural History of HIV/AIDS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33400" y="1447800"/>
            <a:ext cx="3048000" cy="16804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2400" dirty="0">
                <a:solidFill>
                  <a:schemeClr val="bg1"/>
                </a:solidFill>
              </a:rPr>
              <a:t>Identify stages:</a:t>
            </a:r>
          </a:p>
          <a:p>
            <a:pPr eaLnBrk="0" hangingPunct="0">
              <a:spcBef>
                <a:spcPct val="10000"/>
              </a:spcBef>
            </a:pPr>
            <a:r>
              <a:rPr lang="en-US" sz="2400" dirty="0">
                <a:solidFill>
                  <a:schemeClr val="bg1"/>
                </a:solidFill>
              </a:rPr>
              <a:t>Susceptibility</a:t>
            </a:r>
          </a:p>
          <a:p>
            <a:pPr eaLnBrk="0" hangingPunct="0">
              <a:spcBef>
                <a:spcPct val="10000"/>
              </a:spcBef>
            </a:pPr>
            <a:r>
              <a:rPr lang="en-US" sz="2400" dirty="0">
                <a:solidFill>
                  <a:schemeClr val="bg1"/>
                </a:solidFill>
              </a:rPr>
              <a:t>Incubation</a:t>
            </a:r>
          </a:p>
          <a:p>
            <a:pPr eaLnBrk="0" hangingPunct="0">
              <a:spcBef>
                <a:spcPct val="10000"/>
              </a:spcBef>
            </a:pPr>
            <a:r>
              <a:rPr lang="en-US" sz="2400" dirty="0">
                <a:solidFill>
                  <a:schemeClr val="bg1"/>
                </a:solidFill>
              </a:rPr>
              <a:t>Clinical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BEE22-B9C8-4A8B-9E39-DD54B89162CA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Rothman on Cause</a:t>
            </a:r>
            <a:endParaRPr lang="en-US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257800" cy="2743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Definition of “cause”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Any event, act, or condition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preceding disease or illness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 smtClean="0"/>
              <a:t>without which </a:t>
            </a:r>
            <a:r>
              <a:rPr lang="en-US" sz="2800" dirty="0" smtClean="0"/>
              <a:t>disease would not have occurred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 smtClean="0"/>
              <a:t>or</a:t>
            </a:r>
            <a:r>
              <a:rPr lang="en-US" sz="2800" dirty="0" smtClean="0"/>
              <a:t> would have occurred at a later time</a:t>
            </a:r>
          </a:p>
        </p:txBody>
      </p:sp>
      <p:pic>
        <p:nvPicPr>
          <p:cNvPr id="6151" name="Picture 6" descr="&#10;&#10;Figure 2: Prof. Kenneth J. Rothman teaching in the Händel School of Modern Epidemiology, 2005 (Photo by Norbert Kaltwasser)&#10;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192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638800" y="5334000"/>
            <a:ext cx="33401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Book Antiqua" pitchFamily="18" charset="0"/>
              </a:rPr>
              <a:t>Ken Rothman</a:t>
            </a:r>
            <a:r>
              <a:rPr lang="en-US" sz="1800">
                <a:latin typeface="Book Antiqua" pitchFamily="18" charset="0"/>
              </a:rPr>
              <a:t> </a:t>
            </a:r>
          </a:p>
          <a:p>
            <a:pPr algn="ctr" eaLnBrk="0" hangingPunct="0"/>
            <a:r>
              <a:rPr lang="en-US" sz="1800">
                <a:latin typeface="Book Antiqua" pitchFamily="18" charset="0"/>
              </a:rPr>
              <a:t>(contemporary epidemiologist)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609600" y="3962400"/>
            <a:ext cx="4800600" cy="18158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Disease results from the cumulative effects of multiple causes acting together (</a:t>
            </a:r>
            <a:r>
              <a:rPr lang="en-US" sz="2800" b="1" i="1" dirty="0">
                <a:solidFill>
                  <a:schemeClr val="bg1"/>
                </a:solidFill>
              </a:rPr>
              <a:t>causal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interaction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4CB188-4487-414F-B9D7-788FA1E4DD69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Types of Causes (Causal Pies)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657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Necessary cause </a:t>
            </a:r>
            <a:r>
              <a:rPr lang="en-US" sz="2800" smtClean="0">
                <a:cs typeface="Arial" charset="0"/>
              </a:rPr>
              <a:t>≡</a:t>
            </a:r>
            <a:r>
              <a:rPr lang="en-US" sz="2800" smtClean="0"/>
              <a:t> found in all cases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Contributing cause </a:t>
            </a:r>
            <a:r>
              <a:rPr lang="en-US" sz="2800" smtClean="0">
                <a:cs typeface="Arial" charset="0"/>
              </a:rPr>
              <a:t>≡</a:t>
            </a:r>
            <a:r>
              <a:rPr lang="en-US" sz="2800" b="1" smtClean="0"/>
              <a:t> </a:t>
            </a:r>
            <a:r>
              <a:rPr lang="en-US" sz="2800" smtClean="0"/>
              <a:t>needed in some cases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Sufficient cause </a:t>
            </a:r>
            <a:r>
              <a:rPr lang="en-US" sz="2800" smtClean="0">
                <a:cs typeface="Arial" charset="0"/>
              </a:rPr>
              <a:t>≡</a:t>
            </a:r>
            <a:r>
              <a:rPr lang="en-US" sz="2800" b="1" smtClean="0"/>
              <a:t> </a:t>
            </a:r>
            <a:r>
              <a:rPr lang="en-US" sz="2800" smtClean="0"/>
              <a:t>the </a:t>
            </a:r>
            <a:r>
              <a:rPr lang="en-US" sz="2800" i="1" smtClean="0"/>
              <a:t>constellation </a:t>
            </a:r>
            <a:r>
              <a:rPr lang="en-US" sz="2800" smtClean="0"/>
              <a:t>of necessary &amp; contributing causes that make disease inevitable in an individual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038" y="1371600"/>
            <a:ext cx="3841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708525" y="1143000"/>
            <a:ext cx="4054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A given disease can have multiple sufficient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FA8FB9A-EC5A-4AE3-8541-4D41B530C88F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Causal Complement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(Causal Pie)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Causal complement ≡ t</a:t>
            </a:r>
            <a:r>
              <a:rPr lang="en-US" smtClean="0"/>
              <a:t>he set of factors that completes a sufficient causal mechanism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Example: </a:t>
            </a:r>
            <a:r>
              <a:rPr lang="en-US" sz="2800" i="1" smtClean="0">
                <a:solidFill>
                  <a:schemeClr val="hlink"/>
                </a:solidFill>
              </a:rPr>
              <a:t>tuberculosis</a:t>
            </a:r>
            <a:endParaRPr lang="en-US" sz="280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Necessary agent </a:t>
            </a:r>
            <a:r>
              <a:rPr lang="en-US" i="1" smtClean="0"/>
              <a:t>Mycobacterium tuberculosis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Causal complement</a:t>
            </a:r>
            <a:br>
              <a:rPr lang="en-US" smtClean="0"/>
            </a:br>
            <a:r>
              <a:rPr lang="en-US" smtClean="0"/>
              <a:t>“Susceptibility”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52600"/>
            <a:ext cx="16478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81175"/>
            <a:ext cx="2381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/>
          <a:lstStyle/>
          <a:p>
            <a:fld id="{3D3E2323-1C46-4691-A3BD-68934E56941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Epidemiological Iceberg &amp; Spectrum of Illness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When looking for population occurrence, only the tip of the iceberg is visible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“Dog bite” iceberg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3.73 million dog bites annually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451,000 medically treated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334,000 emergency room visits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13,360 hospitalizations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20 deaths</a:t>
            </a:r>
          </a:p>
        </p:txBody>
      </p:sp>
      <p:pic>
        <p:nvPicPr>
          <p:cNvPr id="1024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676400"/>
            <a:ext cx="4572000" cy="431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 descr="http://krohnus.files.wordpress.com/2008/03/icebe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2908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85BE8E5-8985-46CC-B93B-19779ECB1B6B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Iceberg &amp; Spectrum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4038600" cy="487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Spectrum of illness </a:t>
            </a:r>
            <a:r>
              <a:rPr lang="en-US" sz="2800" b="1" dirty="0" smtClean="0">
                <a:cs typeface="Arial" charset="0"/>
              </a:rPr>
              <a:t>≡</a:t>
            </a:r>
            <a:r>
              <a:rPr lang="en-US" sz="2800" dirty="0" smtClean="0"/>
              <a:t> most diseases demonstrate a range of  manifestations and severities </a:t>
            </a:r>
          </a:p>
          <a:p>
            <a:pPr eaLnBrk="1" hangingPunct="1"/>
            <a:r>
              <a:rPr lang="en-US" sz="2800" b="1" dirty="0" smtClean="0"/>
              <a:t>Example: Polio</a:t>
            </a:r>
            <a:endParaRPr lang="en-US" sz="2800" dirty="0" smtClean="0"/>
          </a:p>
          <a:p>
            <a:pPr lvl="1" eaLnBrk="1" hangingPunct="1"/>
            <a:r>
              <a:rPr lang="en-US" dirty="0" smtClean="0"/>
              <a:t>95%: subclinical</a:t>
            </a:r>
          </a:p>
          <a:p>
            <a:pPr lvl="1" eaLnBrk="1" hangingPunct="1"/>
            <a:r>
              <a:rPr lang="en-US" dirty="0" smtClean="0"/>
              <a:t>4%: flu-like</a:t>
            </a:r>
          </a:p>
          <a:p>
            <a:pPr lvl="1" eaLnBrk="1" hangingPunct="1"/>
            <a:r>
              <a:rPr lang="en-US" dirty="0" smtClean="0"/>
              <a:t>1%: paralysis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5486400" y="3657600"/>
            <a:ext cx="1828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subclinical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543800" y="1143000"/>
            <a:ext cx="12541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clinical</a:t>
            </a:r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H="1">
            <a:off x="6934200" y="1600200"/>
            <a:ext cx="685800" cy="8382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  <p:bldP spid="78860" grpId="0" animBg="1"/>
      <p:bldP spid="78865" grpId="0" animBg="1"/>
      <p:bldP spid="788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Chapter 2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19D7DB-C63E-403A-8654-624274A582A4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Causal Web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09600" y="762000"/>
            <a:ext cx="8001000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/>
              <a:t>Causal factors act in a hierarchal web 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953000"/>
            <a:ext cx="1219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620</Words>
  <Application>Microsoft Office PowerPoint</Application>
  <PresentationFormat>On-screen Show (4:3)</PresentationFormat>
  <Paragraphs>194</Paragraphs>
  <Slides>22</Slides>
  <Notes>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Slide 1</vt:lpstr>
      <vt:lpstr>Natural History of Disease</vt:lpstr>
      <vt:lpstr>Natural History of HIV/AIDS</vt:lpstr>
      <vt:lpstr>Rothman on Cause</vt:lpstr>
      <vt:lpstr>Types of Causes (Causal Pies)</vt:lpstr>
      <vt:lpstr>Causal Complement (Causal Pie)</vt:lpstr>
      <vt:lpstr>Epidemiological Iceberg &amp; Spectrum of Illness</vt:lpstr>
      <vt:lpstr>Iceberg &amp; Spectrum</vt:lpstr>
      <vt:lpstr>Causal Web</vt:lpstr>
      <vt:lpstr>Epidemiologic Triad</vt:lpstr>
      <vt:lpstr>Types of Agents </vt:lpstr>
      <vt:lpstr>Types of Host Factors</vt:lpstr>
      <vt:lpstr>Types of Environmental Factors</vt:lpstr>
      <vt:lpstr>Homeostatic Balance</vt:lpstr>
      <vt:lpstr>Descriptive Epidemiology </vt:lpstr>
      <vt:lpstr>“Rate”</vt:lpstr>
      <vt:lpstr>Rates Expressed with Population Multiplier</vt:lpstr>
      <vt:lpstr>Person Variables</vt:lpstr>
      <vt:lpstr>Place Variables</vt:lpstr>
      <vt:lpstr>Time Variables</vt:lpstr>
      <vt:lpstr>Induction</vt:lpstr>
      <vt:lpstr>Induction &amp; Initiation  Heart Disease Example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brg_Mehmood</dc:creator>
  <cp:lastModifiedBy>s</cp:lastModifiedBy>
  <cp:revision>8</cp:revision>
  <dcterms:created xsi:type="dcterms:W3CDTF">2012-09-04T03:52:37Z</dcterms:created>
  <dcterms:modified xsi:type="dcterms:W3CDTF">2012-09-03T17:26:31Z</dcterms:modified>
</cp:coreProperties>
</file>