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94" r:id="rId2"/>
    <p:sldId id="350" r:id="rId3"/>
    <p:sldId id="351" r:id="rId4"/>
    <p:sldId id="292" r:id="rId5"/>
    <p:sldId id="352" r:id="rId6"/>
    <p:sldId id="298" r:id="rId7"/>
    <p:sldId id="299" r:id="rId8"/>
    <p:sldId id="353" r:id="rId9"/>
    <p:sldId id="300" r:id="rId10"/>
    <p:sldId id="301" r:id="rId11"/>
    <p:sldId id="302" r:id="rId12"/>
    <p:sldId id="303" r:id="rId13"/>
    <p:sldId id="308" r:id="rId14"/>
    <p:sldId id="312" r:id="rId15"/>
    <p:sldId id="313" r:id="rId16"/>
    <p:sldId id="317" r:id="rId17"/>
    <p:sldId id="320" r:id="rId18"/>
    <p:sldId id="321" r:id="rId19"/>
    <p:sldId id="322" r:id="rId20"/>
    <p:sldId id="323" r:id="rId21"/>
    <p:sldId id="328" r:id="rId22"/>
    <p:sldId id="329" r:id="rId23"/>
    <p:sldId id="331" r:id="rId24"/>
    <p:sldId id="338" r:id="rId25"/>
    <p:sldId id="341" r:id="rId26"/>
    <p:sldId id="346" r:id="rId27"/>
    <p:sldId id="349" r:id="rId28"/>
    <p:sldId id="335" r:id="rId29"/>
    <p:sldId id="336" r:id="rId30"/>
    <p:sldId id="33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8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21C7E9-D969-4EE8-8321-A50C144DB336}" type="datetimeFigureOut">
              <a:rPr lang="en-US" smtClean="0"/>
              <a:pPr/>
              <a:t>9/25/2012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4FEECF-2AA4-4FC9-ACD7-6C894AAD8CE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5D2E69E0-195E-442A-B7D0-41D5B9211ABD}" type="slidenum">
              <a:rPr lang="en-US"/>
              <a:pPr/>
              <a:t>4</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smtClean="0"/>
              <a:t>Grimes’ Figure 2 showing temporal directionality of cohort vs. case-control vs. cross-sectional.</a:t>
            </a:r>
          </a:p>
          <a:p>
            <a:pPr eaLnBrk="1" hangingPunct="1"/>
            <a:endParaRPr lang="en-US" smtClean="0"/>
          </a:p>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140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pitchFamily="34" charset="0"/>
              <a:cs typeface="Arial" pitchFamily="34" charset="0"/>
            </a:endParaRPr>
          </a:p>
        </p:txBody>
      </p:sp>
      <p:sp>
        <p:nvSpPr>
          <p:cNvPr id="140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64C1FE-4B8D-4B09-9FB9-45E83027150D}" type="slidenum">
              <a:rPr lang="en-US" smtClean="0">
                <a:latin typeface="Arial" pitchFamily="34" charset="0"/>
                <a:cs typeface="Arial" pitchFamily="34" charset="0"/>
              </a:rPr>
              <a:pPr fontAlgn="base">
                <a:spcBef>
                  <a:spcPct val="0"/>
                </a:spcBef>
                <a:spcAft>
                  <a:spcPct val="0"/>
                </a:spcAft>
              </a:pPr>
              <a:t>27</a:t>
            </a:fld>
            <a:endParaRPr 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DED7A46C-9B31-48C5-835C-7D5B4D4122D4}" type="slidenum">
              <a:rPr lang="en-US"/>
              <a:pPr/>
              <a:t>16</a:t>
            </a:fld>
            <a:endParaRPr lang="en-US"/>
          </a:p>
        </p:txBody>
      </p:sp>
      <p:sp>
        <p:nvSpPr>
          <p:cNvPr id="69635" name="Rectangle 2"/>
          <p:cNvSpPr>
            <a:spLocks noGrp="1" noRot="1" noChangeAspect="1" noChangeArrowheads="1" noTextEdit="1"/>
          </p:cNvSpPr>
          <p:nvPr>
            <p:ph type="sldImg"/>
          </p:nvPr>
        </p:nvSpPr>
        <p:spPr>
          <a:xfrm>
            <a:off x="1146175" y="685800"/>
            <a:ext cx="4570413" cy="3429000"/>
          </a:xfrm>
          <a:ln/>
        </p:spPr>
      </p:sp>
      <p:sp>
        <p:nvSpPr>
          <p:cNvPr id="69636" name="Rectangle 3"/>
          <p:cNvSpPr>
            <a:spLocks noGrp="1" noChangeArrowheads="1"/>
          </p:cNvSpPr>
          <p:nvPr>
            <p:ph type="body" idx="1"/>
          </p:nvPr>
        </p:nvSpPr>
        <p:spPr>
          <a:noFill/>
          <a:ln/>
        </p:spPr>
        <p:txBody>
          <a:bodyPr/>
          <a:lstStyle/>
          <a:p>
            <a:pPr eaLnBrk="1" hangingPunct="1"/>
            <a:r>
              <a:rPr lang="en-US" dirty="0" smtClean="0"/>
              <a:t>Some examples of a case–control study design are listed here.</a:t>
            </a:r>
          </a:p>
          <a:p>
            <a:pPr eaLnBrk="1" hangingPunct="1"/>
            <a:endParaRPr lang="en-US" dirty="0" smtClean="0"/>
          </a:p>
          <a:p>
            <a:pPr eaLnBrk="1" hangingPunct="1"/>
            <a:r>
              <a:rPr lang="en-US" dirty="0" smtClean="0"/>
              <a:t>A study may assess whether or not members of a population have autism, and then determine whether the cases with autism had a certain vaccination more often than the controls.</a:t>
            </a:r>
          </a:p>
          <a:p>
            <a:pPr eaLnBrk="1" hangingPunct="1"/>
            <a:endParaRPr lang="en-US" dirty="0" smtClean="0"/>
          </a:p>
          <a:p>
            <a:pPr eaLnBrk="1" hangingPunct="1"/>
            <a:r>
              <a:rPr lang="en-US" dirty="0" smtClean="0"/>
              <a:t>A study of lung cancer may seek to determine if lung cancer patients in a population had more exposure to radon in the past than members of the population without lung cancer. </a:t>
            </a:r>
          </a:p>
          <a:p>
            <a:pPr eaLnBrk="1" hangingPunct="1"/>
            <a:endParaRPr lang="en-US" dirty="0" smtClean="0"/>
          </a:p>
          <a:p>
            <a:pPr eaLnBrk="1" hangingPunct="1"/>
            <a:r>
              <a:rPr lang="en-US" dirty="0" smtClean="0"/>
              <a:t>An outbreak of salmonella may be investigated by determining whether salmonella cases ate at a particular fast-food restaurant more than controls who do not have salmonella infection.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D99DAA5D-99DC-4180-8749-B01EE6659674}" type="slidenum">
              <a:rPr lang="en-US"/>
              <a:pPr/>
              <a:t>17</a:t>
            </a:fld>
            <a:endParaRPr lang="en-US"/>
          </a:p>
        </p:txBody>
      </p:sp>
      <p:sp>
        <p:nvSpPr>
          <p:cNvPr id="78851" name="Rectangle 2"/>
          <p:cNvSpPr>
            <a:spLocks noGrp="1" noRot="1" noChangeAspect="1" noChangeArrowheads="1" noTextEdit="1"/>
          </p:cNvSpPr>
          <p:nvPr>
            <p:ph type="sldImg"/>
          </p:nvPr>
        </p:nvSpPr>
        <p:spPr>
          <a:xfrm>
            <a:off x="1146175" y="685800"/>
            <a:ext cx="4570413" cy="3429000"/>
          </a:xfrm>
          <a:ln/>
        </p:spPr>
      </p:sp>
      <p:sp>
        <p:nvSpPr>
          <p:cNvPr id="78852" name="Rectangle 3"/>
          <p:cNvSpPr>
            <a:spLocks noGrp="1" noChangeArrowheads="1"/>
          </p:cNvSpPr>
          <p:nvPr>
            <p:ph type="body" idx="1"/>
          </p:nvPr>
        </p:nvSpPr>
        <p:spPr>
          <a:noFill/>
          <a:ln/>
        </p:spPr>
        <p:txBody>
          <a:bodyPr/>
          <a:lstStyle/>
          <a:p>
            <a:pPr eaLnBrk="1" hangingPunct="1"/>
            <a:r>
              <a:rPr lang="en-US" smtClean="0"/>
              <a:t>Now let’s change tactics for a minute and talk about the odds ratio. In a case-control study, the risk of disease cannot be directly calculated because the population at risk is not known. Instead, we calculate the odds ratio. The numbers for the odds ratio calculation come from the same type of 2x2 table that we use for the risk ratio.  The calculation of the odds ratio, however, comes down to multiplying A times D, and dividing that by B times C. Let’s walk through an example calculation of this.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1527BD57-6432-47BF-AA94-4D0C7EDE1ADE}" type="slidenum">
              <a:rPr lang="en-US"/>
              <a:pPr/>
              <a:t>18</a:t>
            </a:fld>
            <a:endParaRPr lang="en-US"/>
          </a:p>
        </p:txBody>
      </p:sp>
      <p:sp>
        <p:nvSpPr>
          <p:cNvPr id="79875" name="Rectangle 2"/>
          <p:cNvSpPr>
            <a:spLocks noGrp="1" noRot="1" noChangeAspect="1" noChangeArrowheads="1" noTextEdit="1"/>
          </p:cNvSpPr>
          <p:nvPr>
            <p:ph type="sldImg"/>
          </p:nvPr>
        </p:nvSpPr>
        <p:spPr>
          <a:xfrm>
            <a:off x="1146175" y="685800"/>
            <a:ext cx="4570413" cy="3429000"/>
          </a:xfrm>
          <a:ln/>
        </p:spPr>
      </p:sp>
      <p:sp>
        <p:nvSpPr>
          <p:cNvPr id="79876" name="Rectangle 3"/>
          <p:cNvSpPr>
            <a:spLocks noGrp="1" noChangeArrowheads="1"/>
          </p:cNvSpPr>
          <p:nvPr>
            <p:ph type="body" idx="1"/>
          </p:nvPr>
        </p:nvSpPr>
        <p:spPr>
          <a:noFill/>
          <a:ln/>
        </p:spPr>
        <p:txBody>
          <a:bodyPr/>
          <a:lstStyle/>
          <a:p>
            <a:pPr eaLnBrk="1" hangingPunct="1"/>
            <a:r>
              <a:rPr lang="en-US" smtClean="0"/>
              <a:t>To calculate the measure of an association between the outcome of autism and the exposure of the Measles-mumps-rubella vaccine, a case-control study was conducted, with the results shown in the table. To calculate the OR, we multiply cell A, which is 130, times cell D, which is 135. We divide this by the quantity of Cell B, which 120, times cell C, which is 115. The OR comes out to be 1.27. </a:t>
            </a:r>
          </a:p>
          <a:p>
            <a:pPr eaLnBrk="1" hangingPunct="1"/>
            <a:endParaRPr lang="en-US" smtClean="0"/>
          </a:p>
          <a:p>
            <a:pPr eaLnBrk="1" hangingPunct="1"/>
            <a:r>
              <a:rPr lang="en-US" smtClean="0"/>
              <a:t>From this, we can say that the odds of being exposed to the MMR vaccine were 1.27 times higher in those who had autism than in those who did not have autism.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AF88A170-3520-491C-B25C-861E0953C6C2}" type="slidenum">
              <a:rPr lang="en-US"/>
              <a:pPr/>
              <a:t>19</a:t>
            </a:fld>
            <a:endParaRPr lang="en-US"/>
          </a:p>
        </p:txBody>
      </p:sp>
      <p:sp>
        <p:nvSpPr>
          <p:cNvPr id="80899" name="Rectangle 2"/>
          <p:cNvSpPr>
            <a:spLocks noGrp="1" noRot="1" noChangeAspect="1" noChangeArrowheads="1" noTextEdit="1"/>
          </p:cNvSpPr>
          <p:nvPr>
            <p:ph type="sldImg"/>
          </p:nvPr>
        </p:nvSpPr>
        <p:spPr>
          <a:xfrm>
            <a:off x="1146175" y="685800"/>
            <a:ext cx="4570413" cy="3429000"/>
          </a:xfrm>
          <a:ln/>
        </p:spPr>
      </p:sp>
      <p:sp>
        <p:nvSpPr>
          <p:cNvPr id="80900" name="Rectangle 3"/>
          <p:cNvSpPr>
            <a:spLocks noGrp="1" noChangeArrowheads="1"/>
          </p:cNvSpPr>
          <p:nvPr>
            <p:ph type="body" idx="1"/>
          </p:nvPr>
        </p:nvSpPr>
        <p:spPr>
          <a:noFill/>
          <a:ln/>
        </p:spPr>
        <p:txBody>
          <a:bodyPr/>
          <a:lstStyle/>
          <a:p>
            <a:pPr eaLnBrk="1" hangingPunct="1"/>
            <a:r>
              <a:rPr lang="en-US" smtClean="0"/>
              <a:t>Now we have calculated the RR and the OR, but what do these numbers mean?</a:t>
            </a:r>
          </a:p>
          <a:p>
            <a:pPr eaLnBrk="1" hangingPunct="1"/>
            <a:endParaRPr lang="en-US" smtClean="0"/>
          </a:p>
          <a:p>
            <a:pPr eaLnBrk="1" hangingPunct="1"/>
            <a:r>
              <a:rPr lang="en-US" smtClean="0"/>
              <a:t>If the measure of association = 1, that means that there is no association between the exposure and disease. When the two groups were compared, they were the same.</a:t>
            </a:r>
          </a:p>
          <a:p>
            <a:pPr eaLnBrk="1" hangingPunct="1"/>
            <a:endParaRPr lang="en-US" smtClean="0"/>
          </a:p>
          <a:p>
            <a:pPr eaLnBrk="1" hangingPunct="1"/>
            <a:r>
              <a:rPr lang="en-US" smtClean="0"/>
              <a:t>If the measure of association is greater than 1, that means there is a positive association between the exposure and disease – the group that has the exposure also has more disease.</a:t>
            </a:r>
          </a:p>
          <a:p>
            <a:pPr eaLnBrk="1" hangingPunct="1"/>
            <a:endParaRPr lang="en-US" smtClean="0"/>
          </a:p>
          <a:p>
            <a:pPr eaLnBrk="1" hangingPunct="1"/>
            <a:r>
              <a:rPr lang="en-US" smtClean="0"/>
              <a:t>If the measure of association is less than 1, that means there is a negative association between exposure and disease – the group that has the exposure has LESS disease. This is also known as a “protective effect.”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E85E195F-D66E-4656-9C11-C387C71E9C1A}" type="slidenum">
              <a:rPr lang="en-US"/>
              <a:pPr/>
              <a:t>20</a:t>
            </a:fld>
            <a:endParaRPr lang="en-US"/>
          </a:p>
        </p:txBody>
      </p:sp>
      <p:sp>
        <p:nvSpPr>
          <p:cNvPr id="81923" name="Rectangle 2"/>
          <p:cNvSpPr>
            <a:spLocks noGrp="1" noRot="1" noChangeAspect="1" noChangeArrowheads="1" noTextEdit="1"/>
          </p:cNvSpPr>
          <p:nvPr>
            <p:ph type="sldImg"/>
          </p:nvPr>
        </p:nvSpPr>
        <p:spPr>
          <a:xfrm>
            <a:off x="1146175" y="685800"/>
            <a:ext cx="4570413" cy="3429000"/>
          </a:xfrm>
          <a:ln/>
        </p:spPr>
      </p:sp>
      <p:sp>
        <p:nvSpPr>
          <p:cNvPr id="81924" name="Rectangle 3"/>
          <p:cNvSpPr>
            <a:spLocks noGrp="1" noChangeArrowheads="1"/>
          </p:cNvSpPr>
          <p:nvPr>
            <p:ph type="body" idx="1"/>
          </p:nvPr>
        </p:nvSpPr>
        <p:spPr>
          <a:noFill/>
          <a:ln/>
        </p:spPr>
        <p:txBody>
          <a:bodyPr/>
          <a:lstStyle/>
          <a:p>
            <a:pPr eaLnBrk="1" hangingPunct="1"/>
            <a:r>
              <a:rPr lang="en-US" sz="1300" dirty="0" smtClean="0">
                <a:solidFill>
                  <a:schemeClr val="tx2"/>
                </a:solidFill>
              </a:rPr>
              <a:t>Here are a few example interpretations:</a:t>
            </a:r>
          </a:p>
          <a:p>
            <a:pPr eaLnBrk="1" hangingPunct="1"/>
            <a:endParaRPr lang="en-US" sz="1300" dirty="0" smtClean="0">
              <a:solidFill>
                <a:schemeClr val="tx2"/>
              </a:solidFill>
            </a:endParaRPr>
          </a:p>
          <a:p>
            <a:pPr eaLnBrk="1" hangingPunct="1"/>
            <a:r>
              <a:rPr lang="en-US" sz="1300" dirty="0" smtClean="0">
                <a:solidFill>
                  <a:schemeClr val="tx2"/>
                </a:solidFill>
              </a:rPr>
              <a:t>If the relative risk = 5</a:t>
            </a:r>
          </a:p>
          <a:p>
            <a:pPr lvl="1" eaLnBrk="1" hangingPunct="1"/>
            <a:r>
              <a:rPr lang="en-US" dirty="0" smtClean="0"/>
              <a:t>People who were exposed are 5 times more likely to have the outcome when compared with persons who were not exposed</a:t>
            </a:r>
          </a:p>
          <a:p>
            <a:pPr lvl="1" eaLnBrk="1" hangingPunct="1"/>
            <a:endParaRPr lang="en-US" dirty="0" smtClean="0"/>
          </a:p>
          <a:p>
            <a:pPr eaLnBrk="1" hangingPunct="1"/>
            <a:r>
              <a:rPr lang="en-US" sz="1300" dirty="0" smtClean="0">
                <a:solidFill>
                  <a:schemeClr val="tx2"/>
                </a:solidFill>
              </a:rPr>
              <a:t>If the relative risk = 0.5</a:t>
            </a:r>
          </a:p>
          <a:p>
            <a:pPr lvl="1" eaLnBrk="1" hangingPunct="1"/>
            <a:r>
              <a:rPr lang="en-US" dirty="0" smtClean="0"/>
              <a:t>People who were exposed are half as likely to have the outcome when compared with persons who were not exposed</a:t>
            </a:r>
          </a:p>
          <a:p>
            <a:pPr lvl="1" eaLnBrk="1" hangingPunct="1"/>
            <a:endParaRPr lang="en-US" dirty="0" smtClean="0"/>
          </a:p>
          <a:p>
            <a:pPr eaLnBrk="1" hangingPunct="1"/>
            <a:r>
              <a:rPr lang="en-US" sz="1300" dirty="0" smtClean="0">
                <a:solidFill>
                  <a:schemeClr val="tx2"/>
                </a:solidFill>
              </a:rPr>
              <a:t>If the relative risk = 1</a:t>
            </a:r>
          </a:p>
          <a:p>
            <a:pPr lvl="1" eaLnBrk="1" hangingPunct="1"/>
            <a:r>
              <a:rPr lang="en-US" dirty="0" smtClean="0"/>
              <a:t>People who were exposed are no more or less likely to have the outcome when compared to persons who were not exposed</a:t>
            </a:r>
          </a:p>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144E381E-4749-43D0-BE2A-A898C9F22E24}" type="slidenum">
              <a:rPr lang="en-US"/>
              <a:pPr/>
              <a:t>21</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E39880C4-A2B9-4FA7-B25D-66E98F2D0F07}" type="slidenum">
              <a:rPr lang="en-US"/>
              <a:pPr/>
              <a:t>22</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AE146C-7D49-4093-8B0D-4040D3D94EEC}" type="slidenum">
              <a:rPr lang="en-US" smtClean="0">
                <a:latin typeface="Times New Roman" pitchFamily="18" charset="0"/>
              </a:rPr>
              <a:pPr fontAlgn="base">
                <a:spcBef>
                  <a:spcPct val="0"/>
                </a:spcBef>
                <a:spcAft>
                  <a:spcPct val="0"/>
                </a:spcAft>
                <a:defRPr/>
              </a:pPr>
              <a:t>23</a:t>
            </a:fld>
            <a:endParaRPr lang="en-US" smtClean="0">
              <a:latin typeface="Times New Roman" pitchFamily="18" charset="0"/>
            </a:endParaRPr>
          </a:p>
        </p:txBody>
      </p:sp>
      <p:sp>
        <p:nvSpPr>
          <p:cNvPr id="1351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51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0302D6-7AF3-4E10-98FB-1970094B1E8C}"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C289-BD9A-4DAE-B596-EF8BFF23269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0302D6-7AF3-4E10-98FB-1970094B1E8C}"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C289-BD9A-4DAE-B596-EF8BFF2326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0302D6-7AF3-4E10-98FB-1970094B1E8C}"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C289-BD9A-4DAE-B596-EF8BFF23269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5596F715-27C5-4486-BD19-024BD6970DE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ro-RO"/>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Rectangle 7"/>
          <p:cNvSpPr>
            <a:spLocks noGrp="1" noChangeArrowheads="1"/>
          </p:cNvSpPr>
          <p:nvPr>
            <p:ph type="dt" sz="half" idx="10"/>
          </p:nvPr>
        </p:nvSpPr>
        <p:spPr/>
        <p:txBody>
          <a:bodyPr/>
          <a:lstStyle>
            <a:lvl1pPr>
              <a:defRPr/>
            </a:lvl1pPr>
          </a:lstStyle>
          <a:p>
            <a:pPr>
              <a:defRPr/>
            </a:pPr>
            <a:endParaRPr lang="en-US"/>
          </a:p>
        </p:txBody>
      </p:sp>
      <p:sp>
        <p:nvSpPr>
          <p:cNvPr id="7" name="Rectangle 8"/>
          <p:cNvSpPr>
            <a:spLocks noGrp="1" noChangeArrowheads="1"/>
          </p:cNvSpPr>
          <p:nvPr>
            <p:ph type="ftr" sz="quarter" idx="11"/>
          </p:nvPr>
        </p:nvSpPr>
        <p:spPr/>
        <p:txBody>
          <a:bodyPr/>
          <a:lstStyle>
            <a:lvl1pPr>
              <a:defRPr/>
            </a:lvl1pPr>
          </a:lstStyle>
          <a:p>
            <a:pPr>
              <a:defRPr/>
            </a:pPr>
            <a:endParaRPr lang="en-US"/>
          </a:p>
        </p:txBody>
      </p:sp>
      <p:sp>
        <p:nvSpPr>
          <p:cNvPr id="8" name="Rectangle 9"/>
          <p:cNvSpPr>
            <a:spLocks noGrp="1" noChangeArrowheads="1"/>
          </p:cNvSpPr>
          <p:nvPr>
            <p:ph type="sldNum" sz="quarter" idx="12"/>
          </p:nvPr>
        </p:nvSpPr>
        <p:spPr/>
        <p:txBody>
          <a:bodyPr/>
          <a:lstStyle>
            <a:lvl1pPr>
              <a:defRPr/>
            </a:lvl1pPr>
          </a:lstStyle>
          <a:p>
            <a:pPr>
              <a:defRPr/>
            </a:pPr>
            <a:fld id="{857F79F2-F7A6-40CD-A119-65403E7185B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0302D6-7AF3-4E10-98FB-1970094B1E8C}"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C289-BD9A-4DAE-B596-EF8BFF23269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0302D6-7AF3-4E10-98FB-1970094B1E8C}"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C289-BD9A-4DAE-B596-EF8BFF23269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0302D6-7AF3-4E10-98FB-1970094B1E8C}" type="datetimeFigureOut">
              <a:rPr lang="en-US" smtClean="0"/>
              <a:pPr/>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BC289-BD9A-4DAE-B596-EF8BFF2326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0302D6-7AF3-4E10-98FB-1970094B1E8C}" type="datetimeFigureOut">
              <a:rPr lang="en-US" smtClean="0"/>
              <a:pPr/>
              <a:t>9/25/2012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3BC289-BD9A-4DAE-B596-EF8BFF23269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0302D6-7AF3-4E10-98FB-1970094B1E8C}" type="datetimeFigureOut">
              <a:rPr lang="en-US" smtClean="0"/>
              <a:pPr/>
              <a:t>9/25/2012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3BC289-BD9A-4DAE-B596-EF8BFF23269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0302D6-7AF3-4E10-98FB-1970094B1E8C}" type="datetimeFigureOut">
              <a:rPr lang="en-US" smtClean="0"/>
              <a:pPr/>
              <a:t>9/25/2012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3BC289-BD9A-4DAE-B596-EF8BFF2326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0302D6-7AF3-4E10-98FB-1970094B1E8C}" type="datetimeFigureOut">
              <a:rPr lang="en-US" smtClean="0"/>
              <a:pPr/>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BC289-BD9A-4DAE-B596-EF8BFF2326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0302D6-7AF3-4E10-98FB-1970094B1E8C}" type="datetimeFigureOut">
              <a:rPr lang="en-US" smtClean="0"/>
              <a:pPr/>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BC289-BD9A-4DAE-B596-EF8BFF23269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0302D6-7AF3-4E10-98FB-1970094B1E8C}" type="datetimeFigureOut">
              <a:rPr lang="en-US" smtClean="0"/>
              <a:pPr/>
              <a:t>9/25/2012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3BC289-BD9A-4DAE-B596-EF8BFF23269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944562"/>
          </a:xfrm>
        </p:spPr>
        <p:txBody>
          <a:bodyPr>
            <a:normAutofit/>
          </a:bodyPr>
          <a:lstStyle/>
          <a:p>
            <a:r>
              <a:rPr lang="en-US" sz="3600" b="1" dirty="0">
                <a:solidFill>
                  <a:srgbClr val="FF0000"/>
                </a:solidFill>
              </a:rPr>
              <a:t>Case-control study</a:t>
            </a:r>
          </a:p>
        </p:txBody>
      </p:sp>
      <p:sp>
        <p:nvSpPr>
          <p:cNvPr id="22531" name="Rectangle 3"/>
          <p:cNvSpPr>
            <a:spLocks noGrp="1" noChangeArrowheads="1"/>
          </p:cNvSpPr>
          <p:nvPr>
            <p:ph type="body" idx="1"/>
          </p:nvPr>
        </p:nvSpPr>
        <p:spPr/>
        <p:txBody>
          <a:bodyPr/>
          <a:lstStyle/>
          <a:p>
            <a:r>
              <a:rPr lang="en-US"/>
              <a:t>Start with diseased group (“cases”); compare with non-diseased group (“controls”).</a:t>
            </a:r>
          </a:p>
          <a:p>
            <a:r>
              <a:rPr lang="en-US"/>
              <a:t>Look back in time for possible differences in exposure factors</a:t>
            </a:r>
          </a:p>
          <a:p>
            <a:r>
              <a:rPr lang="en-US"/>
              <a:t>Also known as a “retrospective” study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noAutofit/>
          </a:bodyPr>
          <a:lstStyle/>
          <a:p>
            <a:r>
              <a:rPr lang="en-US" sz="3600" b="1" dirty="0">
                <a:solidFill>
                  <a:srgbClr val="FF0000"/>
                </a:solidFill>
              </a:rPr>
              <a:t>Measure of association, case control study = </a:t>
            </a:r>
            <a:r>
              <a:rPr lang="en-US" sz="3600" b="1" dirty="0" smtClean="0">
                <a:solidFill>
                  <a:srgbClr val="FF0000"/>
                </a:solidFill>
              </a:rPr>
              <a:t>Odds </a:t>
            </a:r>
            <a:r>
              <a:rPr lang="en-US" sz="3600" b="1" dirty="0">
                <a:solidFill>
                  <a:srgbClr val="FF0000"/>
                </a:solidFill>
              </a:rPr>
              <a:t>Ratio</a:t>
            </a:r>
          </a:p>
        </p:txBody>
      </p:sp>
      <p:sp>
        <p:nvSpPr>
          <p:cNvPr id="129027" name="Rectangle 3"/>
          <p:cNvSpPr>
            <a:spLocks noGrp="1" noChangeArrowheads="1"/>
          </p:cNvSpPr>
          <p:nvPr>
            <p:ph type="body" idx="1"/>
          </p:nvPr>
        </p:nvSpPr>
        <p:spPr>
          <a:xfrm>
            <a:off x="457200" y="1676400"/>
            <a:ext cx="8229600" cy="4525963"/>
          </a:xfrm>
        </p:spPr>
        <p:txBody>
          <a:bodyPr/>
          <a:lstStyle/>
          <a:p>
            <a:pPr lvl="4">
              <a:buFontTx/>
              <a:buNone/>
            </a:pPr>
            <a:r>
              <a:rPr lang="en-US" sz="2800" b="1" dirty="0">
                <a:solidFill>
                  <a:srgbClr val="FF0000"/>
                </a:solidFill>
              </a:rPr>
              <a:t>                       “Disease”</a:t>
            </a:r>
          </a:p>
          <a:p>
            <a:pPr lvl="4">
              <a:buFontTx/>
              <a:buNone/>
            </a:pPr>
            <a:r>
              <a:rPr lang="en-US" dirty="0"/>
              <a:t>              </a:t>
            </a:r>
            <a:r>
              <a:rPr lang="en-US" sz="2400" dirty="0"/>
              <a:t>present           absent</a:t>
            </a:r>
          </a:p>
        </p:txBody>
      </p:sp>
      <p:sp>
        <p:nvSpPr>
          <p:cNvPr id="129028" name="Rectangle 4"/>
          <p:cNvSpPr>
            <a:spLocks noChangeArrowheads="1"/>
          </p:cNvSpPr>
          <p:nvPr/>
        </p:nvSpPr>
        <p:spPr bwMode="auto">
          <a:xfrm>
            <a:off x="2895600" y="2590800"/>
            <a:ext cx="3200400" cy="2819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29029" name="Line 5"/>
          <p:cNvSpPr>
            <a:spLocks noChangeShapeType="1"/>
          </p:cNvSpPr>
          <p:nvPr/>
        </p:nvSpPr>
        <p:spPr bwMode="auto">
          <a:xfrm>
            <a:off x="4419600" y="2590800"/>
            <a:ext cx="0" cy="2819400"/>
          </a:xfrm>
          <a:prstGeom prst="line">
            <a:avLst/>
          </a:prstGeom>
          <a:noFill/>
          <a:ln w="9525">
            <a:solidFill>
              <a:schemeClr val="tx1"/>
            </a:solidFill>
            <a:round/>
            <a:headEnd/>
            <a:tailEnd/>
          </a:ln>
          <a:effectLst/>
        </p:spPr>
        <p:txBody>
          <a:bodyPr/>
          <a:lstStyle/>
          <a:p>
            <a:endParaRPr lang="en-US"/>
          </a:p>
        </p:txBody>
      </p:sp>
      <p:sp>
        <p:nvSpPr>
          <p:cNvPr id="129030" name="Text Box 6"/>
          <p:cNvSpPr txBox="1">
            <a:spLocks noChangeArrowheads="1"/>
          </p:cNvSpPr>
          <p:nvPr/>
        </p:nvSpPr>
        <p:spPr bwMode="auto">
          <a:xfrm>
            <a:off x="1600200" y="2819400"/>
            <a:ext cx="1143000" cy="461665"/>
          </a:xfrm>
          <a:prstGeom prst="rect">
            <a:avLst/>
          </a:prstGeom>
          <a:noFill/>
          <a:ln w="9525">
            <a:noFill/>
            <a:miter lim="800000"/>
            <a:headEnd/>
            <a:tailEnd/>
          </a:ln>
          <a:effectLst/>
        </p:spPr>
        <p:txBody>
          <a:bodyPr>
            <a:spAutoFit/>
          </a:bodyPr>
          <a:lstStyle/>
          <a:p>
            <a:pPr>
              <a:spcBef>
                <a:spcPct val="50000"/>
              </a:spcBef>
            </a:pPr>
            <a:r>
              <a:rPr lang="en-US" sz="2400" dirty="0"/>
              <a:t>present </a:t>
            </a:r>
          </a:p>
        </p:txBody>
      </p:sp>
      <p:sp>
        <p:nvSpPr>
          <p:cNvPr id="129031" name="Text Box 7"/>
          <p:cNvSpPr txBox="1">
            <a:spLocks noChangeArrowheads="1"/>
          </p:cNvSpPr>
          <p:nvPr/>
        </p:nvSpPr>
        <p:spPr bwMode="auto">
          <a:xfrm>
            <a:off x="1600200" y="4191000"/>
            <a:ext cx="1143000" cy="461665"/>
          </a:xfrm>
          <a:prstGeom prst="rect">
            <a:avLst/>
          </a:prstGeom>
          <a:noFill/>
          <a:ln w="9525">
            <a:noFill/>
            <a:miter lim="800000"/>
            <a:headEnd/>
            <a:tailEnd/>
          </a:ln>
          <a:effectLst/>
        </p:spPr>
        <p:txBody>
          <a:bodyPr>
            <a:spAutoFit/>
          </a:bodyPr>
          <a:lstStyle/>
          <a:p>
            <a:pPr>
              <a:spcBef>
                <a:spcPct val="50000"/>
              </a:spcBef>
            </a:pPr>
            <a:r>
              <a:rPr lang="en-US" sz="2400" dirty="0"/>
              <a:t>absent</a:t>
            </a:r>
          </a:p>
        </p:txBody>
      </p:sp>
      <p:sp>
        <p:nvSpPr>
          <p:cNvPr id="129032" name="Line 8"/>
          <p:cNvSpPr>
            <a:spLocks noChangeShapeType="1"/>
          </p:cNvSpPr>
          <p:nvPr/>
        </p:nvSpPr>
        <p:spPr bwMode="auto">
          <a:xfrm>
            <a:off x="2895600" y="3810000"/>
            <a:ext cx="3200400" cy="0"/>
          </a:xfrm>
          <a:prstGeom prst="line">
            <a:avLst/>
          </a:prstGeom>
          <a:noFill/>
          <a:ln w="9525">
            <a:solidFill>
              <a:schemeClr val="tx1"/>
            </a:solidFill>
            <a:round/>
            <a:headEnd/>
            <a:tailEnd/>
          </a:ln>
          <a:effectLst/>
        </p:spPr>
        <p:txBody>
          <a:bodyPr/>
          <a:lstStyle/>
          <a:p>
            <a:endParaRPr lang="en-US"/>
          </a:p>
        </p:txBody>
      </p:sp>
      <p:sp>
        <p:nvSpPr>
          <p:cNvPr id="129033" name="Text Box 9"/>
          <p:cNvSpPr txBox="1">
            <a:spLocks noChangeArrowheads="1"/>
          </p:cNvSpPr>
          <p:nvPr/>
        </p:nvSpPr>
        <p:spPr bwMode="auto">
          <a:xfrm>
            <a:off x="152400" y="3429000"/>
            <a:ext cx="1981200" cy="523220"/>
          </a:xfrm>
          <a:prstGeom prst="rect">
            <a:avLst/>
          </a:prstGeom>
          <a:noFill/>
          <a:ln w="9525">
            <a:noFill/>
            <a:miter lim="800000"/>
            <a:headEnd/>
            <a:tailEnd/>
          </a:ln>
          <a:effectLst/>
        </p:spPr>
        <p:txBody>
          <a:bodyPr wrap="square">
            <a:spAutoFit/>
          </a:bodyPr>
          <a:lstStyle/>
          <a:p>
            <a:pPr>
              <a:spcBef>
                <a:spcPct val="50000"/>
              </a:spcBef>
            </a:pPr>
            <a:r>
              <a:rPr lang="en-US" sz="2800" b="1" dirty="0">
                <a:solidFill>
                  <a:srgbClr val="FF0000"/>
                </a:solidFill>
              </a:rPr>
              <a:t>“Exposure”</a:t>
            </a:r>
          </a:p>
        </p:txBody>
      </p:sp>
      <p:sp>
        <p:nvSpPr>
          <p:cNvPr id="129034" name="Text Box 10"/>
          <p:cNvSpPr txBox="1">
            <a:spLocks noChangeArrowheads="1"/>
          </p:cNvSpPr>
          <p:nvPr/>
        </p:nvSpPr>
        <p:spPr bwMode="auto">
          <a:xfrm>
            <a:off x="3352800" y="5638800"/>
            <a:ext cx="914400" cy="461665"/>
          </a:xfrm>
          <a:prstGeom prst="rect">
            <a:avLst/>
          </a:prstGeom>
          <a:noFill/>
          <a:ln w="9525">
            <a:noFill/>
            <a:miter lim="800000"/>
            <a:headEnd/>
            <a:tailEnd/>
          </a:ln>
          <a:effectLst/>
        </p:spPr>
        <p:txBody>
          <a:bodyPr>
            <a:spAutoFit/>
          </a:bodyPr>
          <a:lstStyle/>
          <a:p>
            <a:pPr>
              <a:spcBef>
                <a:spcPct val="50000"/>
              </a:spcBef>
            </a:pPr>
            <a:r>
              <a:rPr lang="en-US" sz="2400" dirty="0" err="1"/>
              <a:t>a+c</a:t>
            </a:r>
            <a:endParaRPr lang="en-US" sz="2400" dirty="0"/>
          </a:p>
        </p:txBody>
      </p:sp>
      <p:sp>
        <p:nvSpPr>
          <p:cNvPr id="129035" name="Text Box 11"/>
          <p:cNvSpPr txBox="1">
            <a:spLocks noChangeArrowheads="1"/>
          </p:cNvSpPr>
          <p:nvPr/>
        </p:nvSpPr>
        <p:spPr bwMode="auto">
          <a:xfrm>
            <a:off x="5029200" y="5638800"/>
            <a:ext cx="838200" cy="461665"/>
          </a:xfrm>
          <a:prstGeom prst="rect">
            <a:avLst/>
          </a:prstGeom>
          <a:noFill/>
          <a:ln w="9525">
            <a:noFill/>
            <a:miter lim="800000"/>
            <a:headEnd/>
            <a:tailEnd/>
          </a:ln>
          <a:effectLst/>
        </p:spPr>
        <p:txBody>
          <a:bodyPr>
            <a:spAutoFit/>
          </a:bodyPr>
          <a:lstStyle/>
          <a:p>
            <a:pPr>
              <a:spcBef>
                <a:spcPct val="50000"/>
              </a:spcBef>
            </a:pPr>
            <a:r>
              <a:rPr lang="en-US" sz="2400" dirty="0" err="1"/>
              <a:t>b+d</a:t>
            </a:r>
            <a:endParaRPr lang="en-US" sz="2400" dirty="0"/>
          </a:p>
        </p:txBody>
      </p:sp>
      <p:sp>
        <p:nvSpPr>
          <p:cNvPr id="129036" name="Line 12"/>
          <p:cNvSpPr>
            <a:spLocks noChangeShapeType="1"/>
          </p:cNvSpPr>
          <p:nvPr/>
        </p:nvSpPr>
        <p:spPr bwMode="auto">
          <a:xfrm flipV="1">
            <a:off x="1905000" y="5867400"/>
            <a:ext cx="1295400" cy="152400"/>
          </a:xfrm>
          <a:prstGeom prst="line">
            <a:avLst/>
          </a:prstGeom>
          <a:noFill/>
          <a:ln w="9525">
            <a:solidFill>
              <a:schemeClr val="tx1"/>
            </a:solidFill>
            <a:round/>
            <a:headEnd/>
            <a:tailEnd type="triangle" w="med" len="med"/>
          </a:ln>
          <a:effectLst/>
        </p:spPr>
        <p:txBody>
          <a:bodyPr/>
          <a:lstStyle/>
          <a:p>
            <a:endParaRPr lang="en-US"/>
          </a:p>
        </p:txBody>
      </p:sp>
      <p:sp>
        <p:nvSpPr>
          <p:cNvPr id="129037" name="Text Box 13"/>
          <p:cNvSpPr txBox="1">
            <a:spLocks noChangeArrowheads="1"/>
          </p:cNvSpPr>
          <p:nvPr/>
        </p:nvSpPr>
        <p:spPr bwMode="auto">
          <a:xfrm>
            <a:off x="228600" y="5715000"/>
            <a:ext cx="2286000" cy="830997"/>
          </a:xfrm>
          <a:prstGeom prst="rect">
            <a:avLst/>
          </a:prstGeom>
          <a:noFill/>
          <a:ln w="9525">
            <a:noFill/>
            <a:miter lim="800000"/>
            <a:headEnd/>
            <a:tailEnd/>
          </a:ln>
          <a:effectLst/>
        </p:spPr>
        <p:txBody>
          <a:bodyPr wrap="square">
            <a:spAutoFit/>
          </a:bodyPr>
          <a:lstStyle/>
          <a:p>
            <a:pPr>
              <a:spcBef>
                <a:spcPct val="50000"/>
              </a:spcBef>
            </a:pPr>
            <a:r>
              <a:rPr lang="en-US" sz="2400" b="1" dirty="0">
                <a:solidFill>
                  <a:srgbClr val="FF0000"/>
                </a:solidFill>
              </a:rPr>
              <a:t>Initial study group: Cases</a:t>
            </a:r>
          </a:p>
        </p:txBody>
      </p:sp>
      <p:sp>
        <p:nvSpPr>
          <p:cNvPr id="129038" name="Line 14"/>
          <p:cNvSpPr>
            <a:spLocks noChangeShapeType="1"/>
          </p:cNvSpPr>
          <p:nvPr/>
        </p:nvSpPr>
        <p:spPr bwMode="auto">
          <a:xfrm flipH="1" flipV="1">
            <a:off x="5715000" y="5867400"/>
            <a:ext cx="1371600" cy="228600"/>
          </a:xfrm>
          <a:prstGeom prst="line">
            <a:avLst/>
          </a:prstGeom>
          <a:noFill/>
          <a:ln w="9525">
            <a:solidFill>
              <a:schemeClr val="tx1"/>
            </a:solidFill>
            <a:round/>
            <a:headEnd/>
            <a:tailEnd type="triangle" w="med" len="med"/>
          </a:ln>
          <a:effectLst/>
        </p:spPr>
        <p:txBody>
          <a:bodyPr/>
          <a:lstStyle/>
          <a:p>
            <a:endParaRPr lang="en-US"/>
          </a:p>
        </p:txBody>
      </p:sp>
      <p:sp>
        <p:nvSpPr>
          <p:cNvPr id="129039" name="Text Box 15"/>
          <p:cNvSpPr txBox="1">
            <a:spLocks noChangeArrowheads="1"/>
          </p:cNvSpPr>
          <p:nvPr/>
        </p:nvSpPr>
        <p:spPr bwMode="auto">
          <a:xfrm>
            <a:off x="6705600" y="5638800"/>
            <a:ext cx="2209800" cy="830997"/>
          </a:xfrm>
          <a:prstGeom prst="rect">
            <a:avLst/>
          </a:prstGeom>
          <a:noFill/>
          <a:ln w="9525">
            <a:noFill/>
            <a:miter lim="800000"/>
            <a:headEnd/>
            <a:tailEnd/>
          </a:ln>
          <a:effectLst/>
        </p:spPr>
        <p:txBody>
          <a:bodyPr wrap="square">
            <a:spAutoFit/>
          </a:bodyPr>
          <a:lstStyle/>
          <a:p>
            <a:pPr>
              <a:spcBef>
                <a:spcPct val="50000"/>
              </a:spcBef>
            </a:pPr>
            <a:r>
              <a:rPr lang="en-US" sz="2400" b="1" dirty="0">
                <a:solidFill>
                  <a:srgbClr val="FF0000"/>
                </a:solidFill>
              </a:rPr>
              <a:t>Initial study group: Controls</a:t>
            </a:r>
          </a:p>
        </p:txBody>
      </p:sp>
      <p:sp>
        <p:nvSpPr>
          <p:cNvPr id="129040" name="Text Box 16"/>
          <p:cNvSpPr txBox="1">
            <a:spLocks noChangeArrowheads="1"/>
          </p:cNvSpPr>
          <p:nvPr/>
        </p:nvSpPr>
        <p:spPr bwMode="auto">
          <a:xfrm>
            <a:off x="3505200" y="2971800"/>
            <a:ext cx="609600" cy="523220"/>
          </a:xfrm>
          <a:prstGeom prst="rect">
            <a:avLst/>
          </a:prstGeom>
          <a:noFill/>
          <a:ln w="9525">
            <a:noFill/>
            <a:miter lim="800000"/>
            <a:headEnd/>
            <a:tailEnd/>
          </a:ln>
          <a:effectLst/>
        </p:spPr>
        <p:txBody>
          <a:bodyPr>
            <a:spAutoFit/>
          </a:bodyPr>
          <a:lstStyle/>
          <a:p>
            <a:pPr>
              <a:spcBef>
                <a:spcPct val="50000"/>
              </a:spcBef>
            </a:pPr>
            <a:r>
              <a:rPr lang="en-US" sz="2800" b="1" dirty="0"/>
              <a:t>a</a:t>
            </a:r>
          </a:p>
        </p:txBody>
      </p:sp>
      <p:sp>
        <p:nvSpPr>
          <p:cNvPr id="129041" name="Text Box 17"/>
          <p:cNvSpPr txBox="1">
            <a:spLocks noChangeArrowheads="1"/>
          </p:cNvSpPr>
          <p:nvPr/>
        </p:nvSpPr>
        <p:spPr bwMode="auto">
          <a:xfrm>
            <a:off x="4953000" y="2971800"/>
            <a:ext cx="685800" cy="523220"/>
          </a:xfrm>
          <a:prstGeom prst="rect">
            <a:avLst/>
          </a:prstGeom>
          <a:noFill/>
          <a:ln w="9525">
            <a:noFill/>
            <a:miter lim="800000"/>
            <a:headEnd/>
            <a:tailEnd/>
          </a:ln>
          <a:effectLst/>
        </p:spPr>
        <p:txBody>
          <a:bodyPr>
            <a:spAutoFit/>
          </a:bodyPr>
          <a:lstStyle/>
          <a:p>
            <a:pPr>
              <a:spcBef>
                <a:spcPct val="50000"/>
              </a:spcBef>
            </a:pPr>
            <a:r>
              <a:rPr lang="en-US" sz="2800" b="1" dirty="0"/>
              <a:t>b</a:t>
            </a:r>
          </a:p>
        </p:txBody>
      </p:sp>
      <p:sp>
        <p:nvSpPr>
          <p:cNvPr id="129042" name="Text Box 18"/>
          <p:cNvSpPr txBox="1">
            <a:spLocks noChangeArrowheads="1"/>
          </p:cNvSpPr>
          <p:nvPr/>
        </p:nvSpPr>
        <p:spPr bwMode="auto">
          <a:xfrm>
            <a:off x="3429000" y="4343400"/>
            <a:ext cx="685800" cy="523220"/>
          </a:xfrm>
          <a:prstGeom prst="rect">
            <a:avLst/>
          </a:prstGeom>
          <a:noFill/>
          <a:ln w="9525">
            <a:noFill/>
            <a:miter lim="800000"/>
            <a:headEnd/>
            <a:tailEnd/>
          </a:ln>
          <a:effectLst/>
        </p:spPr>
        <p:txBody>
          <a:bodyPr>
            <a:spAutoFit/>
          </a:bodyPr>
          <a:lstStyle/>
          <a:p>
            <a:pPr>
              <a:spcBef>
                <a:spcPct val="50000"/>
              </a:spcBef>
            </a:pPr>
            <a:r>
              <a:rPr lang="en-US" sz="2800" b="1" dirty="0"/>
              <a:t>c</a:t>
            </a:r>
          </a:p>
        </p:txBody>
      </p:sp>
      <p:sp>
        <p:nvSpPr>
          <p:cNvPr id="129043" name="Text Box 19"/>
          <p:cNvSpPr txBox="1">
            <a:spLocks noChangeArrowheads="1"/>
          </p:cNvSpPr>
          <p:nvPr/>
        </p:nvSpPr>
        <p:spPr bwMode="auto">
          <a:xfrm>
            <a:off x="5029200" y="4267200"/>
            <a:ext cx="609600" cy="523220"/>
          </a:xfrm>
          <a:prstGeom prst="rect">
            <a:avLst/>
          </a:prstGeom>
          <a:noFill/>
          <a:ln w="9525">
            <a:noFill/>
            <a:miter lim="800000"/>
            <a:headEnd/>
            <a:tailEnd/>
          </a:ln>
          <a:effectLst/>
        </p:spPr>
        <p:txBody>
          <a:bodyPr>
            <a:spAutoFit/>
          </a:bodyPr>
          <a:lstStyle/>
          <a:p>
            <a:pPr>
              <a:spcBef>
                <a:spcPct val="50000"/>
              </a:spcBef>
            </a:pPr>
            <a:r>
              <a:rPr lang="en-US" sz="2800" b="1" dirty="0"/>
              <a:t>d</a:t>
            </a:r>
          </a:p>
        </p:txBody>
      </p:sp>
      <p:sp>
        <p:nvSpPr>
          <p:cNvPr id="129044" name="Text Box 20"/>
          <p:cNvSpPr txBox="1">
            <a:spLocks noChangeArrowheads="1"/>
          </p:cNvSpPr>
          <p:nvPr/>
        </p:nvSpPr>
        <p:spPr bwMode="auto">
          <a:xfrm>
            <a:off x="6248400" y="2413337"/>
            <a:ext cx="1143000" cy="1015663"/>
          </a:xfrm>
          <a:prstGeom prst="rect">
            <a:avLst/>
          </a:prstGeom>
          <a:noFill/>
          <a:ln w="9525">
            <a:noFill/>
            <a:miter lim="800000"/>
            <a:headEnd/>
            <a:tailEnd/>
          </a:ln>
          <a:effectLst/>
        </p:spPr>
        <p:txBody>
          <a:bodyPr wrap="square">
            <a:spAutoFit/>
          </a:bodyPr>
          <a:lstStyle/>
          <a:p>
            <a:pPr>
              <a:spcBef>
                <a:spcPct val="50000"/>
              </a:spcBef>
            </a:pPr>
            <a:r>
              <a:rPr lang="en-US" sz="2400" u="sng" dirty="0">
                <a:solidFill>
                  <a:srgbClr val="FF0000"/>
                </a:solidFill>
              </a:rPr>
              <a:t>a/(</a:t>
            </a:r>
            <a:r>
              <a:rPr lang="en-US" sz="2400" u="sng" dirty="0" err="1">
                <a:solidFill>
                  <a:srgbClr val="FF0000"/>
                </a:solidFill>
              </a:rPr>
              <a:t>a+c</a:t>
            </a:r>
            <a:r>
              <a:rPr lang="en-US" sz="2400" u="sng" dirty="0">
                <a:solidFill>
                  <a:srgbClr val="FF0000"/>
                </a:solidFill>
              </a:rPr>
              <a:t>)</a:t>
            </a:r>
          </a:p>
          <a:p>
            <a:pPr>
              <a:spcBef>
                <a:spcPct val="50000"/>
              </a:spcBef>
            </a:pPr>
            <a:r>
              <a:rPr lang="en-US" sz="2400" dirty="0">
                <a:solidFill>
                  <a:srgbClr val="FF0000"/>
                </a:solidFill>
              </a:rPr>
              <a:t>c/(</a:t>
            </a:r>
            <a:r>
              <a:rPr lang="en-US" sz="2400" dirty="0" err="1">
                <a:solidFill>
                  <a:srgbClr val="FF0000"/>
                </a:solidFill>
              </a:rPr>
              <a:t>a+c</a:t>
            </a:r>
            <a:r>
              <a:rPr lang="en-US" sz="2400" dirty="0">
                <a:solidFill>
                  <a:srgbClr val="FF0000"/>
                </a:solidFill>
              </a:rPr>
              <a:t>)</a:t>
            </a:r>
          </a:p>
        </p:txBody>
      </p:sp>
      <p:sp>
        <p:nvSpPr>
          <p:cNvPr id="129045" name="Text Box 21"/>
          <p:cNvSpPr txBox="1">
            <a:spLocks noChangeArrowheads="1"/>
          </p:cNvSpPr>
          <p:nvPr/>
        </p:nvSpPr>
        <p:spPr bwMode="auto">
          <a:xfrm>
            <a:off x="7772400" y="1371600"/>
            <a:ext cx="1219200" cy="1631216"/>
          </a:xfrm>
          <a:prstGeom prst="rect">
            <a:avLst/>
          </a:prstGeom>
          <a:noFill/>
          <a:ln w="9525">
            <a:noFill/>
            <a:miter lim="800000"/>
            <a:headEnd/>
            <a:tailEnd/>
          </a:ln>
          <a:effectLst/>
        </p:spPr>
        <p:txBody>
          <a:bodyPr wrap="square">
            <a:spAutoFit/>
          </a:bodyPr>
          <a:lstStyle/>
          <a:p>
            <a:pPr>
              <a:spcBef>
                <a:spcPct val="50000"/>
              </a:spcBef>
            </a:pPr>
            <a:r>
              <a:rPr lang="en-US" sz="2000" dirty="0">
                <a:solidFill>
                  <a:srgbClr val="FF0000"/>
                </a:solidFill>
              </a:rPr>
              <a:t>Odds of exposure in the diseased (cases)</a:t>
            </a:r>
          </a:p>
        </p:txBody>
      </p:sp>
      <p:sp>
        <p:nvSpPr>
          <p:cNvPr id="129046" name="Text Box 22"/>
          <p:cNvSpPr txBox="1">
            <a:spLocks noChangeArrowheads="1"/>
          </p:cNvSpPr>
          <p:nvPr/>
        </p:nvSpPr>
        <p:spPr bwMode="auto">
          <a:xfrm>
            <a:off x="6324600" y="3505200"/>
            <a:ext cx="1143000" cy="1015663"/>
          </a:xfrm>
          <a:prstGeom prst="rect">
            <a:avLst/>
          </a:prstGeom>
          <a:noFill/>
          <a:ln w="9525">
            <a:noFill/>
            <a:miter lim="800000"/>
            <a:headEnd/>
            <a:tailEnd/>
          </a:ln>
          <a:effectLst/>
        </p:spPr>
        <p:txBody>
          <a:bodyPr wrap="square">
            <a:spAutoFit/>
          </a:bodyPr>
          <a:lstStyle/>
          <a:p>
            <a:pPr>
              <a:spcBef>
                <a:spcPct val="50000"/>
              </a:spcBef>
            </a:pPr>
            <a:r>
              <a:rPr lang="en-US" sz="2400" u="sng" dirty="0"/>
              <a:t>b/(</a:t>
            </a:r>
            <a:r>
              <a:rPr lang="en-US" sz="2400" u="sng" dirty="0" err="1"/>
              <a:t>b+d</a:t>
            </a:r>
            <a:r>
              <a:rPr lang="en-US" sz="2400" u="sng" dirty="0"/>
              <a:t>)</a:t>
            </a:r>
          </a:p>
          <a:p>
            <a:pPr>
              <a:spcBef>
                <a:spcPct val="50000"/>
              </a:spcBef>
            </a:pPr>
            <a:r>
              <a:rPr lang="en-US" sz="2400" dirty="0"/>
              <a:t>d/(</a:t>
            </a:r>
            <a:r>
              <a:rPr lang="en-US" sz="2400" dirty="0" err="1"/>
              <a:t>b+d</a:t>
            </a:r>
            <a:r>
              <a:rPr lang="en-US" sz="2400" dirty="0"/>
              <a:t>)</a:t>
            </a:r>
          </a:p>
        </p:txBody>
      </p:sp>
      <p:sp>
        <p:nvSpPr>
          <p:cNvPr id="129047" name="Text Box 23"/>
          <p:cNvSpPr txBox="1">
            <a:spLocks noChangeArrowheads="1"/>
          </p:cNvSpPr>
          <p:nvPr/>
        </p:nvSpPr>
        <p:spPr bwMode="auto">
          <a:xfrm>
            <a:off x="7620000" y="3276600"/>
            <a:ext cx="1524000" cy="1631216"/>
          </a:xfrm>
          <a:prstGeom prst="rect">
            <a:avLst/>
          </a:prstGeom>
          <a:noFill/>
          <a:ln w="9525">
            <a:noFill/>
            <a:miter lim="800000"/>
            <a:headEnd/>
            <a:tailEnd/>
          </a:ln>
          <a:effectLst/>
        </p:spPr>
        <p:txBody>
          <a:bodyPr wrap="square">
            <a:spAutoFit/>
          </a:bodyPr>
          <a:lstStyle/>
          <a:p>
            <a:pPr>
              <a:spcBef>
                <a:spcPct val="50000"/>
              </a:spcBef>
            </a:pPr>
            <a:r>
              <a:rPr lang="en-US" sz="2000" dirty="0"/>
              <a:t>Odds of exposure in the </a:t>
            </a:r>
            <a:r>
              <a:rPr lang="en-US" sz="2000" dirty="0" err="1"/>
              <a:t>nondiseased</a:t>
            </a:r>
            <a:r>
              <a:rPr lang="en-US" sz="2000" dirty="0"/>
              <a:t> (controls)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noAutofit/>
          </a:bodyPr>
          <a:lstStyle/>
          <a:p>
            <a:r>
              <a:rPr lang="en-US" sz="3600" b="1" dirty="0">
                <a:solidFill>
                  <a:srgbClr val="FF0000"/>
                </a:solidFill>
              </a:rPr>
              <a:t>Measure of </a:t>
            </a:r>
            <a:r>
              <a:rPr lang="en-US" sz="3600" b="1" dirty="0" smtClean="0">
                <a:solidFill>
                  <a:srgbClr val="FF0000"/>
                </a:solidFill>
              </a:rPr>
              <a:t>Association, Case Control studies ; Odds Ratio</a:t>
            </a:r>
            <a:endParaRPr lang="en-US" sz="3600" b="1" dirty="0">
              <a:solidFill>
                <a:srgbClr val="FF0000"/>
              </a:solidFill>
            </a:endParaRPr>
          </a:p>
        </p:txBody>
      </p:sp>
      <p:sp>
        <p:nvSpPr>
          <p:cNvPr id="130051" name="Rectangle 3"/>
          <p:cNvSpPr>
            <a:spLocks noGrp="1" noChangeArrowheads="1"/>
          </p:cNvSpPr>
          <p:nvPr>
            <p:ph type="body" idx="1"/>
          </p:nvPr>
        </p:nvSpPr>
        <p:spPr>
          <a:xfrm>
            <a:off x="457200" y="1524000"/>
            <a:ext cx="8229600" cy="4724400"/>
          </a:xfrm>
        </p:spPr>
        <p:txBody>
          <a:bodyPr>
            <a:normAutofit/>
          </a:bodyPr>
          <a:lstStyle/>
          <a:p>
            <a:pPr lvl="4">
              <a:buFontTx/>
              <a:buNone/>
            </a:pPr>
            <a:r>
              <a:rPr lang="en-US" sz="2400"/>
              <a:t>               </a:t>
            </a:r>
          </a:p>
        </p:txBody>
      </p:sp>
      <p:sp>
        <p:nvSpPr>
          <p:cNvPr id="130052" name="Text Box 4"/>
          <p:cNvSpPr txBox="1">
            <a:spLocks noChangeArrowheads="1"/>
          </p:cNvSpPr>
          <p:nvPr/>
        </p:nvSpPr>
        <p:spPr bwMode="auto">
          <a:xfrm>
            <a:off x="2971800" y="2362200"/>
            <a:ext cx="1828800" cy="1015663"/>
          </a:xfrm>
          <a:prstGeom prst="rect">
            <a:avLst/>
          </a:prstGeom>
          <a:noFill/>
          <a:ln w="9525">
            <a:noFill/>
            <a:miter lim="800000"/>
            <a:headEnd/>
            <a:tailEnd/>
          </a:ln>
          <a:effectLst/>
        </p:spPr>
        <p:txBody>
          <a:bodyPr wrap="square">
            <a:spAutoFit/>
          </a:bodyPr>
          <a:lstStyle/>
          <a:p>
            <a:pPr>
              <a:spcBef>
                <a:spcPct val="50000"/>
              </a:spcBef>
            </a:pPr>
            <a:r>
              <a:rPr lang="en-US" sz="2400" u="sng" dirty="0"/>
              <a:t>a/(</a:t>
            </a:r>
            <a:r>
              <a:rPr lang="en-US" sz="2400" u="sng" dirty="0" err="1"/>
              <a:t>a+c</a:t>
            </a:r>
            <a:r>
              <a:rPr lang="en-US" sz="2400" u="sng" dirty="0"/>
              <a:t>)</a:t>
            </a:r>
            <a:r>
              <a:rPr lang="en-US" sz="2400" dirty="0"/>
              <a:t>  </a:t>
            </a:r>
          </a:p>
          <a:p>
            <a:pPr>
              <a:spcBef>
                <a:spcPct val="50000"/>
              </a:spcBef>
            </a:pPr>
            <a:r>
              <a:rPr lang="en-US" sz="2400" dirty="0"/>
              <a:t>c/(</a:t>
            </a:r>
            <a:r>
              <a:rPr lang="en-US" sz="2400" dirty="0" err="1"/>
              <a:t>a+c</a:t>
            </a:r>
            <a:r>
              <a:rPr lang="en-US" sz="2400" dirty="0"/>
              <a:t>)</a:t>
            </a:r>
          </a:p>
        </p:txBody>
      </p:sp>
      <p:sp>
        <p:nvSpPr>
          <p:cNvPr id="130053" name="Text Box 5"/>
          <p:cNvSpPr txBox="1">
            <a:spLocks noChangeArrowheads="1"/>
          </p:cNvSpPr>
          <p:nvPr/>
        </p:nvSpPr>
        <p:spPr bwMode="auto">
          <a:xfrm>
            <a:off x="4419600" y="2667000"/>
            <a:ext cx="4419600" cy="457200"/>
          </a:xfrm>
          <a:prstGeom prst="rect">
            <a:avLst/>
          </a:prstGeom>
          <a:noFill/>
          <a:ln w="9525">
            <a:noFill/>
            <a:miter lim="800000"/>
            <a:headEnd/>
            <a:tailEnd/>
          </a:ln>
          <a:effectLst/>
        </p:spPr>
        <p:txBody>
          <a:bodyPr wrap="square">
            <a:spAutoFit/>
          </a:bodyPr>
          <a:lstStyle/>
          <a:p>
            <a:pPr>
              <a:spcBef>
                <a:spcPct val="50000"/>
              </a:spcBef>
            </a:pPr>
            <a:r>
              <a:rPr lang="en-US" sz="2400" dirty="0"/>
              <a:t>Odds of exposure in the diseased</a:t>
            </a:r>
          </a:p>
        </p:txBody>
      </p:sp>
      <p:sp>
        <p:nvSpPr>
          <p:cNvPr id="130054" name="Text Box 6"/>
          <p:cNvSpPr txBox="1">
            <a:spLocks noChangeArrowheads="1"/>
          </p:cNvSpPr>
          <p:nvPr/>
        </p:nvSpPr>
        <p:spPr bwMode="auto">
          <a:xfrm>
            <a:off x="2895600" y="3810000"/>
            <a:ext cx="1828800" cy="1015663"/>
          </a:xfrm>
          <a:prstGeom prst="rect">
            <a:avLst/>
          </a:prstGeom>
          <a:noFill/>
          <a:ln w="9525">
            <a:noFill/>
            <a:miter lim="800000"/>
            <a:headEnd/>
            <a:tailEnd/>
          </a:ln>
          <a:effectLst/>
        </p:spPr>
        <p:txBody>
          <a:bodyPr wrap="square">
            <a:spAutoFit/>
          </a:bodyPr>
          <a:lstStyle/>
          <a:p>
            <a:pPr>
              <a:spcBef>
                <a:spcPct val="50000"/>
              </a:spcBef>
            </a:pPr>
            <a:r>
              <a:rPr lang="en-US" sz="2400" u="sng" dirty="0"/>
              <a:t>b/(</a:t>
            </a:r>
            <a:r>
              <a:rPr lang="en-US" sz="2400" u="sng" dirty="0" err="1"/>
              <a:t>b+d</a:t>
            </a:r>
            <a:r>
              <a:rPr lang="en-US" sz="2400" u="sng" dirty="0"/>
              <a:t>)</a:t>
            </a:r>
          </a:p>
          <a:p>
            <a:pPr>
              <a:spcBef>
                <a:spcPct val="50000"/>
              </a:spcBef>
            </a:pPr>
            <a:r>
              <a:rPr lang="en-US" sz="2400" dirty="0"/>
              <a:t>d/(</a:t>
            </a:r>
            <a:r>
              <a:rPr lang="en-US" sz="2400" dirty="0" err="1"/>
              <a:t>b+d</a:t>
            </a:r>
            <a:r>
              <a:rPr lang="en-US" sz="2400" dirty="0"/>
              <a:t>)</a:t>
            </a:r>
          </a:p>
        </p:txBody>
      </p:sp>
      <p:sp>
        <p:nvSpPr>
          <p:cNvPr id="130055" name="Text Box 7"/>
          <p:cNvSpPr txBox="1">
            <a:spLocks noChangeArrowheads="1"/>
          </p:cNvSpPr>
          <p:nvPr/>
        </p:nvSpPr>
        <p:spPr bwMode="auto">
          <a:xfrm>
            <a:off x="4343400" y="3886200"/>
            <a:ext cx="4800600" cy="461665"/>
          </a:xfrm>
          <a:prstGeom prst="rect">
            <a:avLst/>
          </a:prstGeom>
          <a:noFill/>
          <a:ln w="9525">
            <a:noFill/>
            <a:miter lim="800000"/>
            <a:headEnd/>
            <a:tailEnd/>
          </a:ln>
          <a:effectLst/>
        </p:spPr>
        <p:txBody>
          <a:bodyPr wrap="square">
            <a:spAutoFit/>
          </a:bodyPr>
          <a:lstStyle/>
          <a:p>
            <a:pPr>
              <a:spcBef>
                <a:spcPct val="50000"/>
              </a:spcBef>
            </a:pPr>
            <a:r>
              <a:rPr lang="en-US" sz="2400" dirty="0"/>
              <a:t>Odds of exposure in the </a:t>
            </a:r>
            <a:r>
              <a:rPr lang="en-US" sz="2400" dirty="0" err="1"/>
              <a:t>nondiseased</a:t>
            </a:r>
            <a:endParaRPr lang="en-US" sz="2400" dirty="0"/>
          </a:p>
        </p:txBody>
      </p:sp>
      <p:sp>
        <p:nvSpPr>
          <p:cNvPr id="130056" name="Text Box 8"/>
          <p:cNvSpPr txBox="1">
            <a:spLocks noChangeArrowheads="1"/>
          </p:cNvSpPr>
          <p:nvPr/>
        </p:nvSpPr>
        <p:spPr bwMode="auto">
          <a:xfrm>
            <a:off x="2895600" y="3200400"/>
            <a:ext cx="2057400" cy="366713"/>
          </a:xfrm>
          <a:prstGeom prst="rect">
            <a:avLst/>
          </a:prstGeom>
          <a:noFill/>
          <a:ln w="9525">
            <a:noFill/>
            <a:miter lim="800000"/>
            <a:headEnd/>
            <a:tailEnd/>
          </a:ln>
          <a:effectLst/>
        </p:spPr>
        <p:txBody>
          <a:bodyPr>
            <a:spAutoFit/>
          </a:bodyPr>
          <a:lstStyle/>
          <a:p>
            <a:pPr>
              <a:spcBef>
                <a:spcPct val="50000"/>
              </a:spcBef>
            </a:pPr>
            <a:r>
              <a:rPr lang="en-US"/>
              <a:t>______________</a:t>
            </a:r>
          </a:p>
        </p:txBody>
      </p:sp>
      <p:sp>
        <p:nvSpPr>
          <p:cNvPr id="130057" name="Text Box 9"/>
          <p:cNvSpPr txBox="1">
            <a:spLocks noChangeArrowheads="1"/>
          </p:cNvSpPr>
          <p:nvPr/>
        </p:nvSpPr>
        <p:spPr bwMode="auto">
          <a:xfrm>
            <a:off x="304800" y="2438400"/>
            <a:ext cx="2209800" cy="1938992"/>
          </a:xfrm>
          <a:prstGeom prst="rect">
            <a:avLst/>
          </a:prstGeom>
          <a:noFill/>
          <a:ln w="9525">
            <a:noFill/>
            <a:miter lim="800000"/>
            <a:headEnd/>
            <a:tailEnd/>
          </a:ln>
          <a:effectLst/>
        </p:spPr>
        <p:txBody>
          <a:bodyPr wrap="square">
            <a:spAutoFit/>
          </a:bodyPr>
          <a:lstStyle/>
          <a:p>
            <a:pPr>
              <a:spcBef>
                <a:spcPct val="50000"/>
              </a:spcBef>
            </a:pPr>
            <a:r>
              <a:rPr lang="en-US" sz="2000" dirty="0"/>
              <a:t>Exposure Odds ratio = ratio of the odds of exposure in the diseased to the odds of exposure in the </a:t>
            </a:r>
            <a:r>
              <a:rPr lang="en-US" sz="2000" dirty="0" smtClean="0"/>
              <a:t>non-diseased</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381000" y="274638"/>
            <a:ext cx="8305800" cy="1143000"/>
          </a:xfrm>
        </p:spPr>
        <p:txBody>
          <a:bodyPr>
            <a:noAutofit/>
          </a:bodyPr>
          <a:lstStyle/>
          <a:p>
            <a:r>
              <a:rPr lang="en-US" sz="3600" b="1" dirty="0">
                <a:solidFill>
                  <a:srgbClr val="FF0000"/>
                </a:solidFill>
              </a:rPr>
              <a:t>Measure of </a:t>
            </a:r>
            <a:r>
              <a:rPr lang="en-US" sz="3600" b="1" dirty="0" smtClean="0">
                <a:solidFill>
                  <a:srgbClr val="FF0000"/>
                </a:solidFill>
              </a:rPr>
              <a:t>Association, Case Control Studies: Odds Ratio</a:t>
            </a:r>
            <a:endParaRPr lang="en-US" sz="3600" b="1" dirty="0">
              <a:solidFill>
                <a:srgbClr val="FF0000"/>
              </a:solidFill>
            </a:endParaRPr>
          </a:p>
        </p:txBody>
      </p:sp>
      <p:sp>
        <p:nvSpPr>
          <p:cNvPr id="131075" name="Rectangle 3"/>
          <p:cNvSpPr>
            <a:spLocks noGrp="1" noChangeArrowheads="1"/>
          </p:cNvSpPr>
          <p:nvPr>
            <p:ph type="body" idx="1"/>
          </p:nvPr>
        </p:nvSpPr>
        <p:spPr/>
        <p:txBody>
          <a:bodyPr/>
          <a:lstStyle/>
          <a:p>
            <a:pPr lvl="4">
              <a:buFontTx/>
              <a:buNone/>
            </a:pPr>
            <a:r>
              <a:rPr lang="en-US" dirty="0"/>
              <a:t>               </a:t>
            </a:r>
          </a:p>
        </p:txBody>
      </p:sp>
      <p:sp>
        <p:nvSpPr>
          <p:cNvPr id="131076" name="Text Box 4"/>
          <p:cNvSpPr txBox="1">
            <a:spLocks noChangeArrowheads="1"/>
          </p:cNvSpPr>
          <p:nvPr/>
        </p:nvSpPr>
        <p:spPr bwMode="auto">
          <a:xfrm>
            <a:off x="2819400" y="2286000"/>
            <a:ext cx="1524000" cy="1015663"/>
          </a:xfrm>
          <a:prstGeom prst="rect">
            <a:avLst/>
          </a:prstGeom>
          <a:noFill/>
          <a:ln w="9525">
            <a:noFill/>
            <a:miter lim="800000"/>
            <a:headEnd/>
            <a:tailEnd/>
          </a:ln>
          <a:effectLst/>
        </p:spPr>
        <p:txBody>
          <a:bodyPr wrap="square">
            <a:spAutoFit/>
          </a:bodyPr>
          <a:lstStyle/>
          <a:p>
            <a:pPr>
              <a:spcBef>
                <a:spcPct val="50000"/>
              </a:spcBef>
            </a:pPr>
            <a:r>
              <a:rPr lang="en-US" sz="2400" u="sng"/>
              <a:t>a/(a+c)</a:t>
            </a:r>
            <a:r>
              <a:rPr lang="en-US" sz="2400"/>
              <a:t>  </a:t>
            </a:r>
          </a:p>
          <a:p>
            <a:pPr>
              <a:spcBef>
                <a:spcPct val="50000"/>
              </a:spcBef>
            </a:pPr>
            <a:r>
              <a:rPr lang="en-US" sz="2400"/>
              <a:t>c/(a+c)</a:t>
            </a:r>
          </a:p>
        </p:txBody>
      </p:sp>
      <p:sp>
        <p:nvSpPr>
          <p:cNvPr id="131077" name="Text Box 5"/>
          <p:cNvSpPr txBox="1">
            <a:spLocks noChangeArrowheads="1"/>
          </p:cNvSpPr>
          <p:nvPr/>
        </p:nvSpPr>
        <p:spPr bwMode="auto">
          <a:xfrm>
            <a:off x="2819400" y="3886200"/>
            <a:ext cx="1828800" cy="1015663"/>
          </a:xfrm>
          <a:prstGeom prst="rect">
            <a:avLst/>
          </a:prstGeom>
          <a:noFill/>
          <a:ln w="9525">
            <a:noFill/>
            <a:miter lim="800000"/>
            <a:headEnd/>
            <a:tailEnd/>
          </a:ln>
          <a:effectLst/>
        </p:spPr>
        <p:txBody>
          <a:bodyPr wrap="square">
            <a:spAutoFit/>
          </a:bodyPr>
          <a:lstStyle/>
          <a:p>
            <a:pPr>
              <a:spcBef>
                <a:spcPct val="50000"/>
              </a:spcBef>
            </a:pPr>
            <a:r>
              <a:rPr lang="en-US" sz="2400" u="sng" dirty="0"/>
              <a:t>b/(</a:t>
            </a:r>
            <a:r>
              <a:rPr lang="en-US" sz="2400" u="sng" dirty="0" err="1"/>
              <a:t>b+d</a:t>
            </a:r>
            <a:r>
              <a:rPr lang="en-US" sz="2400" u="sng" dirty="0"/>
              <a:t>)</a:t>
            </a:r>
          </a:p>
          <a:p>
            <a:pPr>
              <a:spcBef>
                <a:spcPct val="50000"/>
              </a:spcBef>
            </a:pPr>
            <a:r>
              <a:rPr lang="en-US" sz="2400" dirty="0"/>
              <a:t>d/(</a:t>
            </a:r>
            <a:r>
              <a:rPr lang="en-US" sz="2400" dirty="0" err="1"/>
              <a:t>b+d</a:t>
            </a:r>
            <a:r>
              <a:rPr lang="en-US" sz="2400" dirty="0"/>
              <a:t>)</a:t>
            </a:r>
          </a:p>
        </p:txBody>
      </p:sp>
      <p:sp>
        <p:nvSpPr>
          <p:cNvPr id="131078" name="Text Box 6"/>
          <p:cNvSpPr txBox="1">
            <a:spLocks noChangeArrowheads="1"/>
          </p:cNvSpPr>
          <p:nvPr/>
        </p:nvSpPr>
        <p:spPr bwMode="auto">
          <a:xfrm>
            <a:off x="2895600" y="3276600"/>
            <a:ext cx="2057400" cy="400110"/>
          </a:xfrm>
          <a:prstGeom prst="rect">
            <a:avLst/>
          </a:prstGeom>
          <a:noFill/>
          <a:ln w="9525">
            <a:noFill/>
            <a:miter lim="800000"/>
            <a:headEnd/>
            <a:tailEnd/>
          </a:ln>
          <a:effectLst/>
        </p:spPr>
        <p:txBody>
          <a:bodyPr wrap="square">
            <a:spAutoFit/>
          </a:bodyPr>
          <a:lstStyle/>
          <a:p>
            <a:pPr>
              <a:spcBef>
                <a:spcPct val="50000"/>
              </a:spcBef>
            </a:pPr>
            <a:r>
              <a:rPr lang="en-US" sz="2000" b="1" dirty="0"/>
              <a:t>______________</a:t>
            </a:r>
          </a:p>
        </p:txBody>
      </p:sp>
      <p:sp>
        <p:nvSpPr>
          <p:cNvPr id="131079" name="Text Box 7"/>
          <p:cNvSpPr txBox="1">
            <a:spLocks noChangeArrowheads="1"/>
          </p:cNvSpPr>
          <p:nvPr/>
        </p:nvSpPr>
        <p:spPr bwMode="auto">
          <a:xfrm>
            <a:off x="152400" y="3124200"/>
            <a:ext cx="2819400" cy="769441"/>
          </a:xfrm>
          <a:prstGeom prst="rect">
            <a:avLst/>
          </a:prstGeom>
          <a:noFill/>
          <a:ln w="9525">
            <a:noFill/>
            <a:miter lim="800000"/>
            <a:headEnd/>
            <a:tailEnd/>
          </a:ln>
          <a:effectLst/>
        </p:spPr>
        <p:txBody>
          <a:bodyPr wrap="square">
            <a:spAutoFit/>
          </a:bodyPr>
          <a:lstStyle/>
          <a:p>
            <a:pPr>
              <a:spcBef>
                <a:spcPct val="50000"/>
              </a:spcBef>
            </a:pPr>
            <a:r>
              <a:rPr lang="en-US" sz="2400" b="1" dirty="0">
                <a:solidFill>
                  <a:srgbClr val="FF0000"/>
                </a:solidFill>
              </a:rPr>
              <a:t>Exposure Odds ratio </a:t>
            </a:r>
            <a:r>
              <a:rPr lang="en-US" sz="2000" b="1" dirty="0">
                <a:solidFill>
                  <a:srgbClr val="FF0000"/>
                </a:solidFill>
              </a:rPr>
              <a:t>=</a:t>
            </a:r>
          </a:p>
        </p:txBody>
      </p:sp>
      <p:sp>
        <p:nvSpPr>
          <p:cNvPr id="131080" name="Text Box 8"/>
          <p:cNvSpPr txBox="1">
            <a:spLocks noChangeArrowheads="1"/>
          </p:cNvSpPr>
          <p:nvPr/>
        </p:nvSpPr>
        <p:spPr bwMode="auto">
          <a:xfrm>
            <a:off x="5486400" y="3048000"/>
            <a:ext cx="990600" cy="1015663"/>
          </a:xfrm>
          <a:prstGeom prst="rect">
            <a:avLst/>
          </a:prstGeom>
          <a:noFill/>
          <a:ln w="9525">
            <a:noFill/>
            <a:miter lim="800000"/>
            <a:headEnd/>
            <a:tailEnd/>
          </a:ln>
          <a:effectLst/>
        </p:spPr>
        <p:txBody>
          <a:bodyPr wrap="square">
            <a:spAutoFit/>
          </a:bodyPr>
          <a:lstStyle/>
          <a:p>
            <a:pPr>
              <a:spcBef>
                <a:spcPct val="50000"/>
              </a:spcBef>
            </a:pPr>
            <a:r>
              <a:rPr lang="en-US" sz="2400" u="sng" dirty="0"/>
              <a:t>a/c</a:t>
            </a:r>
          </a:p>
          <a:p>
            <a:pPr>
              <a:spcBef>
                <a:spcPct val="50000"/>
              </a:spcBef>
            </a:pPr>
            <a:r>
              <a:rPr lang="en-US" sz="2400" dirty="0"/>
              <a:t>b/d</a:t>
            </a:r>
          </a:p>
        </p:txBody>
      </p:sp>
      <p:sp>
        <p:nvSpPr>
          <p:cNvPr id="131081" name="Text Box 9"/>
          <p:cNvSpPr txBox="1">
            <a:spLocks noChangeArrowheads="1"/>
          </p:cNvSpPr>
          <p:nvPr/>
        </p:nvSpPr>
        <p:spPr bwMode="auto">
          <a:xfrm>
            <a:off x="5089525" y="3352800"/>
            <a:ext cx="184150" cy="366713"/>
          </a:xfrm>
          <a:prstGeom prst="rect">
            <a:avLst/>
          </a:prstGeom>
          <a:noFill/>
          <a:ln w="9525">
            <a:noFill/>
            <a:miter lim="800000"/>
            <a:headEnd/>
            <a:tailEnd/>
          </a:ln>
          <a:effectLst/>
        </p:spPr>
        <p:txBody>
          <a:bodyPr>
            <a:spAutoFit/>
          </a:bodyPr>
          <a:lstStyle/>
          <a:p>
            <a:pPr>
              <a:spcBef>
                <a:spcPct val="50000"/>
              </a:spcBef>
            </a:pPr>
            <a:r>
              <a:rPr lang="en-US"/>
              <a:t>=</a:t>
            </a:r>
          </a:p>
        </p:txBody>
      </p:sp>
      <p:sp>
        <p:nvSpPr>
          <p:cNvPr id="131082" name="Text Box 10"/>
          <p:cNvSpPr txBox="1">
            <a:spLocks noChangeArrowheads="1"/>
          </p:cNvSpPr>
          <p:nvPr/>
        </p:nvSpPr>
        <p:spPr bwMode="auto">
          <a:xfrm>
            <a:off x="6400800" y="3352800"/>
            <a:ext cx="381000" cy="366713"/>
          </a:xfrm>
          <a:prstGeom prst="rect">
            <a:avLst/>
          </a:prstGeom>
          <a:noFill/>
          <a:ln w="9525">
            <a:noFill/>
            <a:miter lim="800000"/>
            <a:headEnd/>
            <a:tailEnd/>
          </a:ln>
          <a:effectLst/>
        </p:spPr>
        <p:txBody>
          <a:bodyPr>
            <a:spAutoFit/>
          </a:bodyPr>
          <a:lstStyle/>
          <a:p>
            <a:pPr>
              <a:spcBef>
                <a:spcPct val="50000"/>
              </a:spcBef>
            </a:pPr>
            <a:r>
              <a:rPr lang="en-US"/>
              <a:t>=</a:t>
            </a:r>
          </a:p>
        </p:txBody>
      </p:sp>
      <p:sp>
        <p:nvSpPr>
          <p:cNvPr id="131083" name="Text Box 11"/>
          <p:cNvSpPr txBox="1">
            <a:spLocks noChangeArrowheads="1"/>
          </p:cNvSpPr>
          <p:nvPr/>
        </p:nvSpPr>
        <p:spPr bwMode="auto">
          <a:xfrm>
            <a:off x="6934200" y="3048000"/>
            <a:ext cx="914400" cy="1015663"/>
          </a:xfrm>
          <a:prstGeom prst="rect">
            <a:avLst/>
          </a:prstGeom>
          <a:noFill/>
          <a:ln w="9525">
            <a:noFill/>
            <a:miter lim="800000"/>
            <a:headEnd/>
            <a:tailEnd/>
          </a:ln>
          <a:effectLst/>
        </p:spPr>
        <p:txBody>
          <a:bodyPr wrap="square">
            <a:spAutoFit/>
          </a:bodyPr>
          <a:lstStyle/>
          <a:p>
            <a:pPr>
              <a:spcBef>
                <a:spcPct val="50000"/>
              </a:spcBef>
            </a:pPr>
            <a:r>
              <a:rPr lang="en-US" sz="2400" u="sng" dirty="0"/>
              <a:t>ad</a:t>
            </a:r>
          </a:p>
          <a:p>
            <a:pPr>
              <a:spcBef>
                <a:spcPct val="50000"/>
              </a:spcBef>
            </a:pPr>
            <a:r>
              <a:rPr lang="en-US" sz="2400" dirty="0" err="1"/>
              <a:t>bc</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74638"/>
            <a:ext cx="8229600" cy="1096962"/>
          </a:xfrm>
        </p:spPr>
        <p:txBody>
          <a:bodyPr>
            <a:noAutofit/>
          </a:bodyPr>
          <a:lstStyle/>
          <a:p>
            <a:r>
              <a:rPr lang="en-US" sz="3600" b="1" dirty="0">
                <a:solidFill>
                  <a:srgbClr val="FF0000"/>
                </a:solidFill>
              </a:rPr>
              <a:t>Case-control study: risk factors for AIDS</a:t>
            </a:r>
          </a:p>
        </p:txBody>
      </p:sp>
      <p:sp>
        <p:nvSpPr>
          <p:cNvPr id="54275" name="Rectangle 3"/>
          <p:cNvSpPr>
            <a:spLocks noGrp="1" noChangeArrowheads="1"/>
          </p:cNvSpPr>
          <p:nvPr>
            <p:ph type="body" idx="1"/>
          </p:nvPr>
        </p:nvSpPr>
        <p:spPr/>
        <p:txBody>
          <a:bodyPr/>
          <a:lstStyle/>
          <a:p>
            <a:pPr>
              <a:lnSpc>
                <a:spcPct val="80000"/>
              </a:lnSpc>
            </a:pPr>
            <a:r>
              <a:rPr lang="en-US" dirty="0"/>
              <a:t>Initial etiologic investigation for possible AIDS risk factors</a:t>
            </a:r>
          </a:p>
          <a:p>
            <a:pPr>
              <a:lnSpc>
                <a:spcPct val="80000"/>
              </a:lnSpc>
            </a:pPr>
            <a:r>
              <a:rPr lang="en-US" dirty="0"/>
              <a:t>Cases = gay men with AIDS (n = 50) from New York, San Francisco, Los Angeles, and Atlanta</a:t>
            </a:r>
          </a:p>
          <a:p>
            <a:pPr>
              <a:lnSpc>
                <a:spcPct val="80000"/>
              </a:lnSpc>
            </a:pPr>
            <a:r>
              <a:rPr lang="en-US" dirty="0"/>
              <a:t>Controls = gay men without AIDS from same cities, matched by age, recruited from outpatient clinics (n = 120)</a:t>
            </a:r>
          </a:p>
          <a:p>
            <a:pPr>
              <a:lnSpc>
                <a:spcPct val="80000"/>
              </a:lnSpc>
            </a:pPr>
            <a:endParaRPr lang="en-US" dirty="0"/>
          </a:p>
          <a:p>
            <a:pPr>
              <a:lnSpc>
                <a:spcPct val="80000"/>
              </a:lnSpc>
              <a:buFontTx/>
              <a:buNone/>
            </a:pPr>
            <a:r>
              <a:rPr lang="en-US" sz="2400" dirty="0" smtClean="0"/>
              <a:t>	</a:t>
            </a:r>
            <a:r>
              <a:rPr lang="en-US" sz="2400" u="sng" dirty="0" smtClean="0"/>
              <a:t>Ann</a:t>
            </a:r>
            <a:r>
              <a:rPr lang="en-US" sz="2400" dirty="0" smtClean="0"/>
              <a:t> </a:t>
            </a:r>
            <a:r>
              <a:rPr lang="en-US" sz="2400" u="sng" dirty="0"/>
              <a:t>Intern</a:t>
            </a:r>
            <a:r>
              <a:rPr lang="en-US" sz="2400" dirty="0"/>
              <a:t> </a:t>
            </a:r>
            <a:r>
              <a:rPr lang="en-US" sz="2400" u="sng" dirty="0"/>
              <a:t>Med</a:t>
            </a:r>
            <a:r>
              <a:rPr lang="en-US" sz="2400" dirty="0"/>
              <a:t> 1983;99:145-151.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274638"/>
            <a:ext cx="8229600" cy="1020762"/>
          </a:xfrm>
        </p:spPr>
        <p:txBody>
          <a:bodyPr>
            <a:normAutofit/>
          </a:bodyPr>
          <a:lstStyle/>
          <a:p>
            <a:r>
              <a:rPr lang="en-US" sz="3600" b="1" dirty="0">
                <a:solidFill>
                  <a:srgbClr val="FF0000"/>
                </a:solidFill>
              </a:rPr>
              <a:t>Case control studies: Strengths</a:t>
            </a:r>
          </a:p>
        </p:txBody>
      </p:sp>
      <p:sp>
        <p:nvSpPr>
          <p:cNvPr id="99331" name="Rectangle 3"/>
          <p:cNvSpPr>
            <a:spLocks noGrp="1" noChangeArrowheads="1"/>
          </p:cNvSpPr>
          <p:nvPr>
            <p:ph type="body" idx="1"/>
          </p:nvPr>
        </p:nvSpPr>
        <p:spPr/>
        <p:txBody>
          <a:bodyPr/>
          <a:lstStyle/>
          <a:p>
            <a:r>
              <a:rPr lang="en-US"/>
              <a:t>Quick</a:t>
            </a:r>
          </a:p>
          <a:p>
            <a:r>
              <a:rPr lang="en-US"/>
              <a:t>Relatively inexpensive (no follow-up)</a:t>
            </a:r>
          </a:p>
          <a:p>
            <a:r>
              <a:rPr lang="en-US"/>
              <a:t>Excellent for studying rare diseases</a:t>
            </a:r>
          </a:p>
          <a:p>
            <a:r>
              <a:rPr lang="en-US"/>
              <a:t>Useful in etiologic exploration studies (“fishing expeditions”)</a:t>
            </a:r>
          </a:p>
          <a:p>
            <a:r>
              <a:rPr lang="en-US"/>
              <a:t>No loss to follow-up</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274638"/>
            <a:ext cx="8229600" cy="715962"/>
          </a:xfrm>
        </p:spPr>
        <p:txBody>
          <a:bodyPr>
            <a:normAutofit/>
          </a:bodyPr>
          <a:lstStyle/>
          <a:p>
            <a:r>
              <a:rPr lang="en-US" sz="3600" b="1" dirty="0">
                <a:solidFill>
                  <a:srgbClr val="FF0000"/>
                </a:solidFill>
              </a:rPr>
              <a:t>Case-control studies: Weaknesses</a:t>
            </a:r>
          </a:p>
        </p:txBody>
      </p:sp>
      <p:sp>
        <p:nvSpPr>
          <p:cNvPr id="100355" name="Rectangle 3"/>
          <p:cNvSpPr>
            <a:spLocks noGrp="1" noChangeArrowheads="1"/>
          </p:cNvSpPr>
          <p:nvPr>
            <p:ph type="body" idx="1"/>
          </p:nvPr>
        </p:nvSpPr>
        <p:spPr/>
        <p:txBody>
          <a:bodyPr/>
          <a:lstStyle/>
          <a:p>
            <a:r>
              <a:rPr lang="en-US" dirty="0"/>
              <a:t>Cannot directly measure incidence rates (risk) or relative risk (In certain circumstances, can use the odds ratio to estimate the relative risk)</a:t>
            </a:r>
          </a:p>
          <a:p>
            <a:r>
              <a:rPr lang="en-US" dirty="0"/>
              <a:t>Greater potential for bias compared with cohort studies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944562"/>
          </a:xfrm>
        </p:spPr>
        <p:txBody>
          <a:bodyPr>
            <a:normAutofit/>
          </a:bodyPr>
          <a:lstStyle/>
          <a:p>
            <a:pPr eaLnBrk="1" hangingPunct="1"/>
            <a:r>
              <a:rPr lang="en-US" sz="3600" b="1" dirty="0" smtClean="0">
                <a:solidFill>
                  <a:srgbClr val="FF0000"/>
                </a:solidFill>
              </a:rPr>
              <a:t>Case-Control Study Examples</a:t>
            </a:r>
          </a:p>
        </p:txBody>
      </p:sp>
      <p:sp>
        <p:nvSpPr>
          <p:cNvPr id="43011" name="Rectangle 3"/>
          <p:cNvSpPr>
            <a:spLocks noGrp="1" noChangeArrowheads="1"/>
          </p:cNvSpPr>
          <p:nvPr>
            <p:ph type="body" idx="1"/>
          </p:nvPr>
        </p:nvSpPr>
        <p:spPr>
          <a:xfrm>
            <a:off x="228600" y="1371600"/>
            <a:ext cx="8686800" cy="5257800"/>
          </a:xfrm>
        </p:spPr>
        <p:txBody>
          <a:bodyPr/>
          <a:lstStyle/>
          <a:p>
            <a:pPr eaLnBrk="1" hangingPunct="1"/>
            <a:r>
              <a:rPr lang="en-US" dirty="0" smtClean="0"/>
              <a:t>Study to determine an association between autism and vaccination</a:t>
            </a:r>
          </a:p>
          <a:p>
            <a:pPr eaLnBrk="1" hangingPunct="1"/>
            <a:endParaRPr lang="en-US" dirty="0" smtClean="0"/>
          </a:p>
          <a:p>
            <a:pPr eaLnBrk="1" hangingPunct="1"/>
            <a:r>
              <a:rPr lang="en-US" dirty="0" smtClean="0"/>
              <a:t>Study to determine an association between lung cancer and radon exposure</a:t>
            </a:r>
          </a:p>
          <a:p>
            <a:pPr eaLnBrk="1" hangingPunct="1"/>
            <a:endParaRPr lang="en-US" dirty="0" smtClean="0"/>
          </a:p>
          <a:p>
            <a:pPr eaLnBrk="1" hangingPunct="1"/>
            <a:r>
              <a:rPr lang="en-US" dirty="0" smtClean="0"/>
              <a:t>Study to determine an association between salmonella infection and eating at a fast food restaurant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28600"/>
            <a:ext cx="8229600" cy="990600"/>
          </a:xfrm>
        </p:spPr>
        <p:txBody>
          <a:bodyPr>
            <a:normAutofit/>
          </a:bodyPr>
          <a:lstStyle/>
          <a:p>
            <a:pPr eaLnBrk="1" hangingPunct="1"/>
            <a:r>
              <a:rPr lang="en-US" sz="3600" b="1" dirty="0" smtClean="0">
                <a:solidFill>
                  <a:srgbClr val="FF0000"/>
                </a:solidFill>
              </a:rPr>
              <a:t>Odds Ratio</a:t>
            </a:r>
          </a:p>
        </p:txBody>
      </p:sp>
      <p:sp>
        <p:nvSpPr>
          <p:cNvPr id="61443" name="Rectangle 3"/>
          <p:cNvSpPr>
            <a:spLocks noGrp="1" noChangeArrowheads="1"/>
          </p:cNvSpPr>
          <p:nvPr>
            <p:ph type="body" idx="1"/>
          </p:nvPr>
        </p:nvSpPr>
        <p:spPr>
          <a:xfrm>
            <a:off x="457200" y="1295400"/>
            <a:ext cx="8229600" cy="5334000"/>
          </a:xfrm>
        </p:spPr>
        <p:txBody>
          <a:bodyPr/>
          <a:lstStyle/>
          <a:p>
            <a:pPr eaLnBrk="1" hangingPunct="1"/>
            <a:r>
              <a:rPr lang="en-US" dirty="0" smtClean="0"/>
              <a:t>In a case-control study, the risk of disease cannot be directly calculated because the population at risk is not known</a:t>
            </a:r>
          </a:p>
          <a:p>
            <a:pPr eaLnBrk="1" hangingPunct="1"/>
            <a:endParaRPr lang="en-US" dirty="0" smtClean="0"/>
          </a:p>
          <a:p>
            <a:pPr eaLnBrk="1" hangingPunct="1"/>
            <a:r>
              <a:rPr lang="en-US" dirty="0" smtClean="0">
                <a:solidFill>
                  <a:schemeClr val="tx2"/>
                </a:solidFill>
              </a:rPr>
              <a:t>OR is the measure used with case-control studies</a:t>
            </a:r>
            <a:endParaRPr lang="en-US" dirty="0" smtClean="0"/>
          </a:p>
          <a:p>
            <a:pPr eaLnBrk="1" hangingPunct="1">
              <a:spcBef>
                <a:spcPct val="0"/>
              </a:spcBef>
              <a:buFontTx/>
              <a:buNone/>
            </a:pPr>
            <a:r>
              <a:rPr lang="en-US" dirty="0" smtClean="0"/>
              <a:t>				      </a:t>
            </a:r>
            <a:r>
              <a:rPr lang="en-US" dirty="0" smtClean="0"/>
              <a:t>a </a:t>
            </a:r>
            <a:r>
              <a:rPr lang="en-US" sz="2800" baseline="10000" dirty="0" smtClean="0"/>
              <a:t>x</a:t>
            </a:r>
            <a:r>
              <a:rPr lang="en-US" dirty="0" smtClean="0"/>
              <a:t> d</a:t>
            </a:r>
          </a:p>
          <a:p>
            <a:pPr eaLnBrk="1" hangingPunct="1">
              <a:spcBef>
                <a:spcPct val="0"/>
              </a:spcBef>
              <a:buFontTx/>
              <a:buNone/>
            </a:pPr>
            <a:r>
              <a:rPr lang="en-US" dirty="0" smtClean="0"/>
              <a:t>			OR = </a:t>
            </a:r>
          </a:p>
          <a:p>
            <a:pPr eaLnBrk="1" hangingPunct="1">
              <a:spcBef>
                <a:spcPct val="0"/>
              </a:spcBef>
              <a:buFontTx/>
              <a:buNone/>
            </a:pPr>
            <a:r>
              <a:rPr lang="en-US" dirty="0" smtClean="0"/>
              <a:t>				      b </a:t>
            </a:r>
            <a:r>
              <a:rPr lang="en-US" sz="2800" baseline="10000" dirty="0" smtClean="0"/>
              <a:t>x</a:t>
            </a:r>
            <a:r>
              <a:rPr lang="en-US" dirty="0" smtClean="0"/>
              <a:t> c</a:t>
            </a:r>
          </a:p>
        </p:txBody>
      </p:sp>
      <p:sp>
        <p:nvSpPr>
          <p:cNvPr id="61444" name="Line 4"/>
          <p:cNvSpPr>
            <a:spLocks noChangeShapeType="1"/>
          </p:cNvSpPr>
          <p:nvPr/>
        </p:nvSpPr>
        <p:spPr bwMode="auto">
          <a:xfrm>
            <a:off x="3581400" y="5181600"/>
            <a:ext cx="1600200" cy="0"/>
          </a:xfrm>
          <a:prstGeom prst="line">
            <a:avLst/>
          </a:prstGeom>
          <a:noFill/>
          <a:ln w="38100">
            <a:solidFill>
              <a:schemeClr val="tx1"/>
            </a:solidFill>
            <a:round/>
            <a:headEnd/>
            <a:tailEnd/>
          </a:ln>
        </p:spPr>
        <p:txBody>
          <a:bodyPr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4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144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144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4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P spid="6144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0"/>
            <a:ext cx="8229600" cy="1295400"/>
          </a:xfrm>
        </p:spPr>
        <p:txBody>
          <a:bodyPr>
            <a:normAutofit/>
          </a:bodyPr>
          <a:lstStyle/>
          <a:p>
            <a:pPr eaLnBrk="1" hangingPunct="1"/>
            <a:r>
              <a:rPr lang="en-US" sz="3600" b="1" dirty="0" smtClean="0">
                <a:solidFill>
                  <a:srgbClr val="FF0000"/>
                </a:solidFill>
              </a:rPr>
              <a:t>Odds Ratio Example</a:t>
            </a:r>
          </a:p>
        </p:txBody>
      </p:sp>
      <p:graphicFrame>
        <p:nvGraphicFramePr>
          <p:cNvPr id="63491" name="Group 3"/>
          <p:cNvGraphicFramePr>
            <a:graphicFrameLocks noGrp="1"/>
          </p:cNvGraphicFramePr>
          <p:nvPr>
            <p:ph idx="1"/>
          </p:nvPr>
        </p:nvGraphicFramePr>
        <p:xfrm>
          <a:off x="457200" y="1600200"/>
          <a:ext cx="8229600" cy="3230880"/>
        </p:xfrm>
        <a:graphic>
          <a:graphicData uri="http://schemas.openxmlformats.org/drawingml/2006/table">
            <a:tbl>
              <a:tblPr/>
              <a:tblGrid>
                <a:gridCol w="2057400"/>
                <a:gridCol w="2057400"/>
                <a:gridCol w="2057400"/>
                <a:gridCol w="2057400"/>
              </a:tblGrid>
              <a:tr h="571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Autism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MMR Vaccine?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Total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Yes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hlink"/>
                          </a:solidFill>
                          <a:effectLst/>
                          <a:latin typeface="Arial" charset="0"/>
                        </a:rPr>
                        <a:t>130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hlink"/>
                          </a:solidFill>
                          <a:effectLst/>
                          <a:latin typeface="Arial" charset="0"/>
                        </a:rPr>
                        <a:t>115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hlink"/>
                          </a:solidFill>
                          <a:effectLst/>
                          <a:latin typeface="Arial" charset="0"/>
                        </a:rPr>
                        <a:t>245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hlink"/>
                          </a:solidFill>
                          <a:effectLst/>
                          <a:latin typeface="Arial" charset="0"/>
                        </a:rPr>
                        <a:t>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hlink"/>
                          </a:solidFill>
                          <a:effectLst/>
                          <a:latin typeface="Arial" charset="0"/>
                        </a:rPr>
                        <a:t>135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hlink"/>
                          </a:solidFill>
                          <a:effectLst/>
                          <a:latin typeface="Arial" charset="0"/>
                        </a:rPr>
                        <a:t>255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hlink"/>
                          </a:solidFill>
                          <a:effectLst/>
                          <a:latin typeface="Arial" charset="0"/>
                        </a:rPr>
                        <a:t>250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hlink"/>
                          </a:solidFill>
                          <a:effectLst/>
                          <a:latin typeface="Arial" charset="0"/>
                        </a:rPr>
                        <a:t>250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hlink"/>
                          </a:solidFill>
                          <a:effectLst/>
                          <a:latin typeface="Arial" charset="0"/>
                        </a:rPr>
                        <a:t>500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826" name="Text Box 34"/>
          <p:cNvSpPr txBox="1">
            <a:spLocks noChangeArrowheads="1"/>
          </p:cNvSpPr>
          <p:nvPr/>
        </p:nvSpPr>
        <p:spPr bwMode="auto">
          <a:xfrm>
            <a:off x="533400" y="5029200"/>
            <a:ext cx="8839200" cy="1061829"/>
          </a:xfrm>
          <a:prstGeom prst="rect">
            <a:avLst/>
          </a:prstGeom>
          <a:noFill/>
          <a:ln w="9525">
            <a:noFill/>
            <a:miter lim="800000"/>
            <a:headEnd/>
            <a:tailEnd/>
          </a:ln>
        </p:spPr>
        <p:txBody>
          <a:bodyPr wrap="square">
            <a:spAutoFit/>
          </a:bodyPr>
          <a:lstStyle/>
          <a:p>
            <a:pPr>
              <a:lnSpc>
                <a:spcPct val="75000"/>
              </a:lnSpc>
            </a:pPr>
            <a:r>
              <a:rPr lang="en-US" sz="2400" dirty="0"/>
              <a:t>	</a:t>
            </a:r>
            <a:r>
              <a:rPr lang="en-US" sz="2800" dirty="0"/>
              <a:t>   </a:t>
            </a:r>
            <a:r>
              <a:rPr lang="en-US" sz="2800" i="1" dirty="0"/>
              <a:t>a x d</a:t>
            </a:r>
            <a:r>
              <a:rPr lang="en-US" sz="2800" dirty="0"/>
              <a:t>	</a:t>
            </a:r>
            <a:r>
              <a:rPr lang="en-US" sz="2400" dirty="0"/>
              <a:t>     </a:t>
            </a:r>
            <a:r>
              <a:rPr lang="en-US" sz="2800" dirty="0"/>
              <a:t>130 x 135</a:t>
            </a:r>
            <a:endParaRPr lang="en-US" sz="2400" dirty="0"/>
          </a:p>
          <a:p>
            <a:pPr>
              <a:lnSpc>
                <a:spcPct val="75000"/>
              </a:lnSpc>
            </a:pPr>
            <a:r>
              <a:rPr lang="en-US" sz="2800" b="1" dirty="0">
                <a:solidFill>
                  <a:srgbClr val="FF0000"/>
                </a:solidFill>
              </a:rPr>
              <a:t>OR</a:t>
            </a:r>
            <a:r>
              <a:rPr lang="en-US" sz="2800" dirty="0"/>
              <a:t> =</a:t>
            </a:r>
            <a:r>
              <a:rPr lang="en-US" sz="2400" dirty="0"/>
              <a:t> 		</a:t>
            </a:r>
            <a:r>
              <a:rPr lang="en-US" sz="2400" dirty="0" smtClean="0"/>
              <a:t> </a:t>
            </a:r>
            <a:r>
              <a:rPr lang="en-US" sz="2400" dirty="0" smtClean="0"/>
              <a:t>      </a:t>
            </a:r>
            <a:r>
              <a:rPr lang="en-US" sz="2800" dirty="0" smtClean="0"/>
              <a:t>=</a:t>
            </a:r>
            <a:r>
              <a:rPr lang="en-US" sz="2400" dirty="0" smtClean="0"/>
              <a:t>	</a:t>
            </a:r>
            <a:r>
              <a:rPr lang="en-US" sz="2400" dirty="0"/>
              <a:t>		</a:t>
            </a:r>
            <a:r>
              <a:rPr lang="en-US" sz="2400" dirty="0" smtClean="0"/>
              <a:t>         </a:t>
            </a:r>
            <a:r>
              <a:rPr lang="en-US" sz="2800" dirty="0" smtClean="0"/>
              <a:t>=  </a:t>
            </a:r>
            <a:r>
              <a:rPr lang="en-US" sz="2800" dirty="0">
                <a:solidFill>
                  <a:schemeClr val="tx2"/>
                </a:solidFill>
              </a:rPr>
              <a:t>1.27</a:t>
            </a:r>
            <a:endParaRPr lang="en-US" sz="2400" dirty="0">
              <a:solidFill>
                <a:schemeClr val="tx2"/>
              </a:solidFill>
            </a:endParaRPr>
          </a:p>
          <a:p>
            <a:pPr>
              <a:lnSpc>
                <a:spcPct val="75000"/>
              </a:lnSpc>
            </a:pPr>
            <a:r>
              <a:rPr lang="en-US" sz="2400" dirty="0"/>
              <a:t>	   </a:t>
            </a:r>
            <a:r>
              <a:rPr lang="en-US" sz="2800" i="1" dirty="0"/>
              <a:t>b x c</a:t>
            </a:r>
            <a:r>
              <a:rPr lang="en-US" sz="2800" dirty="0"/>
              <a:t>	     </a:t>
            </a:r>
            <a:r>
              <a:rPr lang="en-US" sz="2800" dirty="0" smtClean="0"/>
              <a:t>	    115 </a:t>
            </a:r>
            <a:r>
              <a:rPr lang="en-US" sz="2800" dirty="0"/>
              <a:t>x 120</a:t>
            </a:r>
            <a:endParaRPr lang="en-US" sz="2400" dirty="0"/>
          </a:p>
        </p:txBody>
      </p:sp>
      <p:sp>
        <p:nvSpPr>
          <p:cNvPr id="33827" name="Line 35"/>
          <p:cNvSpPr>
            <a:spLocks noChangeShapeType="1"/>
          </p:cNvSpPr>
          <p:nvPr/>
        </p:nvSpPr>
        <p:spPr bwMode="auto">
          <a:xfrm>
            <a:off x="1447800" y="5410200"/>
            <a:ext cx="1143000" cy="0"/>
          </a:xfrm>
          <a:prstGeom prst="line">
            <a:avLst/>
          </a:prstGeom>
          <a:noFill/>
          <a:ln w="38100">
            <a:solidFill>
              <a:schemeClr val="tx1"/>
            </a:solidFill>
            <a:round/>
            <a:headEnd/>
            <a:tailEnd/>
          </a:ln>
        </p:spPr>
        <p:txBody>
          <a:bodyPr anchor="ctr"/>
          <a:lstStyle/>
          <a:p>
            <a:endParaRPr lang="en-US"/>
          </a:p>
        </p:txBody>
      </p:sp>
      <p:sp>
        <p:nvSpPr>
          <p:cNvPr id="33828" name="Line 36"/>
          <p:cNvSpPr>
            <a:spLocks noChangeShapeType="1"/>
          </p:cNvSpPr>
          <p:nvPr/>
        </p:nvSpPr>
        <p:spPr bwMode="auto">
          <a:xfrm>
            <a:off x="3429000" y="5486400"/>
            <a:ext cx="1981200" cy="0"/>
          </a:xfrm>
          <a:prstGeom prst="line">
            <a:avLst/>
          </a:prstGeom>
          <a:noFill/>
          <a:ln w="38100">
            <a:solidFill>
              <a:schemeClr val="tx1"/>
            </a:solidFill>
            <a:round/>
            <a:headEnd/>
            <a:tailEnd/>
          </a:ln>
        </p:spPr>
        <p:txBody>
          <a:bodyPr anchor="ct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8229600" cy="792162"/>
          </a:xfrm>
        </p:spPr>
        <p:txBody>
          <a:bodyPr>
            <a:normAutofit/>
          </a:bodyPr>
          <a:lstStyle/>
          <a:p>
            <a:pPr eaLnBrk="1" hangingPunct="1"/>
            <a:r>
              <a:rPr lang="en-US" sz="3600" b="1" dirty="0" smtClean="0">
                <a:solidFill>
                  <a:srgbClr val="FF0000"/>
                </a:solidFill>
              </a:rPr>
              <a:t>Interpretation</a:t>
            </a:r>
          </a:p>
        </p:txBody>
      </p:sp>
      <p:sp>
        <p:nvSpPr>
          <p:cNvPr id="65539" name="Rectangle 3"/>
          <p:cNvSpPr>
            <a:spLocks noGrp="1" noChangeArrowheads="1"/>
          </p:cNvSpPr>
          <p:nvPr>
            <p:ph type="body" idx="1"/>
          </p:nvPr>
        </p:nvSpPr>
        <p:spPr>
          <a:xfrm>
            <a:off x="457200" y="1371600"/>
            <a:ext cx="8229600" cy="4754563"/>
          </a:xfrm>
        </p:spPr>
        <p:txBody>
          <a:bodyPr/>
          <a:lstStyle/>
          <a:p>
            <a:pPr eaLnBrk="1" hangingPunct="1">
              <a:lnSpc>
                <a:spcPct val="90000"/>
              </a:lnSpc>
              <a:buFontTx/>
              <a:buNone/>
            </a:pPr>
            <a:r>
              <a:rPr lang="en-US" dirty="0" smtClean="0"/>
              <a:t>	Both the RR and OR are interpreted as follows:</a:t>
            </a:r>
          </a:p>
          <a:p>
            <a:pPr eaLnBrk="1" hangingPunct="1">
              <a:lnSpc>
                <a:spcPct val="90000"/>
              </a:lnSpc>
            </a:pPr>
            <a:endParaRPr lang="en-US" dirty="0" smtClean="0"/>
          </a:p>
          <a:p>
            <a:pPr lvl="1" eaLnBrk="1" hangingPunct="1">
              <a:lnSpc>
                <a:spcPct val="90000"/>
              </a:lnSpc>
              <a:buFontTx/>
              <a:buNone/>
            </a:pPr>
            <a:r>
              <a:rPr lang="en-US" sz="3200" dirty="0" smtClean="0"/>
              <a:t>	</a:t>
            </a:r>
            <a:r>
              <a:rPr lang="en-US" sz="3200" b="1" dirty="0" smtClean="0">
                <a:solidFill>
                  <a:schemeClr val="tx2"/>
                </a:solidFill>
              </a:rPr>
              <a:t>= 1</a:t>
            </a:r>
            <a:r>
              <a:rPr lang="en-US" sz="3200" dirty="0" smtClean="0"/>
              <a:t>  -  indicates no association</a:t>
            </a:r>
          </a:p>
          <a:p>
            <a:pPr lvl="1" eaLnBrk="1" hangingPunct="1">
              <a:lnSpc>
                <a:spcPct val="90000"/>
              </a:lnSpc>
              <a:buFontTx/>
              <a:buNone/>
            </a:pPr>
            <a:endParaRPr lang="en-US" sz="3200" dirty="0" smtClean="0"/>
          </a:p>
          <a:p>
            <a:pPr lvl="1" eaLnBrk="1" hangingPunct="1">
              <a:lnSpc>
                <a:spcPct val="90000"/>
              </a:lnSpc>
              <a:buFontTx/>
              <a:buNone/>
            </a:pPr>
            <a:r>
              <a:rPr lang="en-US" sz="3200" dirty="0" smtClean="0"/>
              <a:t>	</a:t>
            </a:r>
            <a:r>
              <a:rPr lang="en-US" sz="3200" b="1" dirty="0" smtClean="0">
                <a:solidFill>
                  <a:schemeClr val="tx2"/>
                </a:solidFill>
              </a:rPr>
              <a:t>&gt; 1</a:t>
            </a:r>
            <a:r>
              <a:rPr lang="en-US" sz="3200" dirty="0" smtClean="0"/>
              <a:t>  -  indicates a positive association</a:t>
            </a:r>
          </a:p>
          <a:p>
            <a:pPr lvl="1" eaLnBrk="1" hangingPunct="1">
              <a:lnSpc>
                <a:spcPct val="90000"/>
              </a:lnSpc>
              <a:buFontTx/>
              <a:buNone/>
            </a:pPr>
            <a:endParaRPr lang="en-US" sz="3200" dirty="0" smtClean="0"/>
          </a:p>
          <a:p>
            <a:pPr lvl="1" eaLnBrk="1" hangingPunct="1">
              <a:lnSpc>
                <a:spcPct val="90000"/>
              </a:lnSpc>
              <a:buFontTx/>
              <a:buNone/>
            </a:pPr>
            <a:r>
              <a:rPr lang="en-US" sz="3200" dirty="0" smtClean="0"/>
              <a:t>	</a:t>
            </a:r>
            <a:r>
              <a:rPr lang="en-US" sz="3200" b="1" dirty="0" smtClean="0">
                <a:solidFill>
                  <a:schemeClr val="tx2"/>
                </a:solidFill>
              </a:rPr>
              <a:t>&lt; 1</a:t>
            </a:r>
            <a:r>
              <a:rPr lang="en-US" sz="3200" dirty="0" smtClean="0"/>
              <a:t>  -  indicates a negative association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55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53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55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a:xfrm>
            <a:off x="419100" y="92075"/>
            <a:ext cx="8229600" cy="1050925"/>
          </a:xfrm>
        </p:spPr>
        <p:txBody>
          <a:bodyPr>
            <a:normAutofit/>
          </a:bodyPr>
          <a:lstStyle/>
          <a:p>
            <a:pPr eaLnBrk="1" hangingPunct="1">
              <a:defRPr/>
            </a:pPr>
            <a:r>
              <a:rPr lang="en-US" sz="3600" b="1" dirty="0" smtClean="0">
                <a:solidFill>
                  <a:srgbClr val="FF0000"/>
                </a:solidFill>
                <a:latin typeface="Calibri" pitchFamily="34" charset="0"/>
              </a:rPr>
              <a:t>Observational Analytic Studies</a:t>
            </a:r>
          </a:p>
        </p:txBody>
      </p:sp>
      <p:sp>
        <p:nvSpPr>
          <p:cNvPr id="16387" name="Line 4"/>
          <p:cNvSpPr>
            <a:spLocks noChangeShapeType="1"/>
          </p:cNvSpPr>
          <p:nvPr/>
        </p:nvSpPr>
        <p:spPr bwMode="auto">
          <a:xfrm>
            <a:off x="12700" y="1058863"/>
            <a:ext cx="9144000" cy="0"/>
          </a:xfrm>
          <a:prstGeom prst="line">
            <a:avLst/>
          </a:prstGeom>
          <a:noFill/>
          <a:ln w="38100" cmpd="dbl">
            <a:solidFill>
              <a:srgbClr val="99FF33"/>
            </a:solidFill>
            <a:round/>
            <a:headEnd type="none" w="sm" len="sm"/>
            <a:tailEnd type="none" w="sm" len="sm"/>
          </a:ln>
        </p:spPr>
        <p:txBody>
          <a:bodyPr/>
          <a:lstStyle/>
          <a:p>
            <a:endParaRPr lang="en-US"/>
          </a:p>
        </p:txBody>
      </p:sp>
      <p:grpSp>
        <p:nvGrpSpPr>
          <p:cNvPr id="2" name="Group 25"/>
          <p:cNvGrpSpPr>
            <a:grpSpLocks/>
          </p:cNvGrpSpPr>
          <p:nvPr/>
        </p:nvGrpSpPr>
        <p:grpSpPr bwMode="auto">
          <a:xfrm>
            <a:off x="501650" y="1758950"/>
            <a:ext cx="8796338" cy="2101850"/>
            <a:chOff x="316" y="1108"/>
            <a:chExt cx="5541" cy="1324"/>
          </a:xfrm>
        </p:grpSpPr>
        <p:sp>
          <p:nvSpPr>
            <p:cNvPr id="338949" name="Oval 5"/>
            <p:cNvSpPr>
              <a:spLocks noChangeArrowheads="1"/>
            </p:cNvSpPr>
            <p:nvPr/>
          </p:nvSpPr>
          <p:spPr bwMode="auto">
            <a:xfrm>
              <a:off x="316" y="1108"/>
              <a:ext cx="2058" cy="720"/>
            </a:xfrm>
            <a:prstGeom prst="ellipse">
              <a:avLst/>
            </a:prstGeom>
            <a:gradFill rotWithShape="1">
              <a:gsLst>
                <a:gs pos="0">
                  <a:schemeClr val="bg1"/>
                </a:gs>
                <a:gs pos="50000">
                  <a:schemeClr val="tx2"/>
                </a:gs>
                <a:gs pos="100000">
                  <a:schemeClr val="bg1"/>
                </a:gs>
              </a:gsLst>
              <a:lin ang="5400000" scaled="1"/>
            </a:gradFill>
            <a:ln w="12700">
              <a:solidFill>
                <a:schemeClr val="tx1"/>
              </a:solidFill>
              <a:round/>
              <a:headEnd type="none" w="sm" len="sm"/>
              <a:tailEnd type="none" w="sm" len="sm"/>
            </a:ln>
            <a:effectLst/>
          </p:spPr>
          <p:txBody>
            <a:bodyPr wrap="none" anchor="ctr"/>
            <a:lstStyle/>
            <a:p>
              <a:pPr>
                <a:defRPr/>
              </a:pPr>
              <a:endParaRPr lang="en-US"/>
            </a:p>
          </p:txBody>
        </p:sp>
        <p:sp>
          <p:nvSpPr>
            <p:cNvPr id="338951" name="Text Box 7"/>
            <p:cNvSpPr txBox="1">
              <a:spLocks noChangeArrowheads="1"/>
            </p:cNvSpPr>
            <p:nvPr/>
          </p:nvSpPr>
          <p:spPr bwMode="auto">
            <a:xfrm>
              <a:off x="495" y="1274"/>
              <a:ext cx="1694" cy="404"/>
            </a:xfrm>
            <a:prstGeom prst="rect">
              <a:avLst/>
            </a:prstGeom>
            <a:noFill/>
            <a:ln w="12700">
              <a:noFill/>
              <a:miter lim="800000"/>
              <a:headEnd type="none" w="sm" len="sm"/>
              <a:tailEnd type="none" w="sm" len="sm"/>
            </a:ln>
            <a:effectLst/>
          </p:spPr>
          <p:txBody>
            <a:bodyPr>
              <a:spAutoFit/>
            </a:bodyPr>
            <a:lstStyle/>
            <a:p>
              <a:pPr algn="ctr">
                <a:spcBef>
                  <a:spcPct val="50000"/>
                </a:spcBef>
                <a:defRPr/>
              </a:pPr>
              <a:r>
                <a:rPr lang="en-US" sz="3600" b="1" dirty="0">
                  <a:solidFill>
                    <a:schemeClr val="bg1"/>
                  </a:solidFill>
                  <a:effectLst>
                    <a:outerShdw blurRad="38100" dist="38100" dir="2700000" algn="tl">
                      <a:srgbClr val="000000"/>
                    </a:outerShdw>
                  </a:effectLst>
                </a:rPr>
                <a:t>Cohort</a:t>
              </a:r>
            </a:p>
          </p:txBody>
        </p:sp>
        <p:sp>
          <p:nvSpPr>
            <p:cNvPr id="338953" name="Oval 9"/>
            <p:cNvSpPr>
              <a:spLocks noChangeArrowheads="1"/>
            </p:cNvSpPr>
            <p:nvPr/>
          </p:nvSpPr>
          <p:spPr bwMode="auto">
            <a:xfrm>
              <a:off x="1956" y="1177"/>
              <a:ext cx="2236" cy="602"/>
            </a:xfrm>
            <a:prstGeom prst="ellipse">
              <a:avLst/>
            </a:prstGeom>
            <a:gradFill rotWithShape="1">
              <a:gsLst>
                <a:gs pos="0">
                  <a:schemeClr val="bg1"/>
                </a:gs>
                <a:gs pos="50000">
                  <a:schemeClr val="hlink"/>
                </a:gs>
                <a:gs pos="100000">
                  <a:schemeClr val="bg1"/>
                </a:gs>
              </a:gsLst>
              <a:lin ang="5400000" scaled="1"/>
            </a:gradFill>
            <a:ln w="12700">
              <a:solidFill>
                <a:schemeClr val="tx1"/>
              </a:solidFill>
              <a:round/>
              <a:headEnd type="none" w="sm" len="sm"/>
              <a:tailEnd type="none" w="sm" len="sm"/>
            </a:ln>
            <a:effectLst/>
          </p:spPr>
          <p:txBody>
            <a:bodyPr wrap="none" anchor="ctr"/>
            <a:lstStyle/>
            <a:p>
              <a:pPr>
                <a:defRPr/>
              </a:pPr>
              <a:endParaRPr lang="en-US"/>
            </a:p>
          </p:txBody>
        </p:sp>
        <p:sp>
          <p:nvSpPr>
            <p:cNvPr id="338956" name="Text Box 12"/>
            <p:cNvSpPr txBox="1">
              <a:spLocks noChangeArrowheads="1"/>
            </p:cNvSpPr>
            <p:nvPr/>
          </p:nvSpPr>
          <p:spPr bwMode="auto">
            <a:xfrm>
              <a:off x="2264" y="1322"/>
              <a:ext cx="1694" cy="327"/>
            </a:xfrm>
            <a:prstGeom prst="rect">
              <a:avLst/>
            </a:prstGeom>
            <a:noFill/>
            <a:ln w="12700">
              <a:noFill/>
              <a:miter lim="800000"/>
              <a:headEnd type="none" w="sm" len="sm"/>
              <a:tailEnd type="none" w="sm" len="sm"/>
            </a:ln>
            <a:effectLst/>
          </p:spPr>
          <p:txBody>
            <a:bodyPr>
              <a:spAutoFit/>
            </a:bodyPr>
            <a:lstStyle/>
            <a:p>
              <a:pPr algn="ctr">
                <a:spcBef>
                  <a:spcPct val="50000"/>
                </a:spcBef>
                <a:defRPr/>
              </a:pPr>
              <a:r>
                <a:rPr lang="en-US" sz="2800" b="1">
                  <a:solidFill>
                    <a:schemeClr val="bg1"/>
                  </a:solidFill>
                  <a:effectLst>
                    <a:outerShdw blurRad="38100" dist="38100" dir="2700000" algn="tl">
                      <a:srgbClr val="000000"/>
                    </a:outerShdw>
                  </a:effectLst>
                </a:rPr>
                <a:t>Exposure</a:t>
              </a:r>
            </a:p>
          </p:txBody>
        </p:sp>
        <p:grpSp>
          <p:nvGrpSpPr>
            <p:cNvPr id="3" name="Group 19"/>
            <p:cNvGrpSpPr>
              <a:grpSpLocks/>
            </p:cNvGrpSpPr>
            <p:nvPr/>
          </p:nvGrpSpPr>
          <p:grpSpPr bwMode="auto">
            <a:xfrm>
              <a:off x="2579" y="1799"/>
              <a:ext cx="3278" cy="633"/>
              <a:chOff x="2363" y="1799"/>
              <a:chExt cx="3278" cy="633"/>
            </a:xfrm>
          </p:grpSpPr>
          <p:sp>
            <p:nvSpPr>
              <p:cNvPr id="16405" name="Text Box 14"/>
              <p:cNvSpPr txBox="1">
                <a:spLocks noChangeArrowheads="1"/>
              </p:cNvSpPr>
              <p:nvPr/>
            </p:nvSpPr>
            <p:spPr bwMode="auto">
              <a:xfrm>
                <a:off x="2363" y="1799"/>
                <a:ext cx="3278" cy="633"/>
              </a:xfrm>
              <a:prstGeom prst="rect">
                <a:avLst/>
              </a:prstGeom>
              <a:noFill/>
              <a:ln w="12700">
                <a:noFill/>
                <a:miter lim="800000"/>
                <a:headEnd type="none" w="sm" len="sm"/>
                <a:tailEnd type="none" w="sm" len="sm"/>
              </a:ln>
            </p:spPr>
            <p:txBody>
              <a:bodyPr>
                <a:spAutoFit/>
              </a:bodyPr>
              <a:lstStyle/>
              <a:p>
                <a:pPr>
                  <a:spcBef>
                    <a:spcPct val="50000"/>
                  </a:spcBef>
                </a:pPr>
                <a:r>
                  <a:rPr lang="en-US" sz="2400"/>
                  <a:t>Exposed		Outcome?</a:t>
                </a:r>
              </a:p>
              <a:p>
                <a:pPr>
                  <a:spcBef>
                    <a:spcPct val="50000"/>
                  </a:spcBef>
                </a:pPr>
                <a:r>
                  <a:rPr lang="en-US" sz="2400"/>
                  <a:t>Not Exposed		Outcome?</a:t>
                </a:r>
              </a:p>
            </p:txBody>
          </p:sp>
          <p:sp>
            <p:nvSpPr>
              <p:cNvPr id="16406" name="Line 16"/>
              <p:cNvSpPr>
                <a:spLocks noChangeShapeType="1"/>
              </p:cNvSpPr>
              <p:nvPr/>
            </p:nvSpPr>
            <p:spPr bwMode="auto">
              <a:xfrm>
                <a:off x="3287" y="1948"/>
                <a:ext cx="796" cy="0"/>
              </a:xfrm>
              <a:prstGeom prst="line">
                <a:avLst/>
              </a:prstGeom>
              <a:noFill/>
              <a:ln w="63500" cmpd="dbl">
                <a:solidFill>
                  <a:srgbClr val="99FF33"/>
                </a:solidFill>
                <a:round/>
                <a:headEnd type="none" w="sm" len="sm"/>
                <a:tailEnd type="triangle" w="med" len="med"/>
              </a:ln>
            </p:spPr>
            <p:txBody>
              <a:bodyPr/>
              <a:lstStyle/>
              <a:p>
                <a:endParaRPr lang="en-US"/>
              </a:p>
            </p:txBody>
          </p:sp>
        </p:grpSp>
        <p:sp>
          <p:nvSpPr>
            <p:cNvPr id="16404" name="Line 18"/>
            <p:cNvSpPr>
              <a:spLocks noChangeShapeType="1"/>
            </p:cNvSpPr>
            <p:nvPr/>
          </p:nvSpPr>
          <p:spPr bwMode="auto">
            <a:xfrm>
              <a:off x="3803" y="2315"/>
              <a:ext cx="525" cy="0"/>
            </a:xfrm>
            <a:prstGeom prst="line">
              <a:avLst/>
            </a:prstGeom>
            <a:noFill/>
            <a:ln w="63500" cmpd="dbl">
              <a:solidFill>
                <a:srgbClr val="99FF33"/>
              </a:solidFill>
              <a:round/>
              <a:headEnd type="none" w="sm" len="sm"/>
              <a:tailEnd type="triangle" w="med" len="med"/>
            </a:ln>
          </p:spPr>
          <p:txBody>
            <a:bodyPr/>
            <a:lstStyle/>
            <a:p>
              <a:endParaRPr lang="en-US"/>
            </a:p>
          </p:txBody>
        </p:sp>
      </p:grpSp>
      <p:grpSp>
        <p:nvGrpSpPr>
          <p:cNvPr id="4" name="Group 27"/>
          <p:cNvGrpSpPr>
            <a:grpSpLocks/>
          </p:cNvGrpSpPr>
          <p:nvPr/>
        </p:nvGrpSpPr>
        <p:grpSpPr bwMode="auto">
          <a:xfrm>
            <a:off x="549275" y="4400550"/>
            <a:ext cx="8631238" cy="2114550"/>
            <a:chOff x="346" y="2772"/>
            <a:chExt cx="5437" cy="1332"/>
          </a:xfrm>
        </p:grpSpPr>
        <p:grpSp>
          <p:nvGrpSpPr>
            <p:cNvPr id="5" name="Group 24"/>
            <p:cNvGrpSpPr>
              <a:grpSpLocks/>
            </p:cNvGrpSpPr>
            <p:nvPr/>
          </p:nvGrpSpPr>
          <p:grpSpPr bwMode="auto">
            <a:xfrm>
              <a:off x="346" y="2772"/>
              <a:ext cx="4062" cy="720"/>
              <a:chOff x="130" y="2772"/>
              <a:chExt cx="4062" cy="720"/>
            </a:xfrm>
          </p:grpSpPr>
          <p:sp>
            <p:nvSpPr>
              <p:cNvPr id="338950" name="Oval 6"/>
              <p:cNvSpPr>
                <a:spLocks noChangeArrowheads="1"/>
              </p:cNvSpPr>
              <p:nvPr/>
            </p:nvSpPr>
            <p:spPr bwMode="auto">
              <a:xfrm>
                <a:off x="130" y="2772"/>
                <a:ext cx="2058" cy="720"/>
              </a:xfrm>
              <a:prstGeom prst="ellipse">
                <a:avLst/>
              </a:prstGeom>
              <a:gradFill rotWithShape="1">
                <a:gsLst>
                  <a:gs pos="0">
                    <a:schemeClr val="bg1"/>
                  </a:gs>
                  <a:gs pos="50000">
                    <a:schemeClr val="tx2"/>
                  </a:gs>
                  <a:gs pos="100000">
                    <a:schemeClr val="bg1"/>
                  </a:gs>
                </a:gsLst>
                <a:lin ang="5400000" scaled="1"/>
              </a:gradFill>
              <a:ln w="12700">
                <a:solidFill>
                  <a:schemeClr val="tx1"/>
                </a:solidFill>
                <a:round/>
                <a:headEnd type="none" w="sm" len="sm"/>
                <a:tailEnd type="none" w="sm" len="sm"/>
              </a:ln>
              <a:effectLst/>
            </p:spPr>
            <p:txBody>
              <a:bodyPr wrap="none" anchor="ctr"/>
              <a:lstStyle/>
              <a:p>
                <a:pPr>
                  <a:defRPr/>
                </a:pPr>
                <a:endParaRPr lang="en-US"/>
              </a:p>
            </p:txBody>
          </p:sp>
          <p:sp>
            <p:nvSpPr>
              <p:cNvPr id="338952" name="Text Box 8"/>
              <p:cNvSpPr txBox="1">
                <a:spLocks noChangeArrowheads="1"/>
              </p:cNvSpPr>
              <p:nvPr/>
            </p:nvSpPr>
            <p:spPr bwMode="auto">
              <a:xfrm>
                <a:off x="309" y="2961"/>
                <a:ext cx="1694" cy="327"/>
              </a:xfrm>
              <a:prstGeom prst="rect">
                <a:avLst/>
              </a:prstGeom>
              <a:noFill/>
              <a:ln w="12700">
                <a:noFill/>
                <a:miter lim="800000"/>
                <a:headEnd type="none" w="sm" len="sm"/>
                <a:tailEnd type="none" w="sm" len="sm"/>
              </a:ln>
              <a:effectLst/>
            </p:spPr>
            <p:txBody>
              <a:bodyPr>
                <a:spAutoFit/>
              </a:bodyPr>
              <a:lstStyle/>
              <a:p>
                <a:pPr algn="ctr">
                  <a:spcBef>
                    <a:spcPct val="50000"/>
                  </a:spcBef>
                  <a:defRPr/>
                </a:pPr>
                <a:r>
                  <a:rPr lang="en-US" sz="2800" b="1">
                    <a:solidFill>
                      <a:schemeClr val="bg1"/>
                    </a:solidFill>
                    <a:effectLst>
                      <a:outerShdw blurRad="38100" dist="38100" dir="2700000" algn="tl">
                        <a:srgbClr val="000000"/>
                      </a:outerShdw>
                    </a:effectLst>
                  </a:rPr>
                  <a:t>Case-Control</a:t>
                </a:r>
              </a:p>
            </p:txBody>
          </p:sp>
          <p:sp>
            <p:nvSpPr>
              <p:cNvPr id="338955" name="Oval 11"/>
              <p:cNvSpPr>
                <a:spLocks noChangeArrowheads="1"/>
              </p:cNvSpPr>
              <p:nvPr/>
            </p:nvSpPr>
            <p:spPr bwMode="auto">
              <a:xfrm>
                <a:off x="1956" y="2841"/>
                <a:ext cx="2236" cy="602"/>
              </a:xfrm>
              <a:prstGeom prst="ellipse">
                <a:avLst/>
              </a:prstGeom>
              <a:gradFill rotWithShape="1">
                <a:gsLst>
                  <a:gs pos="0">
                    <a:schemeClr val="bg1"/>
                  </a:gs>
                  <a:gs pos="50000">
                    <a:schemeClr val="hlink"/>
                  </a:gs>
                  <a:gs pos="100000">
                    <a:schemeClr val="bg1"/>
                  </a:gs>
                </a:gsLst>
                <a:lin ang="5400000" scaled="1"/>
              </a:gradFill>
              <a:ln w="12700">
                <a:solidFill>
                  <a:schemeClr val="tx1"/>
                </a:solidFill>
                <a:round/>
                <a:headEnd type="none" w="sm" len="sm"/>
                <a:tailEnd type="none" w="sm" len="sm"/>
              </a:ln>
              <a:effectLst/>
            </p:spPr>
            <p:txBody>
              <a:bodyPr wrap="none" anchor="ctr"/>
              <a:lstStyle/>
              <a:p>
                <a:pPr algn="ctr">
                  <a:defRPr/>
                </a:pPr>
                <a:endParaRPr lang="en-US">
                  <a:solidFill>
                    <a:schemeClr val="bg1"/>
                  </a:solidFill>
                </a:endParaRPr>
              </a:p>
            </p:txBody>
          </p:sp>
          <p:sp>
            <p:nvSpPr>
              <p:cNvPr id="338957" name="Text Box 13"/>
              <p:cNvSpPr txBox="1">
                <a:spLocks noChangeArrowheads="1"/>
              </p:cNvSpPr>
              <p:nvPr/>
            </p:nvSpPr>
            <p:spPr bwMode="auto">
              <a:xfrm>
                <a:off x="2212" y="2970"/>
                <a:ext cx="1694" cy="327"/>
              </a:xfrm>
              <a:prstGeom prst="rect">
                <a:avLst/>
              </a:prstGeom>
              <a:noFill/>
              <a:ln w="12700">
                <a:noFill/>
                <a:miter lim="800000"/>
                <a:headEnd type="none" w="sm" len="sm"/>
                <a:tailEnd type="none" w="sm" len="sm"/>
              </a:ln>
              <a:effectLst/>
            </p:spPr>
            <p:txBody>
              <a:bodyPr>
                <a:spAutoFit/>
              </a:bodyPr>
              <a:lstStyle/>
              <a:p>
                <a:pPr algn="ctr">
                  <a:spcBef>
                    <a:spcPct val="50000"/>
                  </a:spcBef>
                  <a:defRPr/>
                </a:pPr>
                <a:r>
                  <a:rPr lang="en-US" sz="2800" b="1">
                    <a:solidFill>
                      <a:schemeClr val="bg1"/>
                    </a:solidFill>
                    <a:effectLst>
                      <a:outerShdw blurRad="38100" dist="38100" dir="2700000" algn="tl">
                        <a:srgbClr val="000000"/>
                      </a:outerShdw>
                    </a:effectLst>
                  </a:rPr>
                  <a:t>Outcome</a:t>
                </a:r>
              </a:p>
            </p:txBody>
          </p:sp>
        </p:grpSp>
        <p:grpSp>
          <p:nvGrpSpPr>
            <p:cNvPr id="6" name="Group 20"/>
            <p:cNvGrpSpPr>
              <a:grpSpLocks/>
            </p:cNvGrpSpPr>
            <p:nvPr/>
          </p:nvGrpSpPr>
          <p:grpSpPr bwMode="auto">
            <a:xfrm>
              <a:off x="2505" y="3471"/>
              <a:ext cx="3278" cy="633"/>
              <a:chOff x="2363" y="1799"/>
              <a:chExt cx="3278" cy="633"/>
            </a:xfrm>
          </p:grpSpPr>
          <p:sp>
            <p:nvSpPr>
              <p:cNvPr id="16393" name="Text Box 21"/>
              <p:cNvSpPr txBox="1">
                <a:spLocks noChangeArrowheads="1"/>
              </p:cNvSpPr>
              <p:nvPr/>
            </p:nvSpPr>
            <p:spPr bwMode="auto">
              <a:xfrm>
                <a:off x="2363" y="1799"/>
                <a:ext cx="3278" cy="633"/>
              </a:xfrm>
              <a:prstGeom prst="rect">
                <a:avLst/>
              </a:prstGeom>
              <a:noFill/>
              <a:ln w="12700">
                <a:noFill/>
                <a:miter lim="800000"/>
                <a:headEnd type="none" w="sm" len="sm"/>
                <a:tailEnd type="none" w="sm" len="sm"/>
              </a:ln>
            </p:spPr>
            <p:txBody>
              <a:bodyPr>
                <a:spAutoFit/>
              </a:bodyPr>
              <a:lstStyle/>
              <a:p>
                <a:pPr>
                  <a:spcBef>
                    <a:spcPct val="50000"/>
                  </a:spcBef>
                </a:pPr>
                <a:r>
                  <a:rPr lang="en-US" sz="2400"/>
                  <a:t>Exposed?		Outcome</a:t>
                </a:r>
              </a:p>
              <a:p>
                <a:pPr>
                  <a:spcBef>
                    <a:spcPct val="50000"/>
                  </a:spcBef>
                </a:pPr>
                <a:r>
                  <a:rPr lang="en-US" sz="2400"/>
                  <a:t>Exposed?		Control</a:t>
                </a:r>
              </a:p>
            </p:txBody>
          </p:sp>
          <p:sp>
            <p:nvSpPr>
              <p:cNvPr id="16394" name="Line 22"/>
              <p:cNvSpPr>
                <a:spLocks noChangeShapeType="1"/>
              </p:cNvSpPr>
              <p:nvPr/>
            </p:nvSpPr>
            <p:spPr bwMode="auto">
              <a:xfrm>
                <a:off x="3287" y="1948"/>
                <a:ext cx="796" cy="0"/>
              </a:xfrm>
              <a:prstGeom prst="line">
                <a:avLst/>
              </a:prstGeom>
              <a:noFill/>
              <a:ln w="63500" cmpd="dbl">
                <a:solidFill>
                  <a:srgbClr val="99FF33"/>
                </a:solidFill>
                <a:round/>
                <a:headEnd type="triangle" w="med" len="med"/>
                <a:tailEnd/>
              </a:ln>
            </p:spPr>
            <p:txBody>
              <a:bodyPr/>
              <a:lstStyle/>
              <a:p>
                <a:endParaRPr lang="en-US"/>
              </a:p>
            </p:txBody>
          </p:sp>
        </p:grpSp>
        <p:sp>
          <p:nvSpPr>
            <p:cNvPr id="16392" name="Line 23"/>
            <p:cNvSpPr>
              <a:spLocks noChangeShapeType="1"/>
            </p:cNvSpPr>
            <p:nvPr/>
          </p:nvSpPr>
          <p:spPr bwMode="auto">
            <a:xfrm>
              <a:off x="3424" y="3961"/>
              <a:ext cx="805" cy="9"/>
            </a:xfrm>
            <a:prstGeom prst="line">
              <a:avLst/>
            </a:prstGeom>
            <a:noFill/>
            <a:ln w="63500" cmpd="dbl">
              <a:solidFill>
                <a:srgbClr val="99FF33"/>
              </a:solidFill>
              <a:round/>
              <a:headEnd type="triangle" w="med" len="med"/>
              <a:tailEnd/>
            </a:ln>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0"/>
            <a:ext cx="8229600" cy="914400"/>
          </a:xfrm>
        </p:spPr>
        <p:txBody>
          <a:bodyPr>
            <a:normAutofit/>
          </a:bodyPr>
          <a:lstStyle/>
          <a:p>
            <a:pPr eaLnBrk="1" hangingPunct="1"/>
            <a:r>
              <a:rPr lang="en-US" sz="3600" b="1" dirty="0" smtClean="0">
                <a:solidFill>
                  <a:srgbClr val="FF0000"/>
                </a:solidFill>
              </a:rPr>
              <a:t>Interpretation</a:t>
            </a:r>
          </a:p>
        </p:txBody>
      </p:sp>
      <p:sp>
        <p:nvSpPr>
          <p:cNvPr id="67587" name="Rectangle 3"/>
          <p:cNvSpPr>
            <a:spLocks noGrp="1" noChangeArrowheads="1"/>
          </p:cNvSpPr>
          <p:nvPr>
            <p:ph type="body" idx="1"/>
          </p:nvPr>
        </p:nvSpPr>
        <p:spPr>
          <a:xfrm>
            <a:off x="457200" y="838200"/>
            <a:ext cx="8229600" cy="5791200"/>
          </a:xfrm>
        </p:spPr>
        <p:txBody>
          <a:bodyPr/>
          <a:lstStyle/>
          <a:p>
            <a:pPr eaLnBrk="1" hangingPunct="1">
              <a:lnSpc>
                <a:spcPct val="90000"/>
              </a:lnSpc>
            </a:pPr>
            <a:r>
              <a:rPr lang="en-US" dirty="0" smtClean="0">
                <a:solidFill>
                  <a:schemeClr val="tx2"/>
                </a:solidFill>
              </a:rPr>
              <a:t>If the RR = 5</a:t>
            </a:r>
          </a:p>
          <a:p>
            <a:pPr lvl="1" eaLnBrk="1" hangingPunct="1">
              <a:lnSpc>
                <a:spcPct val="90000"/>
              </a:lnSpc>
            </a:pPr>
            <a:r>
              <a:rPr lang="en-US" sz="2400" dirty="0" smtClean="0"/>
              <a:t>People who were exposed are </a:t>
            </a:r>
            <a:r>
              <a:rPr lang="en-US" sz="2400" dirty="0" smtClean="0">
                <a:solidFill>
                  <a:srgbClr val="FF0000"/>
                </a:solidFill>
              </a:rPr>
              <a:t>5 times more </a:t>
            </a:r>
            <a:r>
              <a:rPr lang="en-US" sz="2400" dirty="0" smtClean="0"/>
              <a:t>likely to have the outcome when compared with persons who were not exposed</a:t>
            </a:r>
          </a:p>
          <a:p>
            <a:pPr lvl="1" eaLnBrk="1" hangingPunct="1">
              <a:lnSpc>
                <a:spcPct val="90000"/>
              </a:lnSpc>
              <a:buFontTx/>
              <a:buNone/>
            </a:pPr>
            <a:endParaRPr lang="en-US" sz="2400" dirty="0" smtClean="0"/>
          </a:p>
          <a:p>
            <a:pPr eaLnBrk="1" hangingPunct="1">
              <a:lnSpc>
                <a:spcPct val="90000"/>
              </a:lnSpc>
            </a:pPr>
            <a:r>
              <a:rPr lang="en-US" dirty="0" smtClean="0">
                <a:solidFill>
                  <a:schemeClr val="tx2"/>
                </a:solidFill>
              </a:rPr>
              <a:t>If the RR = 0.5</a:t>
            </a:r>
          </a:p>
          <a:p>
            <a:pPr lvl="1" eaLnBrk="1" hangingPunct="1">
              <a:lnSpc>
                <a:spcPct val="90000"/>
              </a:lnSpc>
            </a:pPr>
            <a:r>
              <a:rPr lang="en-US" sz="2400" dirty="0" smtClean="0"/>
              <a:t>People who were exposed are </a:t>
            </a:r>
            <a:r>
              <a:rPr lang="en-US" sz="2400" dirty="0" smtClean="0">
                <a:solidFill>
                  <a:srgbClr val="FF0000"/>
                </a:solidFill>
              </a:rPr>
              <a:t>half as likely to have </a:t>
            </a:r>
            <a:r>
              <a:rPr lang="en-US" sz="2400" dirty="0" smtClean="0"/>
              <a:t>the outcome when compared with persons who were not exposed</a:t>
            </a:r>
          </a:p>
          <a:p>
            <a:pPr lvl="1" eaLnBrk="1" hangingPunct="1">
              <a:lnSpc>
                <a:spcPct val="90000"/>
              </a:lnSpc>
              <a:buFontTx/>
              <a:buNone/>
            </a:pPr>
            <a:endParaRPr lang="en-US" sz="2400" dirty="0" smtClean="0"/>
          </a:p>
          <a:p>
            <a:pPr eaLnBrk="1" hangingPunct="1">
              <a:lnSpc>
                <a:spcPct val="90000"/>
              </a:lnSpc>
            </a:pPr>
            <a:r>
              <a:rPr lang="en-US" dirty="0" smtClean="0">
                <a:solidFill>
                  <a:schemeClr val="tx2"/>
                </a:solidFill>
              </a:rPr>
              <a:t>If the RR = 1</a:t>
            </a:r>
          </a:p>
          <a:p>
            <a:pPr lvl="1" eaLnBrk="1" hangingPunct="1">
              <a:lnSpc>
                <a:spcPct val="90000"/>
              </a:lnSpc>
            </a:pPr>
            <a:r>
              <a:rPr lang="en-US" sz="2400" dirty="0" smtClean="0"/>
              <a:t>People who were exposed are </a:t>
            </a:r>
            <a:r>
              <a:rPr lang="en-US" sz="2400" dirty="0" smtClean="0">
                <a:solidFill>
                  <a:srgbClr val="FF0000"/>
                </a:solidFill>
              </a:rPr>
              <a:t>no more </a:t>
            </a:r>
            <a:r>
              <a:rPr lang="en-US" sz="2400" dirty="0" smtClean="0"/>
              <a:t>or less likely to have the outcome when compared to persons who were not exposed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758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587">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75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228600"/>
            <a:ext cx="9144000" cy="6057900"/>
            <a:chOff x="0" y="144"/>
            <a:chExt cx="5760" cy="3816"/>
          </a:xfrm>
        </p:grpSpPr>
        <p:sp>
          <p:nvSpPr>
            <p:cNvPr id="30722" name="Text Box 2"/>
            <p:cNvSpPr txBox="1">
              <a:spLocks noChangeArrowheads="1"/>
            </p:cNvSpPr>
            <p:nvPr/>
          </p:nvSpPr>
          <p:spPr bwMode="auto">
            <a:xfrm>
              <a:off x="362" y="144"/>
              <a:ext cx="4980" cy="407"/>
            </a:xfrm>
            <a:prstGeom prst="rect">
              <a:avLst/>
            </a:prstGeom>
            <a:noFill/>
            <a:ln w="12700">
              <a:noFill/>
              <a:miter lim="800000"/>
              <a:headEnd type="none" w="sm" len="sm"/>
              <a:tailEnd type="none" w="sm" len="sm"/>
            </a:ln>
            <a:effectLst/>
          </p:spPr>
          <p:txBody>
            <a:bodyPr wrap="square">
              <a:spAutoFit/>
            </a:bodyPr>
            <a:lstStyle/>
            <a:p>
              <a:pPr algn="ctr">
                <a:spcBef>
                  <a:spcPct val="50000"/>
                </a:spcBef>
                <a:defRPr/>
              </a:pPr>
              <a:r>
                <a:rPr lang="en-US" sz="3600" b="1" dirty="0">
                  <a:solidFill>
                    <a:srgbClr val="FF0000"/>
                  </a:solidFill>
                  <a:latin typeface="Calibri" pitchFamily="34" charset="0"/>
                </a:rPr>
                <a:t>Case-Control Design</a:t>
              </a:r>
            </a:p>
          </p:txBody>
        </p:sp>
        <p:sp>
          <p:nvSpPr>
            <p:cNvPr id="30724" name="Text Box 4"/>
            <p:cNvSpPr txBox="1">
              <a:spLocks noChangeArrowheads="1"/>
            </p:cNvSpPr>
            <p:nvPr/>
          </p:nvSpPr>
          <p:spPr bwMode="auto">
            <a:xfrm>
              <a:off x="258" y="1092"/>
              <a:ext cx="4740" cy="327"/>
            </a:xfrm>
            <a:prstGeom prst="rect">
              <a:avLst/>
            </a:prstGeom>
            <a:noFill/>
            <a:ln w="12700">
              <a:noFill/>
              <a:miter lim="800000"/>
              <a:headEnd type="none" w="sm" len="sm"/>
              <a:tailEnd type="none" w="sm" len="sm"/>
            </a:ln>
            <a:effectLst/>
          </p:spPr>
          <p:txBody>
            <a:bodyPr>
              <a:spAutoFit/>
            </a:bodyPr>
            <a:lstStyle/>
            <a:p>
              <a:pPr>
                <a:spcBef>
                  <a:spcPct val="50000"/>
                </a:spcBef>
                <a:tabLst>
                  <a:tab pos="4114800" algn="l"/>
                </a:tabLst>
                <a:defRPr/>
              </a:pPr>
              <a:r>
                <a:rPr lang="en-US" sz="2800" u="sng" dirty="0">
                  <a:latin typeface="CG Omega" charset="0"/>
                </a:rPr>
                <a:t>The Past or Present</a:t>
              </a:r>
              <a:r>
                <a:rPr lang="en-US" sz="2800" dirty="0">
                  <a:latin typeface="CG Omega" charset="0"/>
                </a:rPr>
                <a:t>	</a:t>
              </a:r>
              <a:r>
                <a:rPr lang="en-US" sz="2800" u="sng" dirty="0">
                  <a:latin typeface="CG Omega" charset="0"/>
                </a:rPr>
                <a:t>The Present</a:t>
              </a:r>
              <a:endParaRPr lang="en-US" sz="2800" dirty="0">
                <a:latin typeface="CG Omega" charset="0"/>
              </a:endParaRPr>
            </a:p>
          </p:txBody>
        </p:sp>
        <p:sp>
          <p:nvSpPr>
            <p:cNvPr id="30725" name="Text Box 5" descr="Dotted grid"/>
            <p:cNvSpPr txBox="1">
              <a:spLocks noChangeArrowheads="1"/>
            </p:cNvSpPr>
            <p:nvPr/>
          </p:nvSpPr>
          <p:spPr bwMode="auto">
            <a:xfrm>
              <a:off x="270" y="1644"/>
              <a:ext cx="948" cy="466"/>
            </a:xfrm>
            <a:prstGeom prst="rect">
              <a:avLst/>
            </a:prstGeom>
            <a:pattFill prst="dotGrid">
              <a:fgClr>
                <a:srgbClr val="8FD2FF"/>
              </a:fgClr>
              <a:bgClr>
                <a:srgbClr val="FFFFFF"/>
              </a:bgClr>
            </a:pattFill>
            <a:ln w="38100">
              <a:solidFill>
                <a:schemeClr val="bg2"/>
              </a:solidFill>
              <a:miter lim="800000"/>
              <a:headEnd type="none" w="sm" len="sm"/>
              <a:tailEnd type="none" w="sm" len="sm"/>
            </a:ln>
            <a:effectLst/>
          </p:spPr>
          <p:txBody>
            <a:bodyPr>
              <a:spAutoFit/>
            </a:bodyPr>
            <a:lstStyle/>
            <a:p>
              <a:pPr marL="114300">
                <a:spcBef>
                  <a:spcPct val="50000"/>
                </a:spcBef>
                <a:tabLst>
                  <a:tab pos="1371600" algn="l"/>
                </a:tabLst>
                <a:defRPr/>
              </a:pPr>
              <a:r>
                <a:rPr lang="en-US" sz="2000" b="1">
                  <a:solidFill>
                    <a:srgbClr val="000000"/>
                  </a:solidFill>
                  <a:effectLst>
                    <a:outerShdw blurRad="38100" dist="38100" dir="2700000" algn="tl">
                      <a:srgbClr val="C0C0C0"/>
                    </a:outerShdw>
                  </a:effectLst>
                  <a:latin typeface="CG Omega" charset="0"/>
                </a:rPr>
                <a:t>Exposure</a:t>
              </a:r>
            </a:p>
            <a:p>
              <a:pPr marL="114300">
                <a:tabLst>
                  <a:tab pos="1371600" algn="l"/>
                </a:tabLst>
                <a:defRPr/>
              </a:pPr>
              <a:r>
                <a:rPr lang="en-US" sz="2000" b="1">
                  <a:effectLst>
                    <a:outerShdw blurRad="38100" dist="38100" dir="2700000" algn="tl">
                      <a:srgbClr val="C0C0C0"/>
                    </a:outerShdw>
                  </a:effectLst>
                  <a:latin typeface="CG Omega" charset="0"/>
                </a:rPr>
                <a:t> </a:t>
              </a:r>
              <a:r>
                <a:rPr lang="en-US" sz="2000" b="1">
                  <a:solidFill>
                    <a:srgbClr val="000000"/>
                  </a:solidFill>
                  <a:effectLst>
                    <a:outerShdw blurRad="38100" dist="38100" dir="2700000" algn="tl">
                      <a:srgbClr val="C0C0C0"/>
                    </a:outerShdw>
                  </a:effectLst>
                  <a:latin typeface="CG Omega" charset="0"/>
                </a:rPr>
                <a:t>present</a:t>
              </a:r>
            </a:p>
          </p:txBody>
        </p:sp>
        <p:sp>
          <p:nvSpPr>
            <p:cNvPr id="30728" name="Text Box 8" descr="Dotted grid"/>
            <p:cNvSpPr txBox="1">
              <a:spLocks noChangeArrowheads="1"/>
            </p:cNvSpPr>
            <p:nvPr/>
          </p:nvSpPr>
          <p:spPr bwMode="auto">
            <a:xfrm>
              <a:off x="193" y="2928"/>
              <a:ext cx="984" cy="466"/>
            </a:xfrm>
            <a:prstGeom prst="rect">
              <a:avLst/>
            </a:prstGeom>
            <a:pattFill prst="dotGrid">
              <a:fgClr>
                <a:schemeClr val="hlink"/>
              </a:fgClr>
              <a:bgClr>
                <a:srgbClr val="FFFFFF"/>
              </a:bgClr>
            </a:pattFill>
            <a:ln w="38100">
              <a:solidFill>
                <a:schemeClr val="hlink"/>
              </a:solidFill>
              <a:miter lim="800000"/>
              <a:headEnd type="none" w="sm" len="sm"/>
              <a:tailEnd type="none" w="sm" len="sm"/>
            </a:ln>
            <a:effectLst/>
          </p:spPr>
          <p:txBody>
            <a:bodyPr>
              <a:spAutoFit/>
            </a:bodyPr>
            <a:lstStyle/>
            <a:p>
              <a:pPr marL="114300">
                <a:spcBef>
                  <a:spcPct val="50000"/>
                </a:spcBef>
                <a:tabLst>
                  <a:tab pos="1371600" algn="l"/>
                </a:tabLst>
                <a:defRPr/>
              </a:pPr>
              <a:r>
                <a:rPr lang="en-US" sz="2000" b="1">
                  <a:solidFill>
                    <a:srgbClr val="000000"/>
                  </a:solidFill>
                  <a:effectLst>
                    <a:outerShdw blurRad="38100" dist="38100" dir="2700000" algn="tl">
                      <a:srgbClr val="C0C0C0"/>
                    </a:outerShdw>
                  </a:effectLst>
                  <a:latin typeface="CG Omega" charset="0"/>
                </a:rPr>
                <a:t>Exposure</a:t>
              </a:r>
            </a:p>
            <a:p>
              <a:pPr marL="114300">
                <a:tabLst>
                  <a:tab pos="1371600" algn="l"/>
                </a:tabLst>
                <a:defRPr/>
              </a:pPr>
              <a:r>
                <a:rPr lang="en-US" sz="2000" b="1">
                  <a:solidFill>
                    <a:srgbClr val="000000"/>
                  </a:solidFill>
                  <a:effectLst>
                    <a:outerShdw blurRad="38100" dist="38100" dir="2700000" algn="tl">
                      <a:srgbClr val="C0C0C0"/>
                    </a:outerShdw>
                  </a:effectLst>
                  <a:latin typeface="CG Omega" charset="0"/>
                </a:rPr>
                <a:t> present</a:t>
              </a:r>
            </a:p>
          </p:txBody>
        </p:sp>
        <p:sp>
          <p:nvSpPr>
            <p:cNvPr id="30731" name="Text Box 11"/>
            <p:cNvSpPr txBox="1">
              <a:spLocks noChangeArrowheads="1"/>
            </p:cNvSpPr>
            <p:nvPr/>
          </p:nvSpPr>
          <p:spPr bwMode="auto">
            <a:xfrm>
              <a:off x="2424" y="1536"/>
              <a:ext cx="2064" cy="882"/>
            </a:xfrm>
            <a:prstGeom prst="rect">
              <a:avLst/>
            </a:prstGeom>
            <a:noFill/>
            <a:ln w="88900" cap="rnd">
              <a:solidFill>
                <a:srgbClr val="8FD2FF"/>
              </a:solidFill>
              <a:prstDash val="sysDot"/>
              <a:miter lim="800000"/>
              <a:headEnd type="none" w="sm" len="sm"/>
              <a:tailEnd type="none" w="sm" len="sm"/>
            </a:ln>
            <a:effectLst/>
          </p:spPr>
          <p:txBody>
            <a:bodyPr>
              <a:spAutoFit/>
            </a:bodyPr>
            <a:lstStyle/>
            <a:p>
              <a:pPr>
                <a:spcBef>
                  <a:spcPct val="50000"/>
                </a:spcBef>
                <a:defRPr/>
              </a:pPr>
              <a:r>
                <a:rPr lang="en-US" sz="2000">
                  <a:latin typeface="CG Omega" charset="0"/>
                </a:rPr>
                <a:t>		     						</a:t>
              </a:r>
              <a:r>
                <a:rPr lang="en-US" sz="2000" b="1">
                  <a:effectLst>
                    <a:outerShdw blurRad="38100" dist="38100" dir="2700000" algn="tl">
                      <a:srgbClr val="000000"/>
                    </a:outerShdw>
                  </a:effectLst>
                  <a:latin typeface="CG Omega" charset="0"/>
                </a:rPr>
                <a:t>Sample</a:t>
              </a:r>
            </a:p>
            <a:p>
              <a:pPr>
                <a:defRPr/>
              </a:pPr>
              <a:r>
                <a:rPr lang="en-US" sz="2000" b="1">
                  <a:effectLst>
                    <a:outerShdw blurRad="38100" dist="38100" dir="2700000" algn="tl">
                      <a:srgbClr val="000000"/>
                    </a:outerShdw>
                  </a:effectLst>
                  <a:latin typeface="CG Omega" charset="0"/>
                </a:rPr>
                <a:t>		of cases</a:t>
              </a:r>
              <a:endParaRPr lang="en-US" sz="2000">
                <a:effectLst>
                  <a:outerShdw blurRad="38100" dist="38100" dir="2700000" algn="tl">
                    <a:srgbClr val="000000"/>
                  </a:outerShdw>
                </a:effectLst>
                <a:latin typeface="CG Omega" charset="0"/>
              </a:endParaRPr>
            </a:p>
          </p:txBody>
        </p:sp>
        <p:sp>
          <p:nvSpPr>
            <p:cNvPr id="30732" name="Text Box 12"/>
            <p:cNvSpPr txBox="1">
              <a:spLocks noChangeArrowheads="1"/>
            </p:cNvSpPr>
            <p:nvPr/>
          </p:nvSpPr>
          <p:spPr bwMode="auto">
            <a:xfrm>
              <a:off x="4620" y="1836"/>
              <a:ext cx="792" cy="674"/>
            </a:xfrm>
            <a:prstGeom prst="rect">
              <a:avLst/>
            </a:prstGeom>
            <a:noFill/>
            <a:ln w="12700">
              <a:noFill/>
              <a:miter lim="800000"/>
              <a:headEnd type="none" w="sm" len="sm"/>
              <a:tailEnd type="none" w="sm" len="sm"/>
            </a:ln>
            <a:effectLst/>
          </p:spPr>
          <p:txBody>
            <a:bodyPr>
              <a:spAutoFit/>
            </a:bodyPr>
            <a:lstStyle/>
            <a:p>
              <a:pPr algn="ctr">
                <a:spcBef>
                  <a:spcPct val="50000"/>
                </a:spcBef>
                <a:defRPr/>
              </a:pPr>
              <a:r>
                <a:rPr lang="en-US" sz="1600" b="1">
                  <a:effectLst>
                    <a:outerShdw blurRad="38100" dist="38100" dir="2700000" algn="tl">
                      <a:srgbClr val="000000"/>
                    </a:outerShdw>
                  </a:effectLst>
                  <a:latin typeface="CG Omega" charset="0"/>
                </a:rPr>
                <a:t>Population with disease (cases)</a:t>
              </a:r>
              <a:endParaRPr lang="en-US" sz="2000" b="1">
                <a:effectLst>
                  <a:outerShdw blurRad="38100" dist="38100" dir="2700000" algn="tl">
                    <a:srgbClr val="000000"/>
                  </a:outerShdw>
                </a:effectLst>
                <a:latin typeface="CG Omega" charset="0"/>
              </a:endParaRPr>
            </a:p>
          </p:txBody>
        </p:sp>
        <p:sp>
          <p:nvSpPr>
            <p:cNvPr id="19465" name="Line 18"/>
            <p:cNvSpPr>
              <a:spLocks noChangeShapeType="1"/>
            </p:cNvSpPr>
            <p:nvPr/>
          </p:nvSpPr>
          <p:spPr bwMode="auto">
            <a:xfrm flipH="1">
              <a:off x="2244" y="1932"/>
              <a:ext cx="504" cy="0"/>
            </a:xfrm>
            <a:prstGeom prst="line">
              <a:avLst/>
            </a:prstGeom>
            <a:noFill/>
            <a:ln w="101600">
              <a:solidFill>
                <a:schemeClr val="tx1"/>
              </a:solidFill>
              <a:round/>
              <a:headEnd type="none" w="sm" len="sm"/>
              <a:tailEnd type="triangle" w="sm" len="sm"/>
            </a:ln>
          </p:spPr>
          <p:txBody>
            <a:bodyPr wrap="none" anchor="ctr"/>
            <a:lstStyle/>
            <a:p>
              <a:endParaRPr lang="en-US"/>
            </a:p>
          </p:txBody>
        </p:sp>
        <p:sp>
          <p:nvSpPr>
            <p:cNvPr id="19466" name="AutoShape 20"/>
            <p:cNvSpPr>
              <a:spLocks noChangeArrowheads="1"/>
            </p:cNvSpPr>
            <p:nvPr/>
          </p:nvSpPr>
          <p:spPr bwMode="auto">
            <a:xfrm rot="-5400000">
              <a:off x="4608" y="1596"/>
              <a:ext cx="216" cy="288"/>
            </a:xfrm>
            <a:custGeom>
              <a:avLst/>
              <a:gdLst>
                <a:gd name="T0" fmla="*/ 160 w 21600"/>
                <a:gd name="T1" fmla="*/ 0 h 21600"/>
                <a:gd name="T2" fmla="*/ 104 w 21600"/>
                <a:gd name="T3" fmla="*/ 96 h 21600"/>
                <a:gd name="T4" fmla="*/ 0 w 21600"/>
                <a:gd name="T5" fmla="*/ 249 h 21600"/>
                <a:gd name="T6" fmla="*/ 93 w 21600"/>
                <a:gd name="T7" fmla="*/ 288 h 21600"/>
                <a:gd name="T8" fmla="*/ 185 w 21600"/>
                <a:gd name="T9" fmla="*/ 200 h 21600"/>
                <a:gd name="T10" fmla="*/ 216 w 21600"/>
                <a:gd name="T11" fmla="*/ 96 h 21600"/>
                <a:gd name="T12" fmla="*/ 17694720 60000 65536"/>
                <a:gd name="T13" fmla="*/ 11796480 60000 65536"/>
                <a:gd name="T14" fmla="*/ 11796480 60000 65536"/>
                <a:gd name="T15" fmla="*/ 5898240 60000 65536"/>
                <a:gd name="T16" fmla="*/ 0 60000 65536"/>
                <a:gd name="T17" fmla="*/ 0 60000 65536"/>
                <a:gd name="T18" fmla="*/ 0 w 21600"/>
                <a:gd name="T19" fmla="*/ 15750 h 21600"/>
                <a:gd name="T20" fmla="*/ 185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011" y="0"/>
                  </a:moveTo>
                  <a:lnTo>
                    <a:pt x="10421" y="7200"/>
                  </a:lnTo>
                  <a:lnTo>
                    <a:pt x="13507" y="7200"/>
                  </a:lnTo>
                  <a:lnTo>
                    <a:pt x="13507" y="15758"/>
                  </a:lnTo>
                  <a:lnTo>
                    <a:pt x="0" y="15758"/>
                  </a:lnTo>
                  <a:lnTo>
                    <a:pt x="0" y="21600"/>
                  </a:lnTo>
                  <a:lnTo>
                    <a:pt x="18514" y="21600"/>
                  </a:lnTo>
                  <a:lnTo>
                    <a:pt x="18514" y="7200"/>
                  </a:lnTo>
                  <a:lnTo>
                    <a:pt x="21600" y="7200"/>
                  </a:lnTo>
                  <a:close/>
                </a:path>
              </a:pathLst>
            </a:custGeom>
            <a:solidFill>
              <a:srgbClr val="57BBFF"/>
            </a:solidFill>
            <a:ln w="12700">
              <a:solidFill>
                <a:schemeClr val="tx1"/>
              </a:solidFill>
              <a:miter lim="800000"/>
              <a:headEnd type="none" w="sm" len="sm"/>
              <a:tailEnd type="none" w="sm" len="sm"/>
            </a:ln>
          </p:spPr>
          <p:txBody>
            <a:bodyPr wrap="none" anchor="ctr"/>
            <a:lstStyle/>
            <a:p>
              <a:endParaRPr lang="en-US"/>
            </a:p>
          </p:txBody>
        </p:sp>
        <p:sp>
          <p:nvSpPr>
            <p:cNvPr id="19467" name="AutoShape 21"/>
            <p:cNvSpPr>
              <a:spLocks noChangeArrowheads="1"/>
            </p:cNvSpPr>
            <p:nvPr/>
          </p:nvSpPr>
          <p:spPr bwMode="auto">
            <a:xfrm rot="-5400000">
              <a:off x="3672" y="1704"/>
              <a:ext cx="216" cy="288"/>
            </a:xfrm>
            <a:custGeom>
              <a:avLst/>
              <a:gdLst>
                <a:gd name="T0" fmla="*/ 160 w 21600"/>
                <a:gd name="T1" fmla="*/ 0 h 21600"/>
                <a:gd name="T2" fmla="*/ 104 w 21600"/>
                <a:gd name="T3" fmla="*/ 96 h 21600"/>
                <a:gd name="T4" fmla="*/ 0 w 21600"/>
                <a:gd name="T5" fmla="*/ 249 h 21600"/>
                <a:gd name="T6" fmla="*/ 93 w 21600"/>
                <a:gd name="T7" fmla="*/ 288 h 21600"/>
                <a:gd name="T8" fmla="*/ 185 w 21600"/>
                <a:gd name="T9" fmla="*/ 200 h 21600"/>
                <a:gd name="T10" fmla="*/ 216 w 21600"/>
                <a:gd name="T11" fmla="*/ 96 h 21600"/>
                <a:gd name="T12" fmla="*/ 17694720 60000 65536"/>
                <a:gd name="T13" fmla="*/ 11796480 60000 65536"/>
                <a:gd name="T14" fmla="*/ 11796480 60000 65536"/>
                <a:gd name="T15" fmla="*/ 5898240 60000 65536"/>
                <a:gd name="T16" fmla="*/ 0 60000 65536"/>
                <a:gd name="T17" fmla="*/ 0 60000 65536"/>
                <a:gd name="T18" fmla="*/ 0 w 21600"/>
                <a:gd name="T19" fmla="*/ 15750 h 21600"/>
                <a:gd name="T20" fmla="*/ 185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011" y="0"/>
                  </a:moveTo>
                  <a:lnTo>
                    <a:pt x="10421" y="7200"/>
                  </a:lnTo>
                  <a:lnTo>
                    <a:pt x="13507" y="7200"/>
                  </a:lnTo>
                  <a:lnTo>
                    <a:pt x="13507" y="15758"/>
                  </a:lnTo>
                  <a:lnTo>
                    <a:pt x="0" y="15758"/>
                  </a:lnTo>
                  <a:lnTo>
                    <a:pt x="0" y="21600"/>
                  </a:lnTo>
                  <a:lnTo>
                    <a:pt x="18514" y="21600"/>
                  </a:lnTo>
                  <a:lnTo>
                    <a:pt x="18514" y="7200"/>
                  </a:lnTo>
                  <a:lnTo>
                    <a:pt x="21600" y="7200"/>
                  </a:lnTo>
                  <a:close/>
                </a:path>
              </a:pathLst>
            </a:custGeom>
            <a:solidFill>
              <a:srgbClr val="57BBFF"/>
            </a:solidFill>
            <a:ln w="12700">
              <a:solidFill>
                <a:schemeClr val="tx1"/>
              </a:solidFill>
              <a:miter lim="800000"/>
              <a:headEnd type="none" w="sm" len="sm"/>
              <a:tailEnd type="none" w="sm" len="sm"/>
            </a:ln>
          </p:spPr>
          <p:txBody>
            <a:bodyPr wrap="none" anchor="ctr"/>
            <a:lstStyle/>
            <a:p>
              <a:endParaRPr lang="en-US"/>
            </a:p>
          </p:txBody>
        </p:sp>
        <p:sp>
          <p:nvSpPr>
            <p:cNvPr id="30742" name="Text Box 22"/>
            <p:cNvSpPr txBox="1">
              <a:spLocks noChangeArrowheads="1"/>
            </p:cNvSpPr>
            <p:nvPr/>
          </p:nvSpPr>
          <p:spPr bwMode="auto">
            <a:xfrm>
              <a:off x="2388" y="2652"/>
              <a:ext cx="2184" cy="1266"/>
            </a:xfrm>
            <a:prstGeom prst="rect">
              <a:avLst/>
            </a:prstGeom>
            <a:noFill/>
            <a:ln w="88900" cap="rnd">
              <a:solidFill>
                <a:schemeClr val="hlink"/>
              </a:solidFill>
              <a:prstDash val="sysDot"/>
              <a:miter lim="800000"/>
              <a:headEnd type="none" w="sm" len="sm"/>
              <a:tailEnd type="none" w="sm" len="sm"/>
            </a:ln>
            <a:effectLst/>
          </p:spPr>
          <p:txBody>
            <a:bodyPr>
              <a:spAutoFit/>
            </a:bodyPr>
            <a:lstStyle/>
            <a:p>
              <a:pPr>
                <a:spcBef>
                  <a:spcPct val="50000"/>
                </a:spcBef>
                <a:defRPr/>
              </a:pPr>
              <a:r>
                <a:rPr lang="en-US" sz="2000">
                  <a:latin typeface="CG Omega" charset="0"/>
                </a:rPr>
                <a:t>		     	</a:t>
              </a:r>
            </a:p>
            <a:p>
              <a:pPr>
                <a:spcBef>
                  <a:spcPct val="50000"/>
                </a:spcBef>
                <a:defRPr/>
              </a:pPr>
              <a:endParaRPr lang="en-US" sz="2000">
                <a:latin typeface="CG Omega" charset="0"/>
              </a:endParaRPr>
            </a:p>
            <a:p>
              <a:pPr>
                <a:spcBef>
                  <a:spcPct val="50000"/>
                </a:spcBef>
                <a:defRPr/>
              </a:pPr>
              <a:r>
                <a:rPr lang="en-US" sz="2000">
                  <a:latin typeface="CG Omega" charset="0"/>
                </a:rPr>
                <a:t>					   </a:t>
              </a:r>
              <a:r>
                <a:rPr lang="en-US" sz="2000" b="1">
                  <a:effectLst>
                    <a:outerShdw blurRad="38100" dist="38100" dir="2700000" algn="tl">
                      <a:srgbClr val="000000"/>
                    </a:outerShdw>
                  </a:effectLst>
                  <a:latin typeface="CG Omega" charset="0"/>
                </a:rPr>
                <a:t>Sample</a:t>
              </a:r>
            </a:p>
            <a:p>
              <a:pPr>
                <a:defRPr/>
              </a:pPr>
              <a:r>
                <a:rPr lang="en-US" sz="2000" b="1">
                  <a:effectLst>
                    <a:outerShdw blurRad="38100" dist="38100" dir="2700000" algn="tl">
                      <a:srgbClr val="000000"/>
                    </a:outerShdw>
                  </a:effectLst>
                  <a:latin typeface="CG Omega" charset="0"/>
                </a:rPr>
                <a:t>		of controls</a:t>
              </a:r>
              <a:endParaRPr lang="en-US" sz="2000">
                <a:latin typeface="CG Omega" charset="0"/>
              </a:endParaRPr>
            </a:p>
          </p:txBody>
        </p:sp>
        <p:sp>
          <p:nvSpPr>
            <p:cNvPr id="30743" name="Text Box 23"/>
            <p:cNvSpPr txBox="1">
              <a:spLocks noChangeArrowheads="1"/>
            </p:cNvSpPr>
            <p:nvPr/>
          </p:nvSpPr>
          <p:spPr bwMode="auto">
            <a:xfrm>
              <a:off x="4620" y="3132"/>
              <a:ext cx="876" cy="828"/>
            </a:xfrm>
            <a:prstGeom prst="rect">
              <a:avLst/>
            </a:prstGeom>
            <a:noFill/>
            <a:ln w="12700">
              <a:noFill/>
              <a:miter lim="800000"/>
              <a:headEnd type="none" w="sm" len="sm"/>
              <a:tailEnd type="none" w="sm" len="sm"/>
            </a:ln>
            <a:effectLst/>
          </p:spPr>
          <p:txBody>
            <a:bodyPr>
              <a:spAutoFit/>
            </a:bodyPr>
            <a:lstStyle/>
            <a:p>
              <a:pPr algn="ctr">
                <a:spcBef>
                  <a:spcPct val="50000"/>
                </a:spcBef>
                <a:defRPr/>
              </a:pPr>
              <a:r>
                <a:rPr lang="en-US" sz="1600" b="1">
                  <a:effectLst>
                    <a:outerShdw blurRad="38100" dist="38100" dir="2700000" algn="tl">
                      <a:srgbClr val="000000"/>
                    </a:outerShdw>
                  </a:effectLst>
                  <a:latin typeface="CG Omega" charset="0"/>
                </a:rPr>
                <a:t>Much larger population without disease (controls)</a:t>
              </a:r>
              <a:endParaRPr lang="en-US" sz="2000" b="1">
                <a:effectLst>
                  <a:outerShdw blurRad="38100" dist="38100" dir="2700000" algn="tl">
                    <a:srgbClr val="000000"/>
                  </a:outerShdw>
                </a:effectLst>
                <a:latin typeface="CG Omega" charset="0"/>
              </a:endParaRPr>
            </a:p>
          </p:txBody>
        </p:sp>
        <p:sp>
          <p:nvSpPr>
            <p:cNvPr id="30744" name="Text Box 24" descr="Weave"/>
            <p:cNvSpPr txBox="1">
              <a:spLocks noChangeArrowheads="1"/>
            </p:cNvSpPr>
            <p:nvPr/>
          </p:nvSpPr>
          <p:spPr bwMode="auto">
            <a:xfrm>
              <a:off x="2688" y="3012"/>
              <a:ext cx="847" cy="428"/>
            </a:xfrm>
            <a:prstGeom prst="rect">
              <a:avLst/>
            </a:prstGeom>
            <a:pattFill prst="weave">
              <a:fgClr>
                <a:schemeClr val="hlink"/>
              </a:fgClr>
              <a:bgClr>
                <a:srgbClr val="FFFFFF"/>
              </a:bgClr>
            </a:pattFill>
            <a:ln w="38100">
              <a:solidFill>
                <a:schemeClr val="hlink"/>
              </a:solidFill>
              <a:miter lim="800000"/>
              <a:headEnd type="none" w="sm" len="sm"/>
              <a:tailEnd type="none" w="sm" len="sm"/>
            </a:ln>
            <a:effectLst/>
          </p:spPr>
          <p:txBody>
            <a:bodyPr>
              <a:spAutoFit/>
            </a:bodyPr>
            <a:lstStyle/>
            <a:p>
              <a:pPr>
                <a:lnSpc>
                  <a:spcPct val="90000"/>
                </a:lnSpc>
                <a:spcBef>
                  <a:spcPct val="50000"/>
                </a:spcBef>
                <a:defRPr/>
              </a:pPr>
              <a:r>
                <a:rPr lang="en-US" sz="2000" b="1">
                  <a:solidFill>
                    <a:srgbClr val="000000"/>
                  </a:solidFill>
                  <a:effectLst>
                    <a:outerShdw blurRad="38100" dist="38100" dir="2700000" algn="tl">
                      <a:srgbClr val="C0C0C0"/>
                    </a:outerShdw>
                  </a:effectLst>
                  <a:latin typeface="CG Omega" charset="0"/>
                </a:rPr>
                <a:t>No</a:t>
              </a:r>
            </a:p>
            <a:p>
              <a:pPr>
                <a:lnSpc>
                  <a:spcPct val="90000"/>
                </a:lnSpc>
                <a:defRPr/>
              </a:pPr>
              <a:r>
                <a:rPr lang="en-US" sz="2000" b="1">
                  <a:solidFill>
                    <a:srgbClr val="000000"/>
                  </a:solidFill>
                  <a:effectLst>
                    <a:outerShdw blurRad="38100" dist="38100" dir="2700000" algn="tl">
                      <a:srgbClr val="C0C0C0"/>
                    </a:outerShdw>
                  </a:effectLst>
                  <a:latin typeface="CG Omega" charset="0"/>
                </a:rPr>
                <a:t>Outcome</a:t>
              </a:r>
            </a:p>
          </p:txBody>
        </p:sp>
        <p:sp>
          <p:nvSpPr>
            <p:cNvPr id="19471" name="AutoShape 25"/>
            <p:cNvSpPr>
              <a:spLocks noChangeArrowheads="1"/>
            </p:cNvSpPr>
            <p:nvPr/>
          </p:nvSpPr>
          <p:spPr bwMode="auto">
            <a:xfrm rot="-5400000">
              <a:off x="4692" y="2892"/>
              <a:ext cx="216" cy="288"/>
            </a:xfrm>
            <a:custGeom>
              <a:avLst/>
              <a:gdLst>
                <a:gd name="T0" fmla="*/ 160 w 21600"/>
                <a:gd name="T1" fmla="*/ 0 h 21600"/>
                <a:gd name="T2" fmla="*/ 104 w 21600"/>
                <a:gd name="T3" fmla="*/ 96 h 21600"/>
                <a:gd name="T4" fmla="*/ 0 w 21600"/>
                <a:gd name="T5" fmla="*/ 249 h 21600"/>
                <a:gd name="T6" fmla="*/ 93 w 21600"/>
                <a:gd name="T7" fmla="*/ 288 h 21600"/>
                <a:gd name="T8" fmla="*/ 185 w 21600"/>
                <a:gd name="T9" fmla="*/ 200 h 21600"/>
                <a:gd name="T10" fmla="*/ 216 w 21600"/>
                <a:gd name="T11" fmla="*/ 96 h 21600"/>
                <a:gd name="T12" fmla="*/ 17694720 60000 65536"/>
                <a:gd name="T13" fmla="*/ 11796480 60000 65536"/>
                <a:gd name="T14" fmla="*/ 11796480 60000 65536"/>
                <a:gd name="T15" fmla="*/ 5898240 60000 65536"/>
                <a:gd name="T16" fmla="*/ 0 60000 65536"/>
                <a:gd name="T17" fmla="*/ 0 60000 65536"/>
                <a:gd name="T18" fmla="*/ 0 w 21600"/>
                <a:gd name="T19" fmla="*/ 15750 h 21600"/>
                <a:gd name="T20" fmla="*/ 185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011" y="0"/>
                  </a:moveTo>
                  <a:lnTo>
                    <a:pt x="10421" y="7200"/>
                  </a:lnTo>
                  <a:lnTo>
                    <a:pt x="13507" y="7200"/>
                  </a:lnTo>
                  <a:lnTo>
                    <a:pt x="13507" y="15758"/>
                  </a:lnTo>
                  <a:lnTo>
                    <a:pt x="0" y="15758"/>
                  </a:lnTo>
                  <a:lnTo>
                    <a:pt x="0" y="21600"/>
                  </a:lnTo>
                  <a:lnTo>
                    <a:pt x="18514" y="21600"/>
                  </a:lnTo>
                  <a:lnTo>
                    <a:pt x="18514" y="7200"/>
                  </a:lnTo>
                  <a:lnTo>
                    <a:pt x="21600" y="7200"/>
                  </a:lnTo>
                  <a:close/>
                </a:path>
              </a:pathLst>
            </a:custGeom>
            <a:solidFill>
              <a:schemeClr val="hlink"/>
            </a:solidFill>
            <a:ln w="12700">
              <a:solidFill>
                <a:schemeClr val="tx1"/>
              </a:solidFill>
              <a:miter lim="800000"/>
              <a:headEnd type="none" w="sm" len="sm"/>
              <a:tailEnd type="none" w="sm" len="sm"/>
            </a:ln>
          </p:spPr>
          <p:txBody>
            <a:bodyPr wrap="none" anchor="ctr"/>
            <a:lstStyle/>
            <a:p>
              <a:endParaRPr lang="en-US"/>
            </a:p>
          </p:txBody>
        </p:sp>
        <p:sp>
          <p:nvSpPr>
            <p:cNvPr id="19472" name="AutoShape 26"/>
            <p:cNvSpPr>
              <a:spLocks noChangeArrowheads="1"/>
            </p:cNvSpPr>
            <p:nvPr/>
          </p:nvSpPr>
          <p:spPr bwMode="auto">
            <a:xfrm rot="-5400000">
              <a:off x="3624" y="3204"/>
              <a:ext cx="216" cy="288"/>
            </a:xfrm>
            <a:custGeom>
              <a:avLst/>
              <a:gdLst>
                <a:gd name="T0" fmla="*/ 160 w 21600"/>
                <a:gd name="T1" fmla="*/ 0 h 21600"/>
                <a:gd name="T2" fmla="*/ 104 w 21600"/>
                <a:gd name="T3" fmla="*/ 96 h 21600"/>
                <a:gd name="T4" fmla="*/ 0 w 21600"/>
                <a:gd name="T5" fmla="*/ 249 h 21600"/>
                <a:gd name="T6" fmla="*/ 93 w 21600"/>
                <a:gd name="T7" fmla="*/ 288 h 21600"/>
                <a:gd name="T8" fmla="*/ 185 w 21600"/>
                <a:gd name="T9" fmla="*/ 200 h 21600"/>
                <a:gd name="T10" fmla="*/ 216 w 21600"/>
                <a:gd name="T11" fmla="*/ 96 h 21600"/>
                <a:gd name="T12" fmla="*/ 17694720 60000 65536"/>
                <a:gd name="T13" fmla="*/ 11796480 60000 65536"/>
                <a:gd name="T14" fmla="*/ 11796480 60000 65536"/>
                <a:gd name="T15" fmla="*/ 5898240 60000 65536"/>
                <a:gd name="T16" fmla="*/ 0 60000 65536"/>
                <a:gd name="T17" fmla="*/ 0 60000 65536"/>
                <a:gd name="T18" fmla="*/ 0 w 21600"/>
                <a:gd name="T19" fmla="*/ 15750 h 21600"/>
                <a:gd name="T20" fmla="*/ 185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011" y="0"/>
                  </a:moveTo>
                  <a:lnTo>
                    <a:pt x="10421" y="7200"/>
                  </a:lnTo>
                  <a:lnTo>
                    <a:pt x="13507" y="7200"/>
                  </a:lnTo>
                  <a:lnTo>
                    <a:pt x="13507" y="15758"/>
                  </a:lnTo>
                  <a:lnTo>
                    <a:pt x="0" y="15758"/>
                  </a:lnTo>
                  <a:lnTo>
                    <a:pt x="0" y="21600"/>
                  </a:lnTo>
                  <a:lnTo>
                    <a:pt x="18514" y="21600"/>
                  </a:lnTo>
                  <a:lnTo>
                    <a:pt x="18514" y="7200"/>
                  </a:lnTo>
                  <a:lnTo>
                    <a:pt x="21600" y="7200"/>
                  </a:lnTo>
                  <a:close/>
                </a:path>
              </a:pathLst>
            </a:custGeom>
            <a:solidFill>
              <a:schemeClr val="hlink"/>
            </a:solidFill>
            <a:ln w="12700">
              <a:solidFill>
                <a:schemeClr val="tx1"/>
              </a:solidFill>
              <a:miter lim="800000"/>
              <a:headEnd type="none" w="sm" len="sm"/>
              <a:tailEnd type="none" w="sm" len="sm"/>
            </a:ln>
          </p:spPr>
          <p:txBody>
            <a:bodyPr wrap="none" anchor="ctr"/>
            <a:lstStyle/>
            <a:p>
              <a:endParaRPr lang="en-US"/>
            </a:p>
          </p:txBody>
        </p:sp>
        <p:sp>
          <p:nvSpPr>
            <p:cNvPr id="30747" name="Text Box 27" descr="Weave"/>
            <p:cNvSpPr txBox="1">
              <a:spLocks noChangeArrowheads="1"/>
            </p:cNvSpPr>
            <p:nvPr/>
          </p:nvSpPr>
          <p:spPr bwMode="auto">
            <a:xfrm>
              <a:off x="2736" y="1680"/>
              <a:ext cx="847" cy="370"/>
            </a:xfrm>
            <a:prstGeom prst="rect">
              <a:avLst/>
            </a:prstGeom>
            <a:pattFill prst="weave">
              <a:fgClr>
                <a:srgbClr val="8FD2FF"/>
              </a:fgClr>
              <a:bgClr>
                <a:srgbClr val="FFFFFF"/>
              </a:bgClr>
            </a:pattFill>
            <a:ln w="38100">
              <a:solidFill>
                <a:srgbClr val="059AFF"/>
              </a:solidFill>
              <a:miter lim="800000"/>
              <a:headEnd type="none" w="sm" len="sm"/>
              <a:tailEnd type="none" w="sm" len="sm"/>
            </a:ln>
            <a:effectLst/>
          </p:spPr>
          <p:txBody>
            <a:bodyPr>
              <a:spAutoFit/>
            </a:bodyPr>
            <a:lstStyle/>
            <a:p>
              <a:pPr>
                <a:lnSpc>
                  <a:spcPct val="50000"/>
                </a:lnSpc>
                <a:spcBef>
                  <a:spcPct val="50000"/>
                </a:spcBef>
                <a:defRPr/>
              </a:pPr>
              <a:endParaRPr lang="en-US" sz="2000" b="1">
                <a:solidFill>
                  <a:srgbClr val="000000"/>
                </a:solidFill>
                <a:effectLst>
                  <a:outerShdw blurRad="38100" dist="38100" dir="2700000" algn="tl">
                    <a:srgbClr val="C0C0C0"/>
                  </a:outerShdw>
                </a:effectLst>
                <a:latin typeface="CG Omega" charset="0"/>
              </a:endParaRPr>
            </a:p>
            <a:p>
              <a:pPr algn="ctr">
                <a:spcAft>
                  <a:spcPct val="50000"/>
                </a:spcAft>
                <a:defRPr/>
              </a:pPr>
              <a:r>
                <a:rPr lang="en-US" sz="2000" b="1">
                  <a:solidFill>
                    <a:srgbClr val="000000"/>
                  </a:solidFill>
                  <a:effectLst>
                    <a:outerShdw blurRad="38100" dist="38100" dir="2700000" algn="tl">
                      <a:srgbClr val="C0C0C0"/>
                    </a:outerShdw>
                  </a:effectLst>
                  <a:latin typeface="CG Omega" charset="0"/>
                </a:rPr>
                <a:t>Outcome</a:t>
              </a:r>
            </a:p>
          </p:txBody>
        </p:sp>
        <p:sp>
          <p:nvSpPr>
            <p:cNvPr id="19474" name="Line 28"/>
            <p:cNvSpPr>
              <a:spLocks noChangeShapeType="1"/>
            </p:cNvSpPr>
            <p:nvPr/>
          </p:nvSpPr>
          <p:spPr bwMode="auto">
            <a:xfrm flipH="1">
              <a:off x="2220" y="3228"/>
              <a:ext cx="456" cy="0"/>
            </a:xfrm>
            <a:prstGeom prst="line">
              <a:avLst/>
            </a:prstGeom>
            <a:noFill/>
            <a:ln w="101600">
              <a:solidFill>
                <a:schemeClr val="tx1"/>
              </a:solidFill>
              <a:round/>
              <a:headEnd type="none" w="sm" len="sm"/>
              <a:tailEnd type="triangle" w="sm" len="sm"/>
            </a:ln>
          </p:spPr>
          <p:txBody>
            <a:bodyPr wrap="none" anchor="ctr"/>
            <a:lstStyle/>
            <a:p>
              <a:endParaRPr lang="en-US"/>
            </a:p>
          </p:txBody>
        </p:sp>
        <p:sp>
          <p:nvSpPr>
            <p:cNvPr id="30751" name="Text Box 31" descr="Light horizontal"/>
            <p:cNvSpPr txBox="1">
              <a:spLocks noChangeArrowheads="1"/>
            </p:cNvSpPr>
            <p:nvPr/>
          </p:nvSpPr>
          <p:spPr bwMode="auto">
            <a:xfrm>
              <a:off x="1176" y="2928"/>
              <a:ext cx="1032" cy="466"/>
            </a:xfrm>
            <a:prstGeom prst="rect">
              <a:avLst/>
            </a:prstGeom>
            <a:pattFill prst="ltHorz">
              <a:fgClr>
                <a:schemeClr val="hlink"/>
              </a:fgClr>
              <a:bgClr>
                <a:srgbClr val="FFFFFF"/>
              </a:bgClr>
            </a:pattFill>
            <a:ln w="38100">
              <a:solidFill>
                <a:schemeClr val="hlink"/>
              </a:solidFill>
              <a:miter lim="800000"/>
              <a:headEnd type="none" w="sm" len="sm"/>
              <a:tailEnd type="none" w="sm" len="sm"/>
            </a:ln>
            <a:effectLst/>
          </p:spPr>
          <p:txBody>
            <a:bodyPr>
              <a:spAutoFit/>
            </a:bodyPr>
            <a:lstStyle/>
            <a:p>
              <a:pPr marL="114300">
                <a:tabLst>
                  <a:tab pos="1371600" algn="l"/>
                </a:tabLst>
                <a:defRPr/>
              </a:pPr>
              <a:r>
                <a:rPr lang="en-US" sz="2000" b="1">
                  <a:solidFill>
                    <a:srgbClr val="000000"/>
                  </a:solidFill>
                  <a:effectLst>
                    <a:outerShdw blurRad="38100" dist="38100" dir="2700000" algn="tl">
                      <a:srgbClr val="C0C0C0"/>
                    </a:outerShdw>
                  </a:effectLst>
                  <a:latin typeface="CG Omega" charset="0"/>
                </a:rPr>
                <a:t>Exposure</a:t>
              </a:r>
            </a:p>
            <a:p>
              <a:pPr marL="114300">
                <a:tabLst>
                  <a:tab pos="1371600" algn="l"/>
                </a:tabLst>
                <a:defRPr/>
              </a:pPr>
              <a:r>
                <a:rPr lang="en-US" sz="2000" b="1">
                  <a:solidFill>
                    <a:srgbClr val="000000"/>
                  </a:solidFill>
                  <a:effectLst>
                    <a:outerShdw blurRad="38100" dist="38100" dir="2700000" algn="tl">
                      <a:srgbClr val="C0C0C0"/>
                    </a:outerShdw>
                  </a:effectLst>
                  <a:latin typeface="CG Omega" charset="0"/>
                </a:rPr>
                <a:t>  absent</a:t>
              </a:r>
            </a:p>
          </p:txBody>
        </p:sp>
        <p:sp>
          <p:nvSpPr>
            <p:cNvPr id="30752" name="Text Box 32" descr="Light horizontal"/>
            <p:cNvSpPr txBox="1">
              <a:spLocks noChangeArrowheads="1"/>
            </p:cNvSpPr>
            <p:nvPr/>
          </p:nvSpPr>
          <p:spPr bwMode="auto">
            <a:xfrm>
              <a:off x="1224" y="1644"/>
              <a:ext cx="972" cy="466"/>
            </a:xfrm>
            <a:prstGeom prst="rect">
              <a:avLst/>
            </a:prstGeom>
            <a:pattFill prst="ltHorz">
              <a:fgClr>
                <a:srgbClr val="8FD2FF"/>
              </a:fgClr>
              <a:bgClr>
                <a:srgbClr val="FFFFFF"/>
              </a:bgClr>
            </a:pattFill>
            <a:ln w="38100">
              <a:solidFill>
                <a:schemeClr val="bg2"/>
              </a:solidFill>
              <a:miter lim="800000"/>
              <a:headEnd type="none" w="sm" len="sm"/>
              <a:tailEnd type="none" w="sm" len="sm"/>
            </a:ln>
            <a:effectLst/>
          </p:spPr>
          <p:txBody>
            <a:bodyPr>
              <a:spAutoFit/>
            </a:bodyPr>
            <a:lstStyle/>
            <a:p>
              <a:pPr marL="114300">
                <a:spcBef>
                  <a:spcPct val="50000"/>
                </a:spcBef>
                <a:tabLst>
                  <a:tab pos="1371600" algn="l"/>
                </a:tabLst>
                <a:defRPr/>
              </a:pPr>
              <a:r>
                <a:rPr lang="en-US" sz="2000" b="1">
                  <a:solidFill>
                    <a:srgbClr val="000000"/>
                  </a:solidFill>
                  <a:effectLst>
                    <a:outerShdw blurRad="38100" dist="38100" dir="2700000" algn="tl">
                      <a:srgbClr val="C0C0C0"/>
                    </a:outerShdw>
                  </a:effectLst>
                  <a:latin typeface="CG Omega" charset="0"/>
                </a:rPr>
                <a:t>Exposure</a:t>
              </a:r>
            </a:p>
            <a:p>
              <a:pPr marL="114300">
                <a:tabLst>
                  <a:tab pos="1371600" algn="l"/>
                </a:tabLst>
                <a:defRPr/>
              </a:pPr>
              <a:r>
                <a:rPr lang="en-US" sz="2000" b="1">
                  <a:solidFill>
                    <a:srgbClr val="000000"/>
                  </a:solidFill>
                  <a:effectLst>
                    <a:outerShdw blurRad="38100" dist="38100" dir="2700000" algn="tl">
                      <a:srgbClr val="C0C0C0"/>
                    </a:outerShdw>
                  </a:effectLst>
                  <a:latin typeface="CG Omega" charset="0"/>
                </a:rPr>
                <a:t> absent</a:t>
              </a:r>
            </a:p>
          </p:txBody>
        </p:sp>
        <p:sp>
          <p:nvSpPr>
            <p:cNvPr id="19477" name="Line 35"/>
            <p:cNvSpPr>
              <a:spLocks noChangeShapeType="1"/>
            </p:cNvSpPr>
            <p:nvPr/>
          </p:nvSpPr>
          <p:spPr bwMode="auto">
            <a:xfrm>
              <a:off x="0" y="667"/>
              <a:ext cx="5760" cy="0"/>
            </a:xfrm>
            <a:prstGeom prst="line">
              <a:avLst/>
            </a:prstGeom>
            <a:noFill/>
            <a:ln w="38100" cmpd="dbl">
              <a:solidFill>
                <a:srgbClr val="99FF33"/>
              </a:solidFill>
              <a:round/>
              <a:headEnd type="none" w="sm" len="sm"/>
              <a:tailEnd type="none" w="sm" len="sm"/>
            </a:ln>
          </p:spPr>
          <p:txBody>
            <a:bodyPr/>
            <a:lstStyle/>
            <a:p>
              <a:endParaRPr lang="en-US"/>
            </a:p>
          </p:txBody>
        </p:sp>
      </p:gr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812" name="Rectangle 20"/>
          <p:cNvSpPr>
            <a:spLocks noChangeArrowheads="1"/>
          </p:cNvSpPr>
          <p:nvPr/>
        </p:nvSpPr>
        <p:spPr bwMode="auto">
          <a:xfrm>
            <a:off x="722313" y="85724"/>
            <a:ext cx="7800975" cy="978729"/>
          </a:xfrm>
          <a:prstGeom prst="rect">
            <a:avLst/>
          </a:prstGeom>
          <a:noFill/>
          <a:ln w="12700">
            <a:noFill/>
            <a:miter lim="800000"/>
            <a:headEnd type="none" w="sm" len="sm"/>
            <a:tailEnd type="none" w="sm" len="sm"/>
          </a:ln>
          <a:effectLst/>
        </p:spPr>
        <p:txBody>
          <a:bodyPr wrap="square">
            <a:spAutoFit/>
          </a:bodyPr>
          <a:lstStyle/>
          <a:p>
            <a:pPr algn="ctr">
              <a:lnSpc>
                <a:spcPct val="80000"/>
              </a:lnSpc>
              <a:defRPr/>
            </a:pPr>
            <a:r>
              <a:rPr lang="en-US" sz="3600" b="1" dirty="0">
                <a:solidFill>
                  <a:srgbClr val="FF0000"/>
                </a:solidFill>
                <a:latin typeface="Calibri" pitchFamily="34" charset="0"/>
              </a:rPr>
              <a:t>Example of Case-Control Design: OC Use and Breast Cancer</a:t>
            </a:r>
          </a:p>
        </p:txBody>
      </p:sp>
      <p:sp>
        <p:nvSpPr>
          <p:cNvPr id="20483" name="Line 31"/>
          <p:cNvSpPr>
            <a:spLocks noChangeShapeType="1"/>
          </p:cNvSpPr>
          <p:nvPr/>
        </p:nvSpPr>
        <p:spPr bwMode="auto">
          <a:xfrm>
            <a:off x="0" y="1058863"/>
            <a:ext cx="9144000" cy="0"/>
          </a:xfrm>
          <a:prstGeom prst="line">
            <a:avLst/>
          </a:prstGeom>
          <a:noFill/>
          <a:ln w="38100" cmpd="dbl">
            <a:solidFill>
              <a:srgbClr val="99FF33"/>
            </a:solidFill>
            <a:round/>
            <a:headEnd type="none" w="sm" len="sm"/>
            <a:tailEnd type="none" w="sm" len="sm"/>
          </a:ln>
        </p:spPr>
        <p:txBody>
          <a:bodyPr/>
          <a:lstStyle/>
          <a:p>
            <a:endParaRPr lang="en-US"/>
          </a:p>
        </p:txBody>
      </p:sp>
      <p:sp>
        <p:nvSpPr>
          <p:cNvPr id="388100" name="Text Box 4"/>
          <p:cNvSpPr txBox="1">
            <a:spLocks noChangeArrowheads="1"/>
          </p:cNvSpPr>
          <p:nvPr/>
        </p:nvSpPr>
        <p:spPr bwMode="auto">
          <a:xfrm>
            <a:off x="409575" y="1504950"/>
            <a:ext cx="7524750" cy="519113"/>
          </a:xfrm>
          <a:prstGeom prst="rect">
            <a:avLst/>
          </a:prstGeom>
          <a:noFill/>
          <a:ln w="12700">
            <a:noFill/>
            <a:miter lim="800000"/>
            <a:headEnd type="none" w="sm" len="sm"/>
            <a:tailEnd type="none" w="sm" len="sm"/>
          </a:ln>
          <a:effectLst/>
        </p:spPr>
        <p:txBody>
          <a:bodyPr>
            <a:spAutoFit/>
          </a:bodyPr>
          <a:lstStyle/>
          <a:p>
            <a:pPr>
              <a:spcBef>
                <a:spcPct val="50000"/>
              </a:spcBef>
              <a:tabLst>
                <a:tab pos="4114800" algn="l"/>
              </a:tabLst>
              <a:defRPr/>
            </a:pPr>
            <a:r>
              <a:rPr lang="en-US" sz="2800" u="sng" dirty="0">
                <a:latin typeface="CG Omega" charset="0"/>
              </a:rPr>
              <a:t>The Past or Present</a:t>
            </a:r>
            <a:r>
              <a:rPr lang="en-US" sz="2800" dirty="0">
                <a:latin typeface="CG Omega" charset="0"/>
              </a:rPr>
              <a:t>	</a:t>
            </a:r>
            <a:r>
              <a:rPr lang="en-US" sz="2800" u="sng" dirty="0">
                <a:latin typeface="CG Omega" charset="0"/>
              </a:rPr>
              <a:t>The Present</a:t>
            </a:r>
            <a:endParaRPr lang="en-US" sz="2800" dirty="0">
              <a:latin typeface="CG Omega" charset="0"/>
            </a:endParaRPr>
          </a:p>
        </p:txBody>
      </p:sp>
      <p:sp>
        <p:nvSpPr>
          <p:cNvPr id="388101" name="Text Box 5" descr="Dotted grid"/>
          <p:cNvSpPr txBox="1">
            <a:spLocks noChangeArrowheads="1"/>
          </p:cNvSpPr>
          <p:nvPr/>
        </p:nvSpPr>
        <p:spPr bwMode="auto">
          <a:xfrm>
            <a:off x="428625" y="2609850"/>
            <a:ext cx="1504950" cy="707886"/>
          </a:xfrm>
          <a:prstGeom prst="rect">
            <a:avLst/>
          </a:prstGeom>
          <a:pattFill prst="dotGrid">
            <a:fgClr>
              <a:srgbClr val="8FD2FF"/>
            </a:fgClr>
            <a:bgClr>
              <a:srgbClr val="FFFFFF"/>
            </a:bgClr>
          </a:pattFill>
          <a:ln w="38100">
            <a:solidFill>
              <a:schemeClr val="bg2"/>
            </a:solidFill>
            <a:miter lim="800000"/>
            <a:headEnd type="none" w="sm" len="sm"/>
            <a:tailEnd type="none" w="sm" len="sm"/>
          </a:ln>
          <a:effectLst/>
        </p:spPr>
        <p:txBody>
          <a:bodyPr>
            <a:spAutoFit/>
          </a:bodyPr>
          <a:lstStyle/>
          <a:p>
            <a:pPr marL="114300">
              <a:spcBef>
                <a:spcPct val="50000"/>
              </a:spcBef>
              <a:spcAft>
                <a:spcPct val="40000"/>
              </a:spcAft>
              <a:tabLst>
                <a:tab pos="1371600" algn="l"/>
              </a:tabLst>
              <a:defRPr/>
            </a:pPr>
            <a:r>
              <a:rPr lang="en-US" sz="2000" b="1" dirty="0">
                <a:solidFill>
                  <a:srgbClr val="000000"/>
                </a:solidFill>
                <a:latin typeface="CG Omega" charset="0"/>
              </a:rPr>
              <a:t>OC Use</a:t>
            </a:r>
          </a:p>
          <a:p>
            <a:pPr marL="114300">
              <a:spcBef>
                <a:spcPct val="50000"/>
              </a:spcBef>
              <a:tabLst>
                <a:tab pos="1371600" algn="l"/>
              </a:tabLst>
              <a:defRPr/>
            </a:pPr>
            <a:endParaRPr lang="en-US" sz="800" b="1" dirty="0">
              <a:solidFill>
                <a:srgbClr val="000000"/>
              </a:solidFill>
              <a:effectLst>
                <a:outerShdw blurRad="38100" dist="38100" dir="2700000" algn="tl">
                  <a:srgbClr val="C0C0C0"/>
                </a:outerShdw>
              </a:effectLst>
              <a:latin typeface="CG Omega" charset="0"/>
            </a:endParaRPr>
          </a:p>
        </p:txBody>
      </p:sp>
      <p:sp>
        <p:nvSpPr>
          <p:cNvPr id="388102" name="Text Box 6" descr="Dotted grid"/>
          <p:cNvSpPr txBox="1">
            <a:spLocks noChangeArrowheads="1"/>
          </p:cNvSpPr>
          <p:nvPr/>
        </p:nvSpPr>
        <p:spPr bwMode="auto">
          <a:xfrm>
            <a:off x="436563" y="4648200"/>
            <a:ext cx="1431925" cy="707886"/>
          </a:xfrm>
          <a:prstGeom prst="rect">
            <a:avLst/>
          </a:prstGeom>
          <a:pattFill prst="dotGrid">
            <a:fgClr>
              <a:schemeClr val="hlink"/>
            </a:fgClr>
            <a:bgClr>
              <a:srgbClr val="FFFFFF"/>
            </a:bgClr>
          </a:pattFill>
          <a:ln w="38100">
            <a:solidFill>
              <a:schemeClr val="hlink"/>
            </a:solidFill>
            <a:miter lim="800000"/>
            <a:headEnd type="none" w="sm" len="sm"/>
            <a:tailEnd type="none" w="sm" len="sm"/>
          </a:ln>
          <a:effectLst/>
        </p:spPr>
        <p:txBody>
          <a:bodyPr>
            <a:spAutoFit/>
          </a:bodyPr>
          <a:lstStyle/>
          <a:p>
            <a:pPr marL="114300">
              <a:spcBef>
                <a:spcPct val="50000"/>
              </a:spcBef>
              <a:spcAft>
                <a:spcPct val="40000"/>
              </a:spcAft>
              <a:tabLst>
                <a:tab pos="1371600" algn="l"/>
              </a:tabLst>
              <a:defRPr/>
            </a:pPr>
            <a:r>
              <a:rPr lang="en-US" sz="2000" b="1" dirty="0">
                <a:solidFill>
                  <a:srgbClr val="000000"/>
                </a:solidFill>
                <a:latin typeface="CG Omega" charset="0"/>
              </a:rPr>
              <a:t>OC Use</a:t>
            </a:r>
          </a:p>
          <a:p>
            <a:pPr marL="114300">
              <a:spcBef>
                <a:spcPct val="50000"/>
              </a:spcBef>
              <a:spcAft>
                <a:spcPct val="40000"/>
              </a:spcAft>
              <a:tabLst>
                <a:tab pos="1371600" algn="l"/>
              </a:tabLst>
              <a:defRPr/>
            </a:pPr>
            <a:endParaRPr lang="en-US" sz="800" b="1" dirty="0">
              <a:solidFill>
                <a:srgbClr val="000000"/>
              </a:solidFill>
              <a:effectLst>
                <a:outerShdw blurRad="38100" dist="38100" dir="2700000" algn="tl">
                  <a:srgbClr val="C0C0C0"/>
                </a:outerShdw>
              </a:effectLst>
              <a:latin typeface="CG Omega" charset="0"/>
            </a:endParaRPr>
          </a:p>
        </p:txBody>
      </p:sp>
      <p:sp>
        <p:nvSpPr>
          <p:cNvPr id="388103" name="Text Box 7"/>
          <p:cNvSpPr txBox="1">
            <a:spLocks noChangeArrowheads="1"/>
          </p:cNvSpPr>
          <p:nvPr/>
        </p:nvSpPr>
        <p:spPr bwMode="auto">
          <a:xfrm>
            <a:off x="3848100" y="2279650"/>
            <a:ext cx="3276600" cy="1323439"/>
          </a:xfrm>
          <a:prstGeom prst="rect">
            <a:avLst/>
          </a:prstGeom>
          <a:noFill/>
          <a:ln w="88900" cap="rnd">
            <a:solidFill>
              <a:srgbClr val="8FD2FF"/>
            </a:solidFill>
            <a:prstDash val="sysDot"/>
            <a:miter lim="800000"/>
            <a:headEnd type="none" w="sm" len="sm"/>
            <a:tailEnd type="none" w="sm" len="sm"/>
          </a:ln>
          <a:effectLst/>
        </p:spPr>
        <p:txBody>
          <a:bodyPr>
            <a:spAutoFit/>
          </a:bodyPr>
          <a:lstStyle/>
          <a:p>
            <a:pPr>
              <a:spcBef>
                <a:spcPct val="50000"/>
              </a:spcBef>
              <a:defRPr/>
            </a:pPr>
            <a:r>
              <a:rPr lang="en-US" sz="2000" dirty="0">
                <a:latin typeface="CG Omega" charset="0"/>
              </a:rPr>
              <a:t>		     						</a:t>
            </a:r>
            <a:r>
              <a:rPr lang="en-US" sz="2000" b="1" dirty="0">
                <a:solidFill>
                  <a:srgbClr val="FF0000"/>
                </a:solidFill>
                <a:latin typeface="CG Omega" charset="0"/>
              </a:rPr>
              <a:t>Sample</a:t>
            </a:r>
          </a:p>
          <a:p>
            <a:pPr>
              <a:defRPr/>
            </a:pPr>
            <a:r>
              <a:rPr lang="en-US" sz="2000" b="1" dirty="0">
                <a:solidFill>
                  <a:srgbClr val="FF0000"/>
                </a:solidFill>
                <a:latin typeface="CG Omega" charset="0"/>
              </a:rPr>
              <a:t>		of cases</a:t>
            </a:r>
            <a:endParaRPr lang="en-US" sz="2000" dirty="0">
              <a:solidFill>
                <a:srgbClr val="FF0000"/>
              </a:solidFill>
              <a:latin typeface="CG Omega" charset="0"/>
            </a:endParaRPr>
          </a:p>
        </p:txBody>
      </p:sp>
      <p:sp>
        <p:nvSpPr>
          <p:cNvPr id="388104" name="Text Box 8"/>
          <p:cNvSpPr txBox="1">
            <a:spLocks noChangeArrowheads="1"/>
          </p:cNvSpPr>
          <p:nvPr/>
        </p:nvSpPr>
        <p:spPr bwMode="auto">
          <a:xfrm>
            <a:off x="7315200" y="2914650"/>
            <a:ext cx="1462088" cy="1200329"/>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en-US" b="1" dirty="0">
                <a:latin typeface="CG Omega" charset="0"/>
              </a:rPr>
              <a:t>Population with disease (cases)</a:t>
            </a:r>
            <a:endParaRPr lang="en-US" sz="2400" b="1" dirty="0">
              <a:latin typeface="CG Omega" charset="0"/>
            </a:endParaRPr>
          </a:p>
        </p:txBody>
      </p:sp>
      <p:sp>
        <p:nvSpPr>
          <p:cNvPr id="20489" name="Line 9"/>
          <p:cNvSpPr>
            <a:spLocks noChangeShapeType="1"/>
          </p:cNvSpPr>
          <p:nvPr/>
        </p:nvSpPr>
        <p:spPr bwMode="auto">
          <a:xfrm flipH="1">
            <a:off x="3533775" y="2938463"/>
            <a:ext cx="828675" cy="0"/>
          </a:xfrm>
          <a:prstGeom prst="line">
            <a:avLst/>
          </a:prstGeom>
          <a:noFill/>
          <a:ln w="101600">
            <a:solidFill>
              <a:schemeClr val="tx1"/>
            </a:solidFill>
            <a:round/>
            <a:headEnd type="none" w="sm" len="sm"/>
            <a:tailEnd type="triangle" w="sm" len="sm"/>
          </a:ln>
        </p:spPr>
        <p:txBody>
          <a:bodyPr wrap="none" anchor="ctr"/>
          <a:lstStyle/>
          <a:p>
            <a:endParaRPr lang="en-US"/>
          </a:p>
        </p:txBody>
      </p:sp>
      <p:sp>
        <p:nvSpPr>
          <p:cNvPr id="20490" name="AutoShape 10"/>
          <p:cNvSpPr>
            <a:spLocks noChangeArrowheads="1"/>
          </p:cNvSpPr>
          <p:nvPr/>
        </p:nvSpPr>
        <p:spPr bwMode="auto">
          <a:xfrm rot="-5400000">
            <a:off x="7315200" y="2533650"/>
            <a:ext cx="342900" cy="457200"/>
          </a:xfrm>
          <a:custGeom>
            <a:avLst/>
            <a:gdLst>
              <a:gd name="T0" fmla="*/ 254175 w 21600"/>
              <a:gd name="T1" fmla="*/ 0 h 21600"/>
              <a:gd name="T2" fmla="*/ 165433 w 21600"/>
              <a:gd name="T3" fmla="*/ 152400 h 21600"/>
              <a:gd name="T4" fmla="*/ 0 w 21600"/>
              <a:gd name="T5" fmla="*/ 395393 h 21600"/>
              <a:gd name="T6" fmla="*/ 146955 w 21600"/>
              <a:gd name="T7" fmla="*/ 457200 h 21600"/>
              <a:gd name="T8" fmla="*/ 293910 w 21600"/>
              <a:gd name="T9" fmla="*/ 317500 h 21600"/>
              <a:gd name="T10" fmla="*/ 342900 w 21600"/>
              <a:gd name="T11" fmla="*/ 152400 h 21600"/>
              <a:gd name="T12" fmla="*/ 17694720 60000 65536"/>
              <a:gd name="T13" fmla="*/ 11796480 60000 65536"/>
              <a:gd name="T14" fmla="*/ 11796480 60000 65536"/>
              <a:gd name="T15" fmla="*/ 5898240 60000 65536"/>
              <a:gd name="T16" fmla="*/ 0 60000 65536"/>
              <a:gd name="T17" fmla="*/ 0 60000 65536"/>
              <a:gd name="T18" fmla="*/ 0 w 21600"/>
              <a:gd name="T19" fmla="*/ 15758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011" y="0"/>
                </a:moveTo>
                <a:lnTo>
                  <a:pt x="10421" y="7200"/>
                </a:lnTo>
                <a:lnTo>
                  <a:pt x="13507" y="7200"/>
                </a:lnTo>
                <a:lnTo>
                  <a:pt x="13507" y="15758"/>
                </a:lnTo>
                <a:lnTo>
                  <a:pt x="0" y="15758"/>
                </a:lnTo>
                <a:lnTo>
                  <a:pt x="0" y="21600"/>
                </a:lnTo>
                <a:lnTo>
                  <a:pt x="18514" y="21600"/>
                </a:lnTo>
                <a:lnTo>
                  <a:pt x="18514" y="7200"/>
                </a:lnTo>
                <a:lnTo>
                  <a:pt x="21600" y="7200"/>
                </a:lnTo>
                <a:close/>
              </a:path>
            </a:pathLst>
          </a:custGeom>
          <a:solidFill>
            <a:srgbClr val="57BBFF"/>
          </a:solidFill>
          <a:ln w="12700">
            <a:solidFill>
              <a:schemeClr val="tx1"/>
            </a:solidFill>
            <a:miter lim="800000"/>
            <a:headEnd type="none" w="sm" len="sm"/>
            <a:tailEnd type="none" w="sm" len="sm"/>
          </a:ln>
        </p:spPr>
        <p:txBody>
          <a:bodyPr wrap="none" anchor="ctr"/>
          <a:lstStyle/>
          <a:p>
            <a:endParaRPr lang="en-US"/>
          </a:p>
        </p:txBody>
      </p:sp>
      <p:sp>
        <p:nvSpPr>
          <p:cNvPr id="20491" name="AutoShape 11"/>
          <p:cNvSpPr>
            <a:spLocks noChangeArrowheads="1"/>
          </p:cNvSpPr>
          <p:nvPr/>
        </p:nvSpPr>
        <p:spPr bwMode="auto">
          <a:xfrm rot="-5400000">
            <a:off x="5829300" y="2576513"/>
            <a:ext cx="342900" cy="457200"/>
          </a:xfrm>
          <a:custGeom>
            <a:avLst/>
            <a:gdLst>
              <a:gd name="T0" fmla="*/ 254175 w 21600"/>
              <a:gd name="T1" fmla="*/ 0 h 21600"/>
              <a:gd name="T2" fmla="*/ 165433 w 21600"/>
              <a:gd name="T3" fmla="*/ 152400 h 21600"/>
              <a:gd name="T4" fmla="*/ 0 w 21600"/>
              <a:gd name="T5" fmla="*/ 395393 h 21600"/>
              <a:gd name="T6" fmla="*/ 146955 w 21600"/>
              <a:gd name="T7" fmla="*/ 457200 h 21600"/>
              <a:gd name="T8" fmla="*/ 293910 w 21600"/>
              <a:gd name="T9" fmla="*/ 317500 h 21600"/>
              <a:gd name="T10" fmla="*/ 342900 w 21600"/>
              <a:gd name="T11" fmla="*/ 152400 h 21600"/>
              <a:gd name="T12" fmla="*/ 17694720 60000 65536"/>
              <a:gd name="T13" fmla="*/ 11796480 60000 65536"/>
              <a:gd name="T14" fmla="*/ 11796480 60000 65536"/>
              <a:gd name="T15" fmla="*/ 5898240 60000 65536"/>
              <a:gd name="T16" fmla="*/ 0 60000 65536"/>
              <a:gd name="T17" fmla="*/ 0 60000 65536"/>
              <a:gd name="T18" fmla="*/ 0 w 21600"/>
              <a:gd name="T19" fmla="*/ 15758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011" y="0"/>
                </a:moveTo>
                <a:lnTo>
                  <a:pt x="10421" y="7200"/>
                </a:lnTo>
                <a:lnTo>
                  <a:pt x="13507" y="7200"/>
                </a:lnTo>
                <a:lnTo>
                  <a:pt x="13507" y="15758"/>
                </a:lnTo>
                <a:lnTo>
                  <a:pt x="0" y="15758"/>
                </a:lnTo>
                <a:lnTo>
                  <a:pt x="0" y="21600"/>
                </a:lnTo>
                <a:lnTo>
                  <a:pt x="18514" y="21600"/>
                </a:lnTo>
                <a:lnTo>
                  <a:pt x="18514" y="7200"/>
                </a:lnTo>
                <a:lnTo>
                  <a:pt x="21600" y="7200"/>
                </a:lnTo>
                <a:close/>
              </a:path>
            </a:pathLst>
          </a:custGeom>
          <a:solidFill>
            <a:srgbClr val="57BBFF"/>
          </a:solidFill>
          <a:ln w="12700">
            <a:solidFill>
              <a:schemeClr val="tx1"/>
            </a:solidFill>
            <a:miter lim="800000"/>
            <a:headEnd type="none" w="sm" len="sm"/>
            <a:tailEnd type="none" w="sm" len="sm"/>
          </a:ln>
        </p:spPr>
        <p:txBody>
          <a:bodyPr wrap="none" anchor="ctr"/>
          <a:lstStyle/>
          <a:p>
            <a:endParaRPr lang="en-US"/>
          </a:p>
        </p:txBody>
      </p:sp>
      <p:sp>
        <p:nvSpPr>
          <p:cNvPr id="388108" name="Text Box 12"/>
          <p:cNvSpPr txBox="1">
            <a:spLocks noChangeArrowheads="1"/>
          </p:cNvSpPr>
          <p:nvPr/>
        </p:nvSpPr>
        <p:spPr bwMode="auto">
          <a:xfrm>
            <a:off x="3863975" y="4210050"/>
            <a:ext cx="3452813" cy="2162175"/>
          </a:xfrm>
          <a:prstGeom prst="rect">
            <a:avLst/>
          </a:prstGeom>
          <a:noFill/>
          <a:ln w="88900" cap="rnd">
            <a:solidFill>
              <a:schemeClr val="hlink"/>
            </a:solidFill>
            <a:prstDash val="sysDot"/>
            <a:miter lim="800000"/>
            <a:headEnd type="none" w="sm" len="sm"/>
            <a:tailEnd type="none" w="sm" len="sm"/>
          </a:ln>
          <a:effectLst/>
        </p:spPr>
        <p:txBody>
          <a:bodyPr>
            <a:spAutoFit/>
          </a:bodyPr>
          <a:lstStyle/>
          <a:p>
            <a:pPr defTabSz="231775">
              <a:spcBef>
                <a:spcPct val="50000"/>
              </a:spcBef>
              <a:defRPr/>
            </a:pPr>
            <a:r>
              <a:rPr lang="en-US" sz="2000" dirty="0">
                <a:latin typeface="CG Omega" charset="0"/>
              </a:rPr>
              <a:t>		     	</a:t>
            </a:r>
          </a:p>
          <a:p>
            <a:pPr defTabSz="231775">
              <a:spcBef>
                <a:spcPct val="50000"/>
              </a:spcBef>
              <a:defRPr/>
            </a:pPr>
            <a:endParaRPr lang="en-US" sz="2000" dirty="0">
              <a:latin typeface="CG Omega" charset="0"/>
            </a:endParaRPr>
          </a:p>
          <a:p>
            <a:pPr defTabSz="231775">
              <a:spcBef>
                <a:spcPct val="50000"/>
              </a:spcBef>
              <a:defRPr/>
            </a:pPr>
            <a:r>
              <a:rPr lang="en-US" sz="2000" dirty="0">
                <a:latin typeface="CG Omega" charset="0"/>
              </a:rPr>
              <a:t>					   				</a:t>
            </a:r>
          </a:p>
          <a:p>
            <a:pPr defTabSz="231775">
              <a:spcBef>
                <a:spcPct val="50000"/>
              </a:spcBef>
              <a:defRPr/>
            </a:pPr>
            <a:r>
              <a:rPr lang="en-US" sz="2000" dirty="0">
                <a:latin typeface="CG Omega" charset="0"/>
              </a:rPr>
              <a:t>								</a:t>
            </a:r>
            <a:r>
              <a:rPr lang="en-US" sz="2000" b="1" dirty="0">
                <a:solidFill>
                  <a:srgbClr val="FF0000"/>
                </a:solidFill>
                <a:latin typeface="CG Omega" charset="0"/>
              </a:rPr>
              <a:t>Sample</a:t>
            </a:r>
          </a:p>
          <a:p>
            <a:pPr defTabSz="231775">
              <a:defRPr/>
            </a:pPr>
            <a:r>
              <a:rPr lang="en-US" sz="2000" b="1" dirty="0">
                <a:solidFill>
                  <a:srgbClr val="FF0000"/>
                </a:solidFill>
                <a:latin typeface="CG Omega" charset="0"/>
              </a:rPr>
              <a:t>								of controls</a:t>
            </a:r>
            <a:endParaRPr lang="en-US" sz="2000" dirty="0">
              <a:solidFill>
                <a:srgbClr val="FF0000"/>
              </a:solidFill>
              <a:latin typeface="CG Omega" charset="0"/>
            </a:endParaRPr>
          </a:p>
        </p:txBody>
      </p:sp>
      <p:sp>
        <p:nvSpPr>
          <p:cNvPr id="388109" name="Text Box 13"/>
          <p:cNvSpPr txBox="1">
            <a:spLocks noChangeArrowheads="1"/>
          </p:cNvSpPr>
          <p:nvPr/>
        </p:nvSpPr>
        <p:spPr bwMode="auto">
          <a:xfrm>
            <a:off x="7543800" y="4986338"/>
            <a:ext cx="1828800" cy="1477328"/>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en-US" b="1" dirty="0">
                <a:latin typeface="CG Omega" charset="0"/>
              </a:rPr>
              <a:t>Much larger population without disease (controls)</a:t>
            </a:r>
            <a:endParaRPr lang="en-US" sz="2400" b="1" dirty="0">
              <a:latin typeface="CG Omega" charset="0"/>
            </a:endParaRPr>
          </a:p>
        </p:txBody>
      </p:sp>
      <p:sp>
        <p:nvSpPr>
          <p:cNvPr id="388110" name="Text Box 14" descr="Weave"/>
          <p:cNvSpPr txBox="1">
            <a:spLocks noChangeArrowheads="1"/>
          </p:cNvSpPr>
          <p:nvPr/>
        </p:nvSpPr>
        <p:spPr bwMode="auto">
          <a:xfrm>
            <a:off x="4267200" y="4781550"/>
            <a:ext cx="1344613" cy="1089529"/>
          </a:xfrm>
          <a:prstGeom prst="rect">
            <a:avLst/>
          </a:prstGeom>
          <a:pattFill prst="weave">
            <a:fgClr>
              <a:schemeClr val="hlink"/>
            </a:fgClr>
            <a:bgClr>
              <a:srgbClr val="FFFFFF"/>
            </a:bgClr>
          </a:pattFill>
          <a:ln w="38100">
            <a:solidFill>
              <a:schemeClr val="hlink"/>
            </a:solidFill>
            <a:miter lim="800000"/>
            <a:headEnd type="none" w="sm" len="sm"/>
            <a:tailEnd type="none" w="sm" len="sm"/>
          </a:ln>
          <a:effectLst/>
        </p:spPr>
        <p:txBody>
          <a:bodyPr>
            <a:spAutoFit/>
          </a:bodyPr>
          <a:lstStyle/>
          <a:p>
            <a:pPr>
              <a:lnSpc>
                <a:spcPct val="90000"/>
              </a:lnSpc>
              <a:spcBef>
                <a:spcPct val="50000"/>
              </a:spcBef>
              <a:defRPr/>
            </a:pPr>
            <a:r>
              <a:rPr lang="en-US" sz="2400" b="1" dirty="0">
                <a:solidFill>
                  <a:srgbClr val="000000"/>
                </a:solidFill>
                <a:latin typeface="CG Omega" charset="0"/>
              </a:rPr>
              <a:t>No</a:t>
            </a:r>
          </a:p>
          <a:p>
            <a:pPr>
              <a:lnSpc>
                <a:spcPct val="90000"/>
              </a:lnSpc>
              <a:defRPr/>
            </a:pPr>
            <a:r>
              <a:rPr lang="en-US" sz="2400" b="1" dirty="0">
                <a:solidFill>
                  <a:srgbClr val="000000"/>
                </a:solidFill>
                <a:latin typeface="CG Omega" charset="0"/>
              </a:rPr>
              <a:t>Breast Cancer</a:t>
            </a:r>
          </a:p>
        </p:txBody>
      </p:sp>
      <p:sp>
        <p:nvSpPr>
          <p:cNvPr id="20495" name="AutoShape 15"/>
          <p:cNvSpPr>
            <a:spLocks noChangeArrowheads="1"/>
          </p:cNvSpPr>
          <p:nvPr/>
        </p:nvSpPr>
        <p:spPr bwMode="auto">
          <a:xfrm rot="-5400000">
            <a:off x="7448550" y="4591050"/>
            <a:ext cx="342900" cy="457200"/>
          </a:xfrm>
          <a:custGeom>
            <a:avLst/>
            <a:gdLst>
              <a:gd name="T0" fmla="*/ 254175 w 21600"/>
              <a:gd name="T1" fmla="*/ 0 h 21600"/>
              <a:gd name="T2" fmla="*/ 165433 w 21600"/>
              <a:gd name="T3" fmla="*/ 152400 h 21600"/>
              <a:gd name="T4" fmla="*/ 0 w 21600"/>
              <a:gd name="T5" fmla="*/ 395393 h 21600"/>
              <a:gd name="T6" fmla="*/ 146955 w 21600"/>
              <a:gd name="T7" fmla="*/ 457200 h 21600"/>
              <a:gd name="T8" fmla="*/ 293910 w 21600"/>
              <a:gd name="T9" fmla="*/ 317500 h 21600"/>
              <a:gd name="T10" fmla="*/ 342900 w 21600"/>
              <a:gd name="T11" fmla="*/ 152400 h 21600"/>
              <a:gd name="T12" fmla="*/ 17694720 60000 65536"/>
              <a:gd name="T13" fmla="*/ 11796480 60000 65536"/>
              <a:gd name="T14" fmla="*/ 11796480 60000 65536"/>
              <a:gd name="T15" fmla="*/ 5898240 60000 65536"/>
              <a:gd name="T16" fmla="*/ 0 60000 65536"/>
              <a:gd name="T17" fmla="*/ 0 60000 65536"/>
              <a:gd name="T18" fmla="*/ 0 w 21600"/>
              <a:gd name="T19" fmla="*/ 15758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011" y="0"/>
                </a:moveTo>
                <a:lnTo>
                  <a:pt x="10421" y="7200"/>
                </a:lnTo>
                <a:lnTo>
                  <a:pt x="13507" y="7200"/>
                </a:lnTo>
                <a:lnTo>
                  <a:pt x="13507" y="15758"/>
                </a:lnTo>
                <a:lnTo>
                  <a:pt x="0" y="15758"/>
                </a:lnTo>
                <a:lnTo>
                  <a:pt x="0" y="21600"/>
                </a:lnTo>
                <a:lnTo>
                  <a:pt x="18514" y="21600"/>
                </a:lnTo>
                <a:lnTo>
                  <a:pt x="18514" y="7200"/>
                </a:lnTo>
                <a:lnTo>
                  <a:pt x="21600" y="7200"/>
                </a:lnTo>
                <a:close/>
              </a:path>
            </a:pathLst>
          </a:custGeom>
          <a:solidFill>
            <a:schemeClr val="hlink"/>
          </a:solidFill>
          <a:ln w="12700">
            <a:solidFill>
              <a:schemeClr val="tx1"/>
            </a:solidFill>
            <a:miter lim="800000"/>
            <a:headEnd type="none" w="sm" len="sm"/>
            <a:tailEnd type="none" w="sm" len="sm"/>
          </a:ln>
        </p:spPr>
        <p:txBody>
          <a:bodyPr wrap="none" anchor="ctr"/>
          <a:lstStyle/>
          <a:p>
            <a:endParaRPr lang="en-US"/>
          </a:p>
        </p:txBody>
      </p:sp>
      <p:sp>
        <p:nvSpPr>
          <p:cNvPr id="20496" name="AutoShape 16"/>
          <p:cNvSpPr>
            <a:spLocks noChangeArrowheads="1"/>
          </p:cNvSpPr>
          <p:nvPr/>
        </p:nvSpPr>
        <p:spPr bwMode="auto">
          <a:xfrm rot="-5400000">
            <a:off x="5753100" y="5086350"/>
            <a:ext cx="342900" cy="457200"/>
          </a:xfrm>
          <a:custGeom>
            <a:avLst/>
            <a:gdLst>
              <a:gd name="T0" fmla="*/ 254175 w 21600"/>
              <a:gd name="T1" fmla="*/ 0 h 21600"/>
              <a:gd name="T2" fmla="*/ 165433 w 21600"/>
              <a:gd name="T3" fmla="*/ 152400 h 21600"/>
              <a:gd name="T4" fmla="*/ 0 w 21600"/>
              <a:gd name="T5" fmla="*/ 395393 h 21600"/>
              <a:gd name="T6" fmla="*/ 146955 w 21600"/>
              <a:gd name="T7" fmla="*/ 457200 h 21600"/>
              <a:gd name="T8" fmla="*/ 293910 w 21600"/>
              <a:gd name="T9" fmla="*/ 317500 h 21600"/>
              <a:gd name="T10" fmla="*/ 342900 w 21600"/>
              <a:gd name="T11" fmla="*/ 152400 h 21600"/>
              <a:gd name="T12" fmla="*/ 17694720 60000 65536"/>
              <a:gd name="T13" fmla="*/ 11796480 60000 65536"/>
              <a:gd name="T14" fmla="*/ 11796480 60000 65536"/>
              <a:gd name="T15" fmla="*/ 5898240 60000 65536"/>
              <a:gd name="T16" fmla="*/ 0 60000 65536"/>
              <a:gd name="T17" fmla="*/ 0 60000 65536"/>
              <a:gd name="T18" fmla="*/ 0 w 21600"/>
              <a:gd name="T19" fmla="*/ 15758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011" y="0"/>
                </a:moveTo>
                <a:lnTo>
                  <a:pt x="10421" y="7200"/>
                </a:lnTo>
                <a:lnTo>
                  <a:pt x="13507" y="7200"/>
                </a:lnTo>
                <a:lnTo>
                  <a:pt x="13507" y="15758"/>
                </a:lnTo>
                <a:lnTo>
                  <a:pt x="0" y="15758"/>
                </a:lnTo>
                <a:lnTo>
                  <a:pt x="0" y="21600"/>
                </a:lnTo>
                <a:lnTo>
                  <a:pt x="18514" y="21600"/>
                </a:lnTo>
                <a:lnTo>
                  <a:pt x="18514" y="7200"/>
                </a:lnTo>
                <a:lnTo>
                  <a:pt x="21600" y="7200"/>
                </a:lnTo>
                <a:close/>
              </a:path>
            </a:pathLst>
          </a:custGeom>
          <a:solidFill>
            <a:schemeClr val="hlink"/>
          </a:solidFill>
          <a:ln w="12700">
            <a:solidFill>
              <a:schemeClr val="tx1"/>
            </a:solidFill>
            <a:miter lim="800000"/>
            <a:headEnd type="none" w="sm" len="sm"/>
            <a:tailEnd type="none" w="sm" len="sm"/>
          </a:ln>
        </p:spPr>
        <p:txBody>
          <a:bodyPr wrap="none" anchor="ctr"/>
          <a:lstStyle/>
          <a:p>
            <a:endParaRPr lang="en-US"/>
          </a:p>
        </p:txBody>
      </p:sp>
      <p:sp>
        <p:nvSpPr>
          <p:cNvPr id="388113" name="Text Box 17" descr="Weave"/>
          <p:cNvSpPr txBox="1">
            <a:spLocks noChangeArrowheads="1"/>
          </p:cNvSpPr>
          <p:nvPr/>
        </p:nvSpPr>
        <p:spPr bwMode="auto">
          <a:xfrm>
            <a:off x="4343400" y="2538413"/>
            <a:ext cx="1344613" cy="984885"/>
          </a:xfrm>
          <a:prstGeom prst="rect">
            <a:avLst/>
          </a:prstGeom>
          <a:pattFill prst="weave">
            <a:fgClr>
              <a:srgbClr val="8FD2FF"/>
            </a:fgClr>
            <a:bgClr>
              <a:srgbClr val="FFFFFF"/>
            </a:bgClr>
          </a:pattFill>
          <a:ln w="38100">
            <a:solidFill>
              <a:srgbClr val="059AFF"/>
            </a:solidFill>
            <a:miter lim="800000"/>
            <a:headEnd type="none" w="sm" len="sm"/>
            <a:tailEnd type="none" w="sm" len="sm"/>
          </a:ln>
          <a:effectLst/>
        </p:spPr>
        <p:txBody>
          <a:bodyPr>
            <a:spAutoFit/>
          </a:bodyPr>
          <a:lstStyle/>
          <a:p>
            <a:pPr>
              <a:lnSpc>
                <a:spcPct val="50000"/>
              </a:lnSpc>
              <a:spcBef>
                <a:spcPct val="50000"/>
              </a:spcBef>
              <a:defRPr/>
            </a:pPr>
            <a:endParaRPr lang="en-US" sz="2000" b="1" dirty="0">
              <a:solidFill>
                <a:srgbClr val="000000"/>
              </a:solidFill>
              <a:effectLst>
                <a:outerShdw blurRad="38100" dist="38100" dir="2700000" algn="tl">
                  <a:srgbClr val="C0C0C0"/>
                </a:outerShdw>
              </a:effectLst>
              <a:latin typeface="CG Omega" charset="0"/>
            </a:endParaRPr>
          </a:p>
          <a:p>
            <a:pPr algn="ctr">
              <a:spcAft>
                <a:spcPct val="50000"/>
              </a:spcAft>
              <a:defRPr/>
            </a:pPr>
            <a:r>
              <a:rPr lang="en-US" sz="2400" b="1" dirty="0">
                <a:solidFill>
                  <a:srgbClr val="000000"/>
                </a:solidFill>
                <a:latin typeface="CG Omega" charset="0"/>
              </a:rPr>
              <a:t>Breast Cancer</a:t>
            </a:r>
          </a:p>
        </p:txBody>
      </p:sp>
      <p:sp>
        <p:nvSpPr>
          <p:cNvPr id="20498" name="Line 18"/>
          <p:cNvSpPr>
            <a:spLocks noChangeShapeType="1"/>
          </p:cNvSpPr>
          <p:nvPr/>
        </p:nvSpPr>
        <p:spPr bwMode="auto">
          <a:xfrm flipH="1">
            <a:off x="3524250" y="5124450"/>
            <a:ext cx="723900" cy="0"/>
          </a:xfrm>
          <a:prstGeom prst="line">
            <a:avLst/>
          </a:prstGeom>
          <a:noFill/>
          <a:ln w="101600">
            <a:solidFill>
              <a:schemeClr val="tx1"/>
            </a:solidFill>
            <a:round/>
            <a:headEnd type="none" w="sm" len="sm"/>
            <a:tailEnd type="triangle" w="sm" len="sm"/>
          </a:ln>
        </p:spPr>
        <p:txBody>
          <a:bodyPr wrap="none" anchor="ctr"/>
          <a:lstStyle/>
          <a:p>
            <a:endParaRPr lang="en-US"/>
          </a:p>
        </p:txBody>
      </p:sp>
      <p:sp>
        <p:nvSpPr>
          <p:cNvPr id="388115" name="Text Box 19" descr="Light horizontal"/>
          <p:cNvSpPr txBox="1">
            <a:spLocks noChangeArrowheads="1"/>
          </p:cNvSpPr>
          <p:nvPr/>
        </p:nvSpPr>
        <p:spPr bwMode="auto">
          <a:xfrm>
            <a:off x="1909763" y="4648200"/>
            <a:ext cx="1595437" cy="707886"/>
          </a:xfrm>
          <a:prstGeom prst="rect">
            <a:avLst/>
          </a:prstGeom>
          <a:pattFill prst="ltHorz">
            <a:fgClr>
              <a:schemeClr val="hlink"/>
            </a:fgClr>
            <a:bgClr>
              <a:srgbClr val="FFFFFF"/>
            </a:bgClr>
          </a:pattFill>
          <a:ln w="38100">
            <a:solidFill>
              <a:schemeClr val="hlink"/>
            </a:solidFill>
            <a:miter lim="800000"/>
            <a:headEnd type="none" w="sm" len="sm"/>
            <a:tailEnd type="none" w="sm" len="sm"/>
          </a:ln>
          <a:effectLst/>
        </p:spPr>
        <p:txBody>
          <a:bodyPr>
            <a:spAutoFit/>
          </a:bodyPr>
          <a:lstStyle/>
          <a:p>
            <a:pPr marL="114300">
              <a:tabLst>
                <a:tab pos="1371600" algn="l"/>
              </a:tabLst>
              <a:defRPr/>
            </a:pPr>
            <a:r>
              <a:rPr lang="en-US" sz="2000" b="1" dirty="0">
                <a:solidFill>
                  <a:srgbClr val="000000"/>
                </a:solidFill>
                <a:latin typeface="CG Omega" charset="0"/>
              </a:rPr>
              <a:t>OC Use absent</a:t>
            </a:r>
          </a:p>
        </p:txBody>
      </p:sp>
      <p:sp>
        <p:nvSpPr>
          <p:cNvPr id="388116" name="Text Box 20" descr="Light horizontal"/>
          <p:cNvSpPr txBox="1">
            <a:spLocks noChangeArrowheads="1"/>
          </p:cNvSpPr>
          <p:nvPr/>
        </p:nvSpPr>
        <p:spPr bwMode="auto">
          <a:xfrm>
            <a:off x="1943100" y="2609850"/>
            <a:ext cx="1543050" cy="707886"/>
          </a:xfrm>
          <a:prstGeom prst="rect">
            <a:avLst/>
          </a:prstGeom>
          <a:pattFill prst="ltHorz">
            <a:fgClr>
              <a:srgbClr val="8FD2FF"/>
            </a:fgClr>
            <a:bgClr>
              <a:srgbClr val="FFFFFF"/>
            </a:bgClr>
          </a:pattFill>
          <a:ln w="38100">
            <a:solidFill>
              <a:schemeClr val="bg2"/>
            </a:solidFill>
            <a:miter lim="800000"/>
            <a:headEnd type="none" w="sm" len="sm"/>
            <a:tailEnd type="none" w="sm" len="sm"/>
          </a:ln>
          <a:effectLst/>
        </p:spPr>
        <p:txBody>
          <a:bodyPr>
            <a:spAutoFit/>
          </a:bodyPr>
          <a:lstStyle/>
          <a:p>
            <a:pPr marL="114300">
              <a:spcBef>
                <a:spcPct val="50000"/>
              </a:spcBef>
              <a:tabLst>
                <a:tab pos="1371600" algn="l"/>
              </a:tabLst>
              <a:defRPr/>
            </a:pPr>
            <a:r>
              <a:rPr lang="en-US" sz="2000" b="1" dirty="0">
                <a:solidFill>
                  <a:srgbClr val="000000"/>
                </a:solidFill>
                <a:latin typeface="CG Omega" charset="0"/>
              </a:rPr>
              <a:t>OC Use absent</a:t>
            </a:r>
          </a:p>
        </p:txBody>
      </p:sp>
      <p:sp>
        <p:nvSpPr>
          <p:cNvPr id="20501" name="Line 21"/>
          <p:cNvSpPr>
            <a:spLocks noChangeShapeType="1"/>
          </p:cNvSpPr>
          <p:nvPr/>
        </p:nvSpPr>
        <p:spPr bwMode="auto">
          <a:xfrm>
            <a:off x="0" y="1058863"/>
            <a:ext cx="9144000" cy="0"/>
          </a:xfrm>
          <a:prstGeom prst="line">
            <a:avLst/>
          </a:prstGeom>
          <a:noFill/>
          <a:ln w="38100" cmpd="dbl">
            <a:solidFill>
              <a:srgbClr val="99FF33"/>
            </a:solidFill>
            <a:round/>
            <a:headEnd type="none" w="sm" len="sm"/>
            <a:tailEnd type="none" w="sm" len="sm"/>
          </a:ln>
        </p:spPr>
        <p:txBody>
          <a:bodyPr/>
          <a:lstStyle/>
          <a:p>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152400"/>
            <a:ext cx="8305800" cy="1066800"/>
          </a:xfrm>
        </p:spPr>
        <p:txBody>
          <a:bodyPr/>
          <a:lstStyle/>
          <a:p>
            <a:pPr eaLnBrk="1" hangingPunct="1"/>
            <a:r>
              <a:rPr lang="en-US" sz="3600" b="1" dirty="0" smtClean="0">
                <a:solidFill>
                  <a:srgbClr val="FF0000"/>
                </a:solidFill>
              </a:rPr>
              <a:t>Types of Cohort </a:t>
            </a:r>
            <a:r>
              <a:rPr lang="en-US" sz="3600" b="1" dirty="0" smtClean="0">
                <a:solidFill>
                  <a:srgbClr val="FF0000"/>
                </a:solidFill>
              </a:rPr>
              <a:t>Studies</a:t>
            </a:r>
            <a:endParaRPr lang="en-US" sz="2000" b="1" dirty="0" smtClean="0">
              <a:solidFill>
                <a:srgbClr val="FF0000"/>
              </a:solidFill>
            </a:endParaRPr>
          </a:p>
        </p:txBody>
      </p:sp>
      <p:sp>
        <p:nvSpPr>
          <p:cNvPr id="53251" name="Rectangle 3"/>
          <p:cNvSpPr>
            <a:spLocks noGrp="1" noChangeArrowheads="1"/>
          </p:cNvSpPr>
          <p:nvPr>
            <p:ph type="body" idx="1"/>
          </p:nvPr>
        </p:nvSpPr>
        <p:spPr>
          <a:xfrm>
            <a:off x="457200" y="1447800"/>
            <a:ext cx="8229600" cy="4114800"/>
          </a:xfrm>
        </p:spPr>
        <p:txBody>
          <a:bodyPr>
            <a:normAutofit lnSpcReduction="10000"/>
          </a:bodyPr>
          <a:lstStyle/>
          <a:p>
            <a:pPr eaLnBrk="1" hangingPunct="1"/>
            <a:r>
              <a:rPr lang="en-US" sz="2400" dirty="0" smtClean="0"/>
              <a:t>You may also </a:t>
            </a:r>
            <a:r>
              <a:rPr lang="en-US" sz="2400" b="1" i="1" dirty="0" smtClean="0">
                <a:solidFill>
                  <a:srgbClr val="FF3300"/>
                </a:solidFill>
              </a:rPr>
              <a:t>NEST</a:t>
            </a:r>
            <a:r>
              <a:rPr lang="en-US" sz="2400" dirty="0" smtClean="0"/>
              <a:t> a case-control study within a cohort study</a:t>
            </a:r>
          </a:p>
          <a:p>
            <a:pPr eaLnBrk="1" hangingPunct="1">
              <a:buFont typeface="Wingdings" pitchFamily="2" charset="2"/>
              <a:buNone/>
            </a:pPr>
            <a:r>
              <a:rPr lang="en-US" sz="2400" dirty="0" smtClean="0">
                <a:solidFill>
                  <a:srgbClr val="220BAF"/>
                </a:solidFill>
              </a:rPr>
              <a:t>Example:</a:t>
            </a:r>
          </a:p>
          <a:p>
            <a:pPr lvl="1" eaLnBrk="1" hangingPunct="1"/>
            <a:r>
              <a:rPr lang="en-US" sz="2400" dirty="0" smtClean="0"/>
              <a:t>Begin with a cohort of 10,000 individuals without rheumatoid arthritis</a:t>
            </a:r>
          </a:p>
          <a:p>
            <a:pPr lvl="1" eaLnBrk="1" hangingPunct="1"/>
            <a:r>
              <a:rPr lang="en-US" sz="2400" dirty="0" smtClean="0"/>
              <a:t>Test for the presence of RA antigen</a:t>
            </a:r>
          </a:p>
          <a:p>
            <a:pPr lvl="1" eaLnBrk="1" hangingPunct="1"/>
            <a:r>
              <a:rPr lang="en-US" sz="2400" dirty="0" smtClean="0"/>
              <a:t>Assume those with RA antigen are the exposed and those without the controls</a:t>
            </a:r>
          </a:p>
          <a:p>
            <a:pPr lvl="1" eaLnBrk="1" hangingPunct="1"/>
            <a:r>
              <a:rPr lang="en-US" sz="2400" dirty="0" smtClean="0"/>
              <a:t>Follow for 10 years and determine the incidence of disease among both cohorts</a:t>
            </a:r>
          </a:p>
          <a:p>
            <a:pPr lvl="1" eaLnBrk="1" hangingPunct="1"/>
            <a:r>
              <a:rPr lang="en-US" sz="2400" dirty="0" smtClean="0"/>
              <a:t>This reduces the cost of testing </a:t>
            </a:r>
          </a:p>
        </p:txBody>
      </p:sp>
      <p:sp>
        <p:nvSpPr>
          <p:cNvPr id="4" name="Slide Number Placeholder 3"/>
          <p:cNvSpPr>
            <a:spLocks noGrp="1"/>
          </p:cNvSpPr>
          <p:nvPr>
            <p:ph type="sldNum" sz="quarter" idx="12"/>
          </p:nvPr>
        </p:nvSpPr>
        <p:spPr/>
        <p:txBody>
          <a:bodyPr/>
          <a:lstStyle/>
          <a:p>
            <a:pPr>
              <a:defRPr/>
            </a:pPr>
            <a:fld id="{AF6F0C01-FC54-4566-BBBC-199542C9B903}"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9144000" cy="1066800"/>
          </a:xfrm>
        </p:spPr>
        <p:txBody>
          <a:bodyPr>
            <a:normAutofit/>
          </a:bodyPr>
          <a:lstStyle/>
          <a:p>
            <a:pPr eaLnBrk="1" hangingPunct="1"/>
            <a:r>
              <a:rPr lang="en-US" sz="4000" b="1" dirty="0" smtClean="0">
                <a:solidFill>
                  <a:srgbClr val="FF0000"/>
                </a:solidFill>
              </a:rPr>
              <a:t>Case Control Studies</a:t>
            </a:r>
            <a:endParaRPr lang="en-US" sz="4000" b="1" dirty="0" smtClean="0">
              <a:solidFill>
                <a:srgbClr val="FF0000"/>
              </a:solidFill>
            </a:endParaRPr>
          </a:p>
        </p:txBody>
      </p:sp>
      <p:sp>
        <p:nvSpPr>
          <p:cNvPr id="14339" name="Rectangle 3"/>
          <p:cNvSpPr>
            <a:spLocks noGrp="1" noChangeArrowheads="1"/>
          </p:cNvSpPr>
          <p:nvPr>
            <p:ph type="body" idx="1"/>
          </p:nvPr>
        </p:nvSpPr>
        <p:spPr>
          <a:xfrm>
            <a:off x="457200" y="1219200"/>
            <a:ext cx="8686800" cy="5638800"/>
          </a:xfrm>
        </p:spPr>
        <p:txBody>
          <a:bodyPr/>
          <a:lstStyle/>
          <a:p>
            <a:pPr eaLnBrk="1" hangingPunct="1">
              <a:lnSpc>
                <a:spcPct val="120000"/>
              </a:lnSpc>
            </a:pPr>
            <a:r>
              <a:rPr lang="en-US" sz="2800" dirty="0" smtClean="0"/>
              <a:t>Case control studies aim to identify if there is an association between a potential risk factor and a particular disease or outcome. These studies are used frequently to identify </a:t>
            </a:r>
            <a:r>
              <a:rPr lang="en-US" sz="2800" dirty="0" smtClean="0"/>
              <a:t>the:-</a:t>
            </a:r>
            <a:endParaRPr lang="en-US" sz="2800" dirty="0" smtClean="0"/>
          </a:p>
          <a:p>
            <a:pPr lvl="1">
              <a:lnSpc>
                <a:spcPct val="120000"/>
              </a:lnSpc>
            </a:pPr>
            <a:r>
              <a:rPr lang="en-US" sz="2400" dirty="0" smtClean="0"/>
              <a:t>Source </a:t>
            </a:r>
            <a:r>
              <a:rPr lang="en-US" sz="2400" dirty="0" smtClean="0"/>
              <a:t>of infection during </a:t>
            </a:r>
            <a:r>
              <a:rPr lang="en-US" sz="2400" dirty="0" smtClean="0">
                <a:solidFill>
                  <a:srgbClr val="FF0000"/>
                </a:solidFill>
              </a:rPr>
              <a:t>epidemics</a:t>
            </a:r>
          </a:p>
          <a:p>
            <a:pPr lvl="1">
              <a:lnSpc>
                <a:spcPct val="120000"/>
              </a:lnSpc>
            </a:pPr>
            <a:r>
              <a:rPr lang="en-US" sz="2400" dirty="0" smtClean="0"/>
              <a:t>Evaluation of </a:t>
            </a:r>
            <a:r>
              <a:rPr lang="en-US" sz="2400" dirty="0" smtClean="0">
                <a:solidFill>
                  <a:srgbClr val="FF0000"/>
                </a:solidFill>
              </a:rPr>
              <a:t>vaccine efficacy</a:t>
            </a:r>
          </a:p>
          <a:p>
            <a:pPr lvl="1">
              <a:lnSpc>
                <a:spcPct val="120000"/>
              </a:lnSpc>
            </a:pPr>
            <a:r>
              <a:rPr lang="en-US" sz="2400" dirty="0" smtClean="0"/>
              <a:t>Identification of factors which </a:t>
            </a:r>
            <a:r>
              <a:rPr lang="en-US" sz="2400" dirty="0" smtClean="0">
                <a:solidFill>
                  <a:srgbClr val="FF0000"/>
                </a:solidFill>
              </a:rPr>
              <a:t>predispose to severe disease </a:t>
            </a:r>
            <a:r>
              <a:rPr lang="en-US" sz="2400" dirty="0" smtClean="0"/>
              <a:t>or death.</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457200" y="1066800"/>
            <a:ext cx="8686800" cy="5791200"/>
          </a:xfrm>
        </p:spPr>
        <p:txBody>
          <a:bodyPr/>
          <a:lstStyle/>
          <a:p>
            <a:pPr eaLnBrk="1" hangingPunct="1">
              <a:lnSpc>
                <a:spcPct val="190000"/>
              </a:lnSpc>
            </a:pPr>
            <a:r>
              <a:rPr lang="en-US" sz="2800" dirty="0" smtClean="0"/>
              <a:t>Both </a:t>
            </a:r>
            <a:r>
              <a:rPr lang="en-US" sz="2800" dirty="0" smtClean="0"/>
              <a:t>exposure and outcome (Disease) have occurred before the start of the study.</a:t>
            </a:r>
          </a:p>
          <a:p>
            <a:pPr eaLnBrk="1" hangingPunct="1">
              <a:lnSpc>
                <a:spcPct val="190000"/>
              </a:lnSpc>
            </a:pPr>
            <a:r>
              <a:rPr lang="en-US" sz="2800" dirty="0" smtClean="0"/>
              <a:t>The study proceeds backward from effect to cause</a:t>
            </a:r>
          </a:p>
          <a:p>
            <a:pPr eaLnBrk="1" hangingPunct="1">
              <a:lnSpc>
                <a:spcPct val="190000"/>
              </a:lnSpc>
            </a:pPr>
            <a:r>
              <a:rPr lang="en-US" sz="2800" dirty="0" smtClean="0"/>
              <a:t>It uses a control or comparison group to support or refute an inference.</a:t>
            </a:r>
          </a:p>
        </p:txBody>
      </p:sp>
      <p:sp>
        <p:nvSpPr>
          <p:cNvPr id="4" name="Title 3"/>
          <p:cNvSpPr>
            <a:spLocks noGrp="1"/>
          </p:cNvSpPr>
          <p:nvPr>
            <p:ph type="title"/>
          </p:nvPr>
        </p:nvSpPr>
        <p:spPr>
          <a:xfrm>
            <a:off x="457200" y="274638"/>
            <a:ext cx="8229600" cy="868362"/>
          </a:xfrm>
        </p:spPr>
        <p:txBody>
          <a:bodyPr>
            <a:normAutofit fontScale="90000"/>
          </a:bodyPr>
          <a:lstStyle/>
          <a:p>
            <a:r>
              <a:rPr lang="en-US" sz="4000" b="1" dirty="0" smtClean="0">
                <a:solidFill>
                  <a:srgbClr val="FF0000"/>
                </a:solidFill>
              </a:rPr>
              <a:t>Three distinct features</a:t>
            </a:r>
            <a:br>
              <a:rPr lang="en-US" sz="4000" b="1" dirty="0" smtClean="0">
                <a:solidFill>
                  <a:srgbClr val="FF0000"/>
                </a:solidFill>
              </a:rPr>
            </a:br>
            <a:endParaRPr lang="en-US"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8229600" cy="792162"/>
          </a:xfrm>
        </p:spPr>
        <p:txBody>
          <a:bodyPr>
            <a:normAutofit/>
          </a:bodyPr>
          <a:lstStyle/>
          <a:p>
            <a:pPr eaLnBrk="1" hangingPunct="1"/>
            <a:r>
              <a:rPr lang="en-US" sz="2400" b="1" dirty="0" smtClean="0">
                <a:solidFill>
                  <a:srgbClr val="FF0000"/>
                </a:solidFill>
              </a:rPr>
              <a:t>DIFFERENCE BETWEEN CASE CONTROL AND COHORT STUDIES</a:t>
            </a:r>
          </a:p>
        </p:txBody>
      </p:sp>
      <p:sp>
        <p:nvSpPr>
          <p:cNvPr id="19459" name="Rectangle 3"/>
          <p:cNvSpPr>
            <a:spLocks noGrp="1" noChangeArrowheads="1"/>
          </p:cNvSpPr>
          <p:nvPr>
            <p:ph type="body" sz="half" idx="1"/>
          </p:nvPr>
        </p:nvSpPr>
        <p:spPr>
          <a:xfrm>
            <a:off x="0" y="533400"/>
            <a:ext cx="4800600" cy="6324600"/>
          </a:xfrm>
        </p:spPr>
        <p:txBody>
          <a:bodyPr>
            <a:noAutofit/>
          </a:bodyPr>
          <a:lstStyle/>
          <a:p>
            <a:pPr algn="ctr" eaLnBrk="1" hangingPunct="1">
              <a:buNone/>
            </a:pPr>
            <a:r>
              <a:rPr lang="en-US" sz="2200" b="1" dirty="0" smtClean="0"/>
              <a:t>CASE </a:t>
            </a:r>
            <a:r>
              <a:rPr lang="en-US" sz="2200" b="1" dirty="0" smtClean="0"/>
              <a:t>CONTROL</a:t>
            </a:r>
            <a:endParaRPr lang="en-US" sz="2200" dirty="0" smtClean="0"/>
          </a:p>
          <a:p>
            <a:r>
              <a:rPr lang="en-US" sz="2200" dirty="0" smtClean="0"/>
              <a:t>Proceeds from effect to cause</a:t>
            </a:r>
          </a:p>
          <a:p>
            <a:r>
              <a:rPr lang="en-US" sz="2200" dirty="0" smtClean="0"/>
              <a:t>Starts with disease</a:t>
            </a:r>
          </a:p>
          <a:p>
            <a:r>
              <a:rPr lang="en-US" sz="2000" dirty="0" smtClean="0"/>
              <a:t>Tests whether the suspected cause occurs more frequently in those with disease </a:t>
            </a:r>
            <a:r>
              <a:rPr lang="en-US" sz="2000" dirty="0" smtClean="0"/>
              <a:t>than </a:t>
            </a:r>
            <a:r>
              <a:rPr lang="en-US" sz="2000" dirty="0" smtClean="0"/>
              <a:t>those among without disease.</a:t>
            </a:r>
          </a:p>
          <a:p>
            <a:r>
              <a:rPr lang="en-US" sz="2200" dirty="0" smtClean="0"/>
              <a:t>Usually the first approach for testing the hypothesis.</a:t>
            </a:r>
          </a:p>
          <a:p>
            <a:r>
              <a:rPr lang="en-US" sz="2200" dirty="0" smtClean="0"/>
              <a:t>Involves fewer no of subjects</a:t>
            </a:r>
          </a:p>
          <a:p>
            <a:r>
              <a:rPr lang="en-US" sz="2200" dirty="0" smtClean="0"/>
              <a:t>Yields relatively quick results</a:t>
            </a:r>
          </a:p>
          <a:p>
            <a:r>
              <a:rPr lang="en-US" sz="2200" dirty="0" smtClean="0"/>
              <a:t>Suitable for study of rare diseases</a:t>
            </a:r>
          </a:p>
          <a:p>
            <a:r>
              <a:rPr lang="en-US" sz="2200" dirty="0" smtClean="0"/>
              <a:t>Generally yields only estimate of </a:t>
            </a:r>
            <a:r>
              <a:rPr lang="en-US" sz="2200" dirty="0" smtClean="0"/>
              <a:t>OR</a:t>
            </a:r>
            <a:endParaRPr lang="en-US" sz="2200" dirty="0" smtClean="0"/>
          </a:p>
          <a:p>
            <a:r>
              <a:rPr lang="en-US" sz="2200" dirty="0" smtClean="0"/>
              <a:t>Cannot </a:t>
            </a:r>
            <a:r>
              <a:rPr lang="en-US" sz="2200" dirty="0" smtClean="0"/>
              <a:t>yield </a:t>
            </a:r>
            <a:r>
              <a:rPr lang="en-US" sz="2200" dirty="0" smtClean="0"/>
              <a:t>info </a:t>
            </a:r>
            <a:r>
              <a:rPr lang="en-US" sz="2200" dirty="0" smtClean="0"/>
              <a:t>about diseases other than that selected for study</a:t>
            </a:r>
            <a:endParaRPr lang="en-US" altLang="zh-CN" sz="2200" dirty="0" smtClean="0">
              <a:ea typeface="SimSun" pitchFamily="2" charset="-122"/>
            </a:endParaRPr>
          </a:p>
          <a:p>
            <a:r>
              <a:rPr lang="en-US" altLang="zh-CN" sz="2200" dirty="0" smtClean="0">
                <a:ea typeface="SimSun" pitchFamily="2" charset="-122"/>
              </a:rPr>
              <a:t>Relatively inexpensive </a:t>
            </a:r>
            <a:endParaRPr lang="en-US" sz="2200" dirty="0" smtClean="0"/>
          </a:p>
        </p:txBody>
      </p:sp>
      <p:sp>
        <p:nvSpPr>
          <p:cNvPr id="19460" name="Rectangle 4"/>
          <p:cNvSpPr>
            <a:spLocks noGrp="1" noChangeArrowheads="1"/>
          </p:cNvSpPr>
          <p:nvPr>
            <p:ph type="body" sz="half" idx="2"/>
          </p:nvPr>
        </p:nvSpPr>
        <p:spPr>
          <a:xfrm>
            <a:off x="4572000" y="533400"/>
            <a:ext cx="4572000" cy="6096000"/>
          </a:xfrm>
        </p:spPr>
        <p:txBody>
          <a:bodyPr>
            <a:noAutofit/>
          </a:bodyPr>
          <a:lstStyle/>
          <a:p>
            <a:pPr algn="ctr" eaLnBrk="1" hangingPunct="1">
              <a:buNone/>
            </a:pPr>
            <a:r>
              <a:rPr lang="en-US" sz="2200" b="1" dirty="0" smtClean="0"/>
              <a:t>COHORT </a:t>
            </a:r>
            <a:endParaRPr lang="en-US" sz="2200" dirty="0" smtClean="0"/>
          </a:p>
          <a:p>
            <a:pPr eaLnBrk="1" hangingPunct="1">
              <a:buFontTx/>
              <a:buAutoNum type="arabicPeriod"/>
            </a:pPr>
            <a:r>
              <a:rPr lang="en-US" sz="2200" dirty="0" smtClean="0"/>
              <a:t>Proceeds from cause to effect </a:t>
            </a:r>
          </a:p>
          <a:p>
            <a:pPr eaLnBrk="1" hangingPunct="1">
              <a:buFontTx/>
              <a:buAutoNum type="arabicPeriod"/>
            </a:pPr>
            <a:r>
              <a:rPr lang="en-US" sz="2200" dirty="0" smtClean="0"/>
              <a:t>Starts with </a:t>
            </a:r>
            <a:r>
              <a:rPr lang="en-US" sz="2200" dirty="0" smtClean="0"/>
              <a:t>healthy people</a:t>
            </a:r>
            <a:endParaRPr lang="en-US" sz="2200" dirty="0" smtClean="0"/>
          </a:p>
          <a:p>
            <a:pPr eaLnBrk="1" hangingPunct="1">
              <a:buFontTx/>
              <a:buAutoNum type="arabicPeriod"/>
            </a:pPr>
            <a:r>
              <a:rPr lang="en-US" sz="2200" dirty="0" smtClean="0"/>
              <a:t>Tests whether disease occurs more frequently in those exposed or in those not </a:t>
            </a:r>
            <a:r>
              <a:rPr lang="en-US" sz="2200" dirty="0" smtClean="0"/>
              <a:t>exposed.</a:t>
            </a:r>
          </a:p>
          <a:p>
            <a:pPr eaLnBrk="1" hangingPunct="1">
              <a:buFontTx/>
              <a:buAutoNum type="arabicPeriod"/>
            </a:pPr>
            <a:r>
              <a:rPr lang="en-US" sz="2200" dirty="0" smtClean="0"/>
              <a:t>Reserved </a:t>
            </a:r>
            <a:r>
              <a:rPr lang="en-US" sz="2200" dirty="0" smtClean="0"/>
              <a:t>for testing of precisely formulated hypothesis.</a:t>
            </a:r>
          </a:p>
          <a:p>
            <a:pPr eaLnBrk="1" hangingPunct="1">
              <a:buFontTx/>
              <a:buAutoNum type="arabicPeriod"/>
            </a:pPr>
            <a:r>
              <a:rPr lang="en-US" sz="2200" dirty="0" smtClean="0"/>
              <a:t>Involves larger no of subjects</a:t>
            </a:r>
          </a:p>
          <a:p>
            <a:pPr eaLnBrk="1" hangingPunct="1">
              <a:buFontTx/>
              <a:buAutoNum type="arabicPeriod"/>
            </a:pPr>
            <a:r>
              <a:rPr lang="en-US" sz="2200" dirty="0" smtClean="0"/>
              <a:t>Yields delayed results</a:t>
            </a:r>
          </a:p>
          <a:p>
            <a:pPr eaLnBrk="1" hangingPunct="1">
              <a:buFontTx/>
              <a:buAutoNum type="arabicPeriod"/>
            </a:pPr>
            <a:r>
              <a:rPr lang="en-US" sz="2200" dirty="0" smtClean="0"/>
              <a:t>Inappropriate </a:t>
            </a:r>
            <a:r>
              <a:rPr lang="en-US" sz="2200" dirty="0" smtClean="0"/>
              <a:t>for rare </a:t>
            </a:r>
            <a:r>
              <a:rPr lang="en-US" sz="2200" dirty="0" smtClean="0"/>
              <a:t>diseases</a:t>
            </a:r>
            <a:endParaRPr lang="en-US" sz="2200" dirty="0" smtClean="0"/>
          </a:p>
          <a:p>
            <a:pPr eaLnBrk="1" hangingPunct="1">
              <a:buFontTx/>
              <a:buAutoNum type="arabicPeriod"/>
            </a:pPr>
            <a:r>
              <a:rPr lang="en-US" sz="2200" dirty="0" smtClean="0"/>
              <a:t>Yields </a:t>
            </a:r>
            <a:r>
              <a:rPr lang="en-US" sz="2200" dirty="0" smtClean="0"/>
              <a:t>Incidence, </a:t>
            </a:r>
            <a:r>
              <a:rPr lang="en-US" sz="2200" dirty="0" smtClean="0"/>
              <a:t>RR &amp; AR</a:t>
            </a:r>
          </a:p>
          <a:p>
            <a:pPr eaLnBrk="1" hangingPunct="1">
              <a:buFontTx/>
              <a:buAutoNum type="arabicPeriod"/>
            </a:pPr>
            <a:r>
              <a:rPr lang="en-US" sz="2200" dirty="0" smtClean="0"/>
              <a:t>Can yield information about more than one disease.</a:t>
            </a:r>
            <a:endParaRPr lang="en-US" altLang="zh-CN" sz="2200" dirty="0" smtClean="0">
              <a:ea typeface="SimSun" pitchFamily="2" charset="-122"/>
            </a:endParaRPr>
          </a:p>
          <a:p>
            <a:pPr eaLnBrk="1" hangingPunct="1">
              <a:buFontTx/>
              <a:buAutoNum type="arabicPeriod"/>
            </a:pPr>
            <a:r>
              <a:rPr lang="en-US" altLang="zh-CN" sz="2200" dirty="0" smtClean="0">
                <a:ea typeface="SimSun" pitchFamily="2" charset="-122"/>
              </a:rPr>
              <a:t>Expensive </a:t>
            </a:r>
            <a:endParaRPr lang="en-US" sz="22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p:cNvPicPr>
            <a:picLocks noChangeAspect="1" noChangeArrowheads="1"/>
          </p:cNvPicPr>
          <p:nvPr/>
        </p:nvPicPr>
        <p:blipFill>
          <a:blip r:embed="rId3"/>
          <a:srcRect l="15742" t="18393" r="15157" b="21339"/>
          <a:stretch>
            <a:fillRect/>
          </a:stretch>
        </p:blipFill>
        <p:spPr bwMode="auto">
          <a:xfrm>
            <a:off x="612775" y="923925"/>
            <a:ext cx="7991475" cy="5400675"/>
          </a:xfrm>
          <a:prstGeom prst="rect">
            <a:avLst/>
          </a:prstGeom>
          <a:noFill/>
          <a:ln w="9525">
            <a:solidFill>
              <a:schemeClr val="accent1"/>
            </a:solidFill>
            <a:miter lim="800000"/>
            <a:headEnd/>
            <a:tailEnd/>
          </a:ln>
        </p:spPr>
      </p:pic>
      <p:sp>
        <p:nvSpPr>
          <p:cNvPr id="58371" name="Text Box 3"/>
          <p:cNvSpPr txBox="1">
            <a:spLocks noChangeArrowheads="1"/>
          </p:cNvSpPr>
          <p:nvPr/>
        </p:nvSpPr>
        <p:spPr bwMode="auto">
          <a:xfrm>
            <a:off x="387350" y="234950"/>
            <a:ext cx="8375650" cy="646113"/>
          </a:xfrm>
          <a:prstGeom prst="rect">
            <a:avLst/>
          </a:prstGeom>
          <a:noFill/>
          <a:ln w="9525">
            <a:noFill/>
            <a:miter lim="800000"/>
            <a:headEnd/>
            <a:tailEnd/>
          </a:ln>
        </p:spPr>
        <p:txBody>
          <a:bodyPr>
            <a:spAutoFit/>
          </a:bodyPr>
          <a:lstStyle/>
          <a:p>
            <a:pPr algn="ctr">
              <a:spcBef>
                <a:spcPct val="50000"/>
              </a:spcBef>
            </a:pPr>
            <a:r>
              <a:rPr lang="en-GB" sz="3600" b="1">
                <a:solidFill>
                  <a:srgbClr val="FF0000"/>
                </a:solidFill>
                <a:latin typeface="Calibri" pitchFamily="34" charset="0"/>
              </a:rPr>
              <a:t>Hierarchy of Epidemiologic Study Design</a:t>
            </a:r>
          </a:p>
        </p:txBody>
      </p:sp>
      <p:sp>
        <p:nvSpPr>
          <p:cNvPr id="4" name="Slide Number Placeholder 3"/>
          <p:cNvSpPr>
            <a:spLocks noGrp="1"/>
          </p:cNvSpPr>
          <p:nvPr>
            <p:ph type="sldNum" sz="quarter" idx="12"/>
          </p:nvPr>
        </p:nvSpPr>
        <p:spPr/>
        <p:txBody>
          <a:bodyPr/>
          <a:lstStyle/>
          <a:p>
            <a:pPr>
              <a:defRPr/>
            </a:pPr>
            <a:fld id="{A7E0210B-FE6A-4BCC-86CC-FEEE3CCB10DE}"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pPr>
              <a:defRPr/>
            </a:pPr>
            <a:fld id="{08574CA0-057B-41B3-B75F-FA6D68AF9CE2}" type="slidenum">
              <a:rPr lang="en-US"/>
              <a:pPr>
                <a:defRPr/>
              </a:pPr>
              <a:t>28</a:t>
            </a:fld>
            <a:endParaRPr lang="en-US"/>
          </a:p>
        </p:txBody>
      </p:sp>
      <p:sp>
        <p:nvSpPr>
          <p:cNvPr id="657411" name="Rectangle 3"/>
          <p:cNvSpPr>
            <a:spLocks noGrp="1" noChangeArrowheads="1"/>
          </p:cNvSpPr>
          <p:nvPr>
            <p:ph type="body" idx="1"/>
          </p:nvPr>
        </p:nvSpPr>
        <p:spPr>
          <a:xfrm>
            <a:off x="228600" y="76200"/>
            <a:ext cx="8610600" cy="5181600"/>
          </a:xfrm>
        </p:spPr>
        <p:txBody>
          <a:bodyPr>
            <a:noAutofit/>
          </a:bodyPr>
          <a:lstStyle/>
          <a:p>
            <a:pPr marL="609600" indent="-609600" eaLnBrk="1" hangingPunct="1">
              <a:buFont typeface="Wingdings" pitchFamily="2" charset="2"/>
              <a:buNone/>
              <a:defRPr/>
            </a:pPr>
            <a:r>
              <a:rPr lang="en-US" dirty="0" smtClean="0"/>
              <a:t>Q . Identify the Study Designs: </a:t>
            </a:r>
          </a:p>
          <a:p>
            <a:pPr marL="609600" indent="-609600" algn="just" eaLnBrk="1" hangingPunct="1">
              <a:buClr>
                <a:schemeClr val="tx1"/>
              </a:buClr>
              <a:buNone/>
              <a:defRPr/>
            </a:pPr>
            <a:r>
              <a:rPr lang="en-US" dirty="0" smtClean="0"/>
              <a:t>1.	</a:t>
            </a:r>
            <a:r>
              <a:rPr lang="en-US" dirty="0" err="1" smtClean="0"/>
              <a:t>Kilbourne</a:t>
            </a:r>
            <a:r>
              <a:rPr lang="en-US" dirty="0" smtClean="0"/>
              <a:t> and colleagues (1983) investigated an epidemic in Spain involving multiple organ systems. Patients presented with cough, </a:t>
            </a:r>
            <a:r>
              <a:rPr lang="en-US" dirty="0" err="1" smtClean="0"/>
              <a:t>dyspnea</a:t>
            </a:r>
            <a:r>
              <a:rPr lang="en-US" dirty="0" smtClean="0"/>
              <a:t>, </a:t>
            </a:r>
            <a:r>
              <a:rPr lang="en-US" dirty="0" err="1" smtClean="0"/>
              <a:t>pleuritic</a:t>
            </a:r>
            <a:r>
              <a:rPr lang="en-US" dirty="0" smtClean="0"/>
              <a:t> chest pain, headache, fever, and bilateral pulmonary infiltrates. Although an infectious agent was first suspected, a strong association with cooking oil sold as olive oil but containing a high proportion of rapeseed oil was detected. Epidemiologic studies found that virtually all patients had ingested such oil but that unaffected person had rarely done so.</a:t>
            </a:r>
            <a:endParaRPr lang="en-US" sz="40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pPr>
              <a:defRPr/>
            </a:pPr>
            <a:fld id="{9A047396-69DF-4DEB-8C57-6247759B33C1}" type="slidenum">
              <a:rPr lang="en-US"/>
              <a:pPr>
                <a:defRPr/>
              </a:pPr>
              <a:t>29</a:t>
            </a:fld>
            <a:endParaRPr lang="en-US"/>
          </a:p>
        </p:txBody>
      </p:sp>
      <p:sp>
        <p:nvSpPr>
          <p:cNvPr id="658435" name="Rectangle 3"/>
          <p:cNvSpPr>
            <a:spLocks noGrp="1" noChangeArrowheads="1"/>
          </p:cNvSpPr>
          <p:nvPr>
            <p:ph type="body" idx="1"/>
          </p:nvPr>
        </p:nvSpPr>
        <p:spPr>
          <a:xfrm>
            <a:off x="152400" y="152400"/>
            <a:ext cx="8686800" cy="5791200"/>
          </a:xfrm>
        </p:spPr>
        <p:txBody>
          <a:bodyPr>
            <a:noAutofit/>
          </a:bodyPr>
          <a:lstStyle/>
          <a:p>
            <a:pPr marL="609600" indent="-609600" algn="just" eaLnBrk="1" hangingPunct="1">
              <a:buClr>
                <a:schemeClr val="tx1"/>
              </a:buClr>
              <a:buNone/>
              <a:defRPr/>
            </a:pPr>
            <a:r>
              <a:rPr lang="en-US" dirty="0" smtClean="0"/>
              <a:t>2.	</a:t>
            </a:r>
            <a:r>
              <a:rPr lang="en-US" dirty="0" err="1" smtClean="0"/>
              <a:t>Kalman</a:t>
            </a:r>
            <a:r>
              <a:rPr lang="en-US" dirty="0" smtClean="0"/>
              <a:t> and </a:t>
            </a:r>
            <a:r>
              <a:rPr lang="en-US" dirty="0" err="1" smtClean="0"/>
              <a:t>Laskin</a:t>
            </a:r>
            <a:r>
              <a:rPr lang="en-US" dirty="0" smtClean="0"/>
              <a:t> (1986) presented information on </a:t>
            </a:r>
            <a:r>
              <a:rPr lang="en-US" dirty="0" err="1" smtClean="0"/>
              <a:t>immuno</a:t>
            </a:r>
            <a:r>
              <a:rPr lang="en-US" dirty="0" smtClean="0"/>
              <a:t>-competent patients who had been referred to a general hospital with a diagnosis of herpes zoster infection. The investigators wanted to determine the percentage of </a:t>
            </a:r>
            <a:r>
              <a:rPr lang="en-US" dirty="0" err="1" smtClean="0"/>
              <a:t>zosteriform</a:t>
            </a:r>
            <a:r>
              <a:rPr lang="en-US" dirty="0" smtClean="0"/>
              <a:t> rashes clinically diagnosed as herpes zoster but actually caused by herpes simplex virus. They concluded that physicians should distinguish between infections caused by herpes zoster and herpes simplex virus because of the advent of antiviral drugs and the proper use of epidemiologic isolation procedures. </a:t>
            </a:r>
          </a:p>
          <a:p>
            <a:pPr marL="609600" indent="-609600" eaLnBrk="1" hangingPunct="1">
              <a:buFont typeface="Wingdings" pitchFamily="2" charset="2"/>
              <a:buNone/>
              <a:defRPr/>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457200" y="-76200"/>
            <a:ext cx="8229600" cy="1173162"/>
          </a:xfrm>
        </p:spPr>
        <p:txBody>
          <a:bodyPr anchor="b">
            <a:normAutofit/>
          </a:bodyPr>
          <a:lstStyle/>
          <a:p>
            <a:pPr eaLnBrk="1" hangingPunct="1"/>
            <a:r>
              <a:rPr lang="en-US" sz="3600" b="1" dirty="0" smtClean="0">
                <a:solidFill>
                  <a:srgbClr val="FF0000"/>
                </a:solidFill>
              </a:rPr>
              <a:t>Case Control Studies</a:t>
            </a:r>
          </a:p>
        </p:txBody>
      </p:sp>
      <p:pic>
        <p:nvPicPr>
          <p:cNvPr id="15363" name="Picture 3" descr="control"/>
          <p:cNvPicPr>
            <a:picLocks noGrp="1" noChangeAspect="1" noChangeArrowheads="1"/>
          </p:cNvPicPr>
          <p:nvPr>
            <p:ph idx="4294967295"/>
          </p:nvPr>
        </p:nvPicPr>
        <p:blipFill>
          <a:blip r:embed="rId2"/>
          <a:srcRect/>
          <a:stretch>
            <a:fillRect/>
          </a:stretch>
        </p:blipFill>
        <p:spPr>
          <a:xfrm>
            <a:off x="1295400" y="2095500"/>
            <a:ext cx="6858000" cy="4114800"/>
          </a:xfr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pPr>
              <a:defRPr/>
            </a:pPr>
            <a:fld id="{F61C3F4D-A6EA-4F94-A53F-2E0C7C3B0447}" type="slidenum">
              <a:rPr lang="en-US"/>
              <a:pPr>
                <a:defRPr/>
              </a:pPr>
              <a:t>30</a:t>
            </a:fld>
            <a:endParaRPr lang="en-US"/>
          </a:p>
        </p:txBody>
      </p:sp>
      <p:sp>
        <p:nvSpPr>
          <p:cNvPr id="659459" name="Rectangle 3"/>
          <p:cNvSpPr>
            <a:spLocks noGrp="1" noChangeArrowheads="1"/>
          </p:cNvSpPr>
          <p:nvPr>
            <p:ph type="body" idx="1"/>
          </p:nvPr>
        </p:nvSpPr>
        <p:spPr>
          <a:xfrm>
            <a:off x="381000" y="228600"/>
            <a:ext cx="8305800" cy="5638800"/>
          </a:xfrm>
        </p:spPr>
        <p:txBody>
          <a:bodyPr>
            <a:noAutofit/>
          </a:bodyPr>
          <a:lstStyle/>
          <a:p>
            <a:pPr marL="609600" indent="-609600" algn="just" eaLnBrk="1" hangingPunct="1">
              <a:buClr>
                <a:schemeClr val="tx1"/>
              </a:buClr>
              <a:buNone/>
              <a:defRPr/>
            </a:pPr>
            <a:r>
              <a:rPr lang="en-US" sz="3600" dirty="0" smtClean="0"/>
              <a:t>3.	</a:t>
            </a:r>
            <a:r>
              <a:rPr lang="en-US" sz="3600" dirty="0" err="1" smtClean="0"/>
              <a:t>Einarsson</a:t>
            </a:r>
            <a:r>
              <a:rPr lang="en-US" sz="3600" dirty="0" smtClean="0"/>
              <a:t> and colleagues (1985) were interested in learning more about the relationship between bile super saturation with cholesterol and age. It is known that patients with cholesterol gallstones have higher saturation levels of cholesterol than control populations without gallstones, but it is not known whether saturation levels increase as part of the aging process.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2"/>
          <p:cNvSpPr>
            <a:spLocks noGrp="1"/>
          </p:cNvSpPr>
          <p:nvPr>
            <p:ph type="ftr" sz="quarter" idx="11"/>
          </p:nvPr>
        </p:nvSpPr>
        <p:spPr>
          <a:noFill/>
        </p:spPr>
        <p:txBody>
          <a:bodyPr/>
          <a:lstStyle/>
          <a:p>
            <a:r>
              <a:rPr lang="en-US"/>
              <a:t>Mathew J. Reeves, PhD                    © Dept. of Epidemiology, MSU</a:t>
            </a:r>
          </a:p>
        </p:txBody>
      </p:sp>
      <p:sp>
        <p:nvSpPr>
          <p:cNvPr id="18435" name="Slide Number Placeholder 3"/>
          <p:cNvSpPr>
            <a:spLocks noGrp="1"/>
          </p:cNvSpPr>
          <p:nvPr>
            <p:ph type="sldNum" sz="quarter" idx="12"/>
          </p:nvPr>
        </p:nvSpPr>
        <p:spPr>
          <a:noFill/>
        </p:spPr>
        <p:txBody>
          <a:bodyPr/>
          <a:lstStyle/>
          <a:p>
            <a:fld id="{32D1410B-FD9C-481A-AB74-2D404A416444}" type="slidenum">
              <a:rPr lang="en-US"/>
              <a:pPr/>
              <a:t>4</a:t>
            </a:fld>
            <a:endParaRPr lang="en-US"/>
          </a:p>
        </p:txBody>
      </p:sp>
      <p:pic>
        <p:nvPicPr>
          <p:cNvPr id="18436" name="Picture 2" descr="scan0005"/>
          <p:cNvPicPr>
            <a:picLocks noChangeAspect="1" noChangeArrowheads="1"/>
          </p:cNvPicPr>
          <p:nvPr/>
        </p:nvPicPr>
        <p:blipFill>
          <a:blip r:embed="rId3"/>
          <a:srcRect/>
          <a:stretch>
            <a:fillRect/>
          </a:stretch>
        </p:blipFill>
        <p:spPr bwMode="auto">
          <a:xfrm>
            <a:off x="1219200" y="381000"/>
            <a:ext cx="6934200" cy="6197600"/>
          </a:xfrm>
          <a:prstGeom prst="rect">
            <a:avLst/>
          </a:prstGeom>
          <a:noFill/>
          <a:ln w="9525">
            <a:noFill/>
            <a:miter lim="800000"/>
            <a:headEnd/>
            <a:tailEnd/>
          </a:ln>
        </p:spPr>
      </p:pic>
      <p:sp>
        <p:nvSpPr>
          <p:cNvPr id="18437" name="Rectangle 3"/>
          <p:cNvSpPr>
            <a:spLocks noChangeArrowheads="1"/>
          </p:cNvSpPr>
          <p:nvPr/>
        </p:nvSpPr>
        <p:spPr bwMode="auto">
          <a:xfrm>
            <a:off x="304800" y="304800"/>
            <a:ext cx="7299325" cy="336550"/>
          </a:xfrm>
          <a:prstGeom prst="rect">
            <a:avLst/>
          </a:prstGeom>
          <a:noFill/>
          <a:ln w="9525">
            <a:noFill/>
            <a:miter lim="800000"/>
            <a:headEnd/>
            <a:tailEnd/>
          </a:ln>
        </p:spPr>
        <p:txBody>
          <a:bodyPr wrap="none">
            <a:spAutoFit/>
          </a:bodyPr>
          <a:lstStyle/>
          <a:p>
            <a:pPr eaLnBrk="1" hangingPunct="1"/>
            <a:r>
              <a:rPr lang="en-US" sz="1600"/>
              <a:t>Grimes DA and Schulz KF 2002.  An overview of clinical research.  Lancet 359:57-61.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noChangeArrowheads="1"/>
          </p:cNvSpPr>
          <p:nvPr>
            <p:ph type="body" idx="1"/>
          </p:nvPr>
        </p:nvSpPr>
        <p:spPr>
          <a:xfrm>
            <a:off x="457200" y="1447800"/>
            <a:ext cx="8458200" cy="5105400"/>
          </a:xfrm>
        </p:spPr>
        <p:txBody>
          <a:bodyPr/>
          <a:lstStyle/>
          <a:p>
            <a:pPr eaLnBrk="1" hangingPunct="1"/>
            <a:r>
              <a:rPr lang="en-US" sz="2800" smtClean="0">
                <a:cs typeface="Courier New" pitchFamily="49" charset="0"/>
              </a:rPr>
              <a:t>In its simplest form, comparing a case series to a matched control series. </a:t>
            </a:r>
          </a:p>
          <a:p>
            <a:pPr eaLnBrk="1" hangingPunct="1"/>
            <a:r>
              <a:rPr lang="en-US" sz="2800" smtClean="0">
                <a:cs typeface="Courier New" pitchFamily="49" charset="0"/>
              </a:rPr>
              <a:t>Possibly the first c-c study was by Whitehead in Broad Street pump episode, 1854 (Snow did not do a c-c study). </a:t>
            </a:r>
          </a:p>
          <a:p>
            <a:pPr eaLnBrk="1" hangingPunct="1"/>
            <a:r>
              <a:rPr lang="en-US" sz="2800" smtClean="0">
                <a:cs typeface="Courier New" pitchFamily="49" charset="0"/>
              </a:rPr>
              <a:t>First modern c-c study was Janet Lane-Claypon’s study of Breast cancer and reproductive history in 1926. </a:t>
            </a:r>
          </a:p>
          <a:p>
            <a:pPr eaLnBrk="1" hangingPunct="1"/>
            <a:r>
              <a:rPr lang="en-US" sz="2800" smtClean="0">
                <a:cs typeface="Courier New" pitchFamily="49" charset="0"/>
              </a:rPr>
              <a:t>Four c-c studies implicating smoking and lung cancer appeared in 1950, establishing the method in epidemiology. </a:t>
            </a:r>
            <a:endParaRPr lang="en-US" sz="2800" smtClean="0">
              <a:cs typeface="Times New Roman" pitchFamily="18" charset="0"/>
            </a:endParaRPr>
          </a:p>
          <a:p>
            <a:pPr eaLnBrk="1" hangingPunct="1">
              <a:buFontTx/>
              <a:buNone/>
            </a:pPr>
            <a:endParaRPr lang="en-US" sz="2800" smtClean="0"/>
          </a:p>
        </p:txBody>
      </p:sp>
      <p:sp>
        <p:nvSpPr>
          <p:cNvPr id="3" name="Rectangle 2"/>
          <p:cNvSpPr/>
          <p:nvPr/>
        </p:nvSpPr>
        <p:spPr>
          <a:xfrm>
            <a:off x="1143000" y="558800"/>
            <a:ext cx="7315200" cy="584200"/>
          </a:xfrm>
          <a:prstGeom prst="rect">
            <a:avLst/>
          </a:prstGeom>
        </p:spPr>
        <p:txBody>
          <a:bodyPr>
            <a:spAutoFit/>
          </a:bodyPr>
          <a:lstStyle/>
          <a:p>
            <a:pPr algn="ctr">
              <a:defRPr/>
            </a:pPr>
            <a:r>
              <a:rPr lang="en-US" sz="3200" b="1" dirty="0">
                <a:solidFill>
                  <a:srgbClr val="FF0000"/>
                </a:solidFill>
                <a:latin typeface="+mj-lt"/>
                <a:cs typeface="Courier New" pitchFamily="49" charset="0"/>
              </a:rPr>
              <a:t>Case Control Study</a:t>
            </a:r>
            <a:endParaRPr lang="en-US" dirty="0">
              <a:solidFill>
                <a:srgbClr val="FF0000"/>
              </a:solidFill>
              <a:latin typeface="+mj-lt"/>
            </a:endParaRPr>
          </a:p>
        </p:txBody>
      </p:sp>
      <p:sp>
        <p:nvSpPr>
          <p:cNvPr id="4" name="Slide Number Placeholder 3"/>
          <p:cNvSpPr>
            <a:spLocks noGrp="1"/>
          </p:cNvSpPr>
          <p:nvPr>
            <p:ph type="sldNum" sz="quarter" idx="12"/>
          </p:nvPr>
        </p:nvSpPr>
        <p:spPr/>
        <p:txBody>
          <a:bodyPr/>
          <a:lstStyle/>
          <a:p>
            <a:pPr>
              <a:defRPr/>
            </a:pPr>
            <a:fld id="{26529067-623B-4AD0-90E3-D26624D07678}"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1020762"/>
          </a:xfrm>
        </p:spPr>
        <p:txBody>
          <a:bodyPr>
            <a:normAutofit/>
          </a:bodyPr>
          <a:lstStyle/>
          <a:p>
            <a:r>
              <a:rPr lang="en-US" sz="3600" b="1" dirty="0">
                <a:solidFill>
                  <a:srgbClr val="FF0000"/>
                </a:solidFill>
              </a:rPr>
              <a:t>Steps in a Case-control </a:t>
            </a:r>
            <a:r>
              <a:rPr lang="en-US" sz="3600" b="1" dirty="0" smtClean="0">
                <a:solidFill>
                  <a:srgbClr val="FF0000"/>
                </a:solidFill>
              </a:rPr>
              <a:t>Study</a:t>
            </a:r>
            <a:endParaRPr lang="en-US" sz="3600" b="1" dirty="0">
              <a:solidFill>
                <a:srgbClr val="FF0000"/>
              </a:solidFill>
            </a:endParaRPr>
          </a:p>
        </p:txBody>
      </p:sp>
      <p:sp>
        <p:nvSpPr>
          <p:cNvPr id="10243" name="Rectangle 3"/>
          <p:cNvSpPr>
            <a:spLocks noGrp="1" noChangeArrowheads="1"/>
          </p:cNvSpPr>
          <p:nvPr>
            <p:ph type="body" idx="1"/>
          </p:nvPr>
        </p:nvSpPr>
        <p:spPr>
          <a:xfrm>
            <a:off x="457200" y="1447800"/>
            <a:ext cx="8229600" cy="4678363"/>
          </a:xfrm>
        </p:spPr>
        <p:txBody>
          <a:bodyPr/>
          <a:lstStyle/>
          <a:p>
            <a:r>
              <a:rPr lang="en-US" dirty="0"/>
              <a:t>Define the study’s objectives</a:t>
            </a:r>
          </a:p>
          <a:p>
            <a:endParaRPr lang="en-US" dirty="0"/>
          </a:p>
          <a:p>
            <a:r>
              <a:rPr lang="en-US" dirty="0"/>
              <a:t>Identify and select “cases”:  optimally, persons with new onset </a:t>
            </a:r>
            <a:r>
              <a:rPr lang="en-US" dirty="0" smtClean="0"/>
              <a:t>of disease</a:t>
            </a:r>
            <a:endParaRPr lang="en-US" dirty="0"/>
          </a:p>
          <a:p>
            <a:endParaRPr lang="en-US" dirty="0"/>
          </a:p>
          <a:p>
            <a:r>
              <a:rPr lang="en-US" dirty="0"/>
              <a:t>Select “controls”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868362"/>
          </a:xfrm>
        </p:spPr>
        <p:txBody>
          <a:bodyPr>
            <a:normAutofit/>
          </a:bodyPr>
          <a:lstStyle/>
          <a:p>
            <a:r>
              <a:rPr lang="en-US" sz="3600" b="1" dirty="0">
                <a:solidFill>
                  <a:srgbClr val="FF0000"/>
                </a:solidFill>
              </a:rPr>
              <a:t>Steps in a Case-control Study </a:t>
            </a:r>
          </a:p>
        </p:txBody>
      </p:sp>
      <p:sp>
        <p:nvSpPr>
          <p:cNvPr id="11267" name="Rectangle 3"/>
          <p:cNvSpPr>
            <a:spLocks noGrp="1" noChangeArrowheads="1"/>
          </p:cNvSpPr>
          <p:nvPr>
            <p:ph type="body" idx="1"/>
          </p:nvPr>
        </p:nvSpPr>
        <p:spPr/>
        <p:txBody>
          <a:bodyPr/>
          <a:lstStyle/>
          <a:p>
            <a:pPr>
              <a:lnSpc>
                <a:spcPct val="90000"/>
              </a:lnSpc>
            </a:pPr>
            <a:r>
              <a:rPr lang="en-US" dirty="0"/>
              <a:t>Collect data: measure level of “exposure” in cases and controls</a:t>
            </a:r>
          </a:p>
          <a:p>
            <a:pPr>
              <a:lnSpc>
                <a:spcPct val="90000"/>
              </a:lnSpc>
            </a:pPr>
            <a:endParaRPr lang="en-US" dirty="0"/>
          </a:p>
          <a:p>
            <a:pPr>
              <a:lnSpc>
                <a:spcPct val="90000"/>
              </a:lnSpc>
            </a:pPr>
            <a:r>
              <a:rPr lang="en-US" dirty="0"/>
              <a:t>Analyze data: compare the exposure frequencies in those with and without disease.  Measure of association = Odds ratio (exposure odds ratio)</a:t>
            </a:r>
          </a:p>
          <a:p>
            <a:pPr>
              <a:lnSpc>
                <a:spcPct val="90000"/>
              </a:lnSpc>
            </a:pPr>
            <a:endParaRPr lang="en-US" dirty="0"/>
          </a:p>
          <a:p>
            <a:pPr>
              <a:lnSpc>
                <a:spcPct val="90000"/>
              </a:lnSpc>
            </a:pPr>
            <a:r>
              <a:rPr lang="en-US" dirty="0"/>
              <a:t>Interpret data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457200" y="274638"/>
            <a:ext cx="8229600" cy="1020762"/>
          </a:xfrm>
        </p:spPr>
        <p:txBody>
          <a:bodyPr/>
          <a:lstStyle/>
          <a:p>
            <a:pPr eaLnBrk="1" hangingPunct="1"/>
            <a:r>
              <a:rPr lang="ro-RO" sz="3600" b="1" smtClean="0">
                <a:solidFill>
                  <a:srgbClr val="FF0000"/>
                </a:solidFill>
              </a:rPr>
              <a:t>Case</a:t>
            </a:r>
            <a:r>
              <a:rPr lang="en-US" sz="3600" b="1" smtClean="0">
                <a:solidFill>
                  <a:srgbClr val="FF0000"/>
                </a:solidFill>
              </a:rPr>
              <a:t> </a:t>
            </a:r>
            <a:r>
              <a:rPr lang="ro-RO" sz="3600" b="1" smtClean="0">
                <a:solidFill>
                  <a:srgbClr val="FF0000"/>
                </a:solidFill>
              </a:rPr>
              <a:t>Control Study</a:t>
            </a:r>
            <a:endParaRPr lang="en-US" sz="3600" smtClean="0">
              <a:solidFill>
                <a:srgbClr val="FF0000"/>
              </a:solidFill>
            </a:endParaRPr>
          </a:p>
        </p:txBody>
      </p:sp>
      <p:sp>
        <p:nvSpPr>
          <p:cNvPr id="1030" name="Rectangle 3"/>
          <p:cNvSpPr>
            <a:spLocks noGrp="1" noChangeArrowheads="1"/>
          </p:cNvSpPr>
          <p:nvPr>
            <p:ph type="body" sz="half" idx="1"/>
          </p:nvPr>
        </p:nvSpPr>
        <p:spPr>
          <a:xfrm>
            <a:off x="457200" y="1447800"/>
            <a:ext cx="8291513" cy="4648200"/>
          </a:xfrm>
        </p:spPr>
        <p:txBody>
          <a:bodyPr/>
          <a:lstStyle/>
          <a:p>
            <a:pPr eaLnBrk="1" hangingPunct="1">
              <a:buFont typeface="Wingdings" pitchFamily="2" charset="2"/>
              <a:buNone/>
            </a:pPr>
            <a:r>
              <a:rPr lang="ro-RO" sz="2000" smtClean="0"/>
              <a:t>DATA ANALYSIS</a:t>
            </a:r>
            <a:endParaRPr lang="en-US" sz="2000" smtClean="0"/>
          </a:p>
          <a:p>
            <a:pPr eaLnBrk="1" hangingPunct="1">
              <a:buFont typeface="Wingdings" pitchFamily="2" charset="2"/>
              <a:buNone/>
            </a:pPr>
            <a:endParaRPr lang="en-US" sz="2000" smtClean="0"/>
          </a:p>
          <a:p>
            <a:pPr eaLnBrk="1" hangingPunct="1"/>
            <a:r>
              <a:rPr lang="ro-RO" sz="2000" smtClean="0"/>
              <a:t>Exposure odds calculation</a:t>
            </a:r>
            <a:r>
              <a:rPr lang="en-US" sz="2000" smtClean="0"/>
              <a:t> </a:t>
            </a:r>
            <a:r>
              <a:rPr lang="ro-RO" sz="2000" smtClean="0"/>
              <a:t>for both case and control groups</a:t>
            </a:r>
            <a:r>
              <a:rPr lang="en-US" sz="2000" smtClean="0"/>
              <a:t>:</a:t>
            </a:r>
          </a:p>
          <a:p>
            <a:pPr eaLnBrk="1" hangingPunct="1">
              <a:buFont typeface="Wingdings" pitchFamily="2" charset="2"/>
              <a:buNone/>
            </a:pPr>
            <a:endParaRPr lang="en-US" sz="2000" smtClean="0"/>
          </a:p>
          <a:p>
            <a:pPr eaLnBrk="1" hangingPunct="1">
              <a:buFont typeface="Wingdings" pitchFamily="2" charset="2"/>
              <a:buNone/>
            </a:pPr>
            <a:r>
              <a:rPr lang="en-US" sz="2000" smtClean="0"/>
              <a:t>         - </a:t>
            </a:r>
            <a:r>
              <a:rPr lang="ro-RO" sz="2000" smtClean="0"/>
              <a:t>exposure odds for cases</a:t>
            </a:r>
            <a:r>
              <a:rPr lang="en-US" sz="2000" smtClean="0"/>
              <a:t> = </a:t>
            </a:r>
          </a:p>
          <a:p>
            <a:pPr eaLnBrk="1" hangingPunct="1">
              <a:buFont typeface="Wingdings" pitchFamily="2" charset="2"/>
              <a:buNone/>
            </a:pPr>
            <a:endParaRPr lang="en-US" sz="2000" smtClean="0"/>
          </a:p>
          <a:p>
            <a:pPr eaLnBrk="1" hangingPunct="1">
              <a:buFont typeface="Wingdings" pitchFamily="2" charset="2"/>
              <a:buNone/>
            </a:pPr>
            <a:endParaRPr lang="en-US" sz="2000" smtClean="0"/>
          </a:p>
          <a:p>
            <a:pPr eaLnBrk="1" hangingPunct="1">
              <a:buFont typeface="Wingdings" pitchFamily="2" charset="2"/>
              <a:buNone/>
            </a:pPr>
            <a:r>
              <a:rPr lang="en-US" sz="2000" smtClean="0"/>
              <a:t>         - </a:t>
            </a:r>
            <a:r>
              <a:rPr lang="ro-RO" sz="2000" smtClean="0"/>
              <a:t>exposure odds for control group</a:t>
            </a:r>
            <a:r>
              <a:rPr lang="en-US" sz="2000" smtClean="0"/>
              <a:t> =  </a:t>
            </a:r>
          </a:p>
          <a:p>
            <a:pPr eaLnBrk="1" hangingPunct="1">
              <a:buFont typeface="Wingdings" pitchFamily="2" charset="2"/>
              <a:buNone/>
            </a:pPr>
            <a:endParaRPr lang="en-US" sz="2000" smtClean="0"/>
          </a:p>
          <a:p>
            <a:pPr eaLnBrk="1" hangingPunct="1">
              <a:buFont typeface="Wingdings" pitchFamily="2" charset="2"/>
              <a:buNone/>
            </a:pPr>
            <a:endParaRPr lang="en-US" sz="2000" smtClean="0"/>
          </a:p>
          <a:p>
            <a:pPr eaLnBrk="1" hangingPunct="1"/>
            <a:r>
              <a:rPr lang="en-US" sz="2000" smtClean="0"/>
              <a:t>ODDS RATIO (OR) =</a:t>
            </a:r>
          </a:p>
        </p:txBody>
      </p:sp>
      <p:graphicFrame>
        <p:nvGraphicFramePr>
          <p:cNvPr id="1026" name="Object 4"/>
          <p:cNvGraphicFramePr>
            <a:graphicFrameLocks noChangeAspect="1"/>
          </p:cNvGraphicFramePr>
          <p:nvPr>
            <p:ph sz="quarter" idx="2"/>
          </p:nvPr>
        </p:nvGraphicFramePr>
        <p:xfrm>
          <a:off x="4071938" y="2708275"/>
          <a:ext cx="357187" cy="792163"/>
        </p:xfrm>
        <a:graphic>
          <a:graphicData uri="http://schemas.openxmlformats.org/presentationml/2006/ole">
            <p:oleObj spid="_x0000_s116738" name="Equation" r:id="rId3" imgW="152280" imgH="393480" progId="Equation.3">
              <p:embed/>
            </p:oleObj>
          </a:graphicData>
        </a:graphic>
      </p:graphicFrame>
      <p:graphicFrame>
        <p:nvGraphicFramePr>
          <p:cNvPr id="1027" name="Object 6"/>
          <p:cNvGraphicFramePr>
            <a:graphicFrameLocks noChangeAspect="1"/>
          </p:cNvGraphicFramePr>
          <p:nvPr>
            <p:ph sz="quarter" idx="3"/>
          </p:nvPr>
        </p:nvGraphicFramePr>
        <p:xfrm>
          <a:off x="4779963" y="3643313"/>
          <a:ext cx="434975" cy="868362"/>
        </p:xfrm>
        <a:graphic>
          <a:graphicData uri="http://schemas.openxmlformats.org/presentationml/2006/ole">
            <p:oleObj spid="_x0000_s116739" name="Equation" r:id="rId4" imgW="164880" imgH="393480" progId="Equation.3">
              <p:embed/>
            </p:oleObj>
          </a:graphicData>
        </a:graphic>
      </p:graphicFrame>
      <p:graphicFrame>
        <p:nvGraphicFramePr>
          <p:cNvPr id="1028" name="Object 9"/>
          <p:cNvGraphicFramePr>
            <a:graphicFrameLocks noChangeAspect="1"/>
          </p:cNvGraphicFramePr>
          <p:nvPr/>
        </p:nvGraphicFramePr>
        <p:xfrm>
          <a:off x="3000375" y="4357688"/>
          <a:ext cx="1512888" cy="1439862"/>
        </p:xfrm>
        <a:graphic>
          <a:graphicData uri="http://schemas.openxmlformats.org/presentationml/2006/ole">
            <p:oleObj spid="_x0000_s116740" name="Equation" r:id="rId5" imgW="622080" imgH="76176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457200" y="274638"/>
            <a:ext cx="8229600" cy="1020762"/>
          </a:xfrm>
        </p:spPr>
        <p:txBody>
          <a:bodyPr>
            <a:noAutofit/>
          </a:bodyPr>
          <a:lstStyle/>
          <a:p>
            <a:r>
              <a:rPr lang="en-US" sz="3600" b="1" dirty="0">
                <a:solidFill>
                  <a:srgbClr val="FF0000"/>
                </a:solidFill>
              </a:rPr>
              <a:t>Measure of association, case control studies = </a:t>
            </a:r>
            <a:r>
              <a:rPr lang="en-US" sz="3600" b="1" dirty="0" smtClean="0">
                <a:solidFill>
                  <a:srgbClr val="FF0000"/>
                </a:solidFill>
              </a:rPr>
              <a:t>Odds </a:t>
            </a:r>
            <a:r>
              <a:rPr lang="en-US" sz="3600" b="1" dirty="0">
                <a:solidFill>
                  <a:srgbClr val="FF0000"/>
                </a:solidFill>
              </a:rPr>
              <a:t>Ratio</a:t>
            </a:r>
          </a:p>
        </p:txBody>
      </p:sp>
      <p:sp>
        <p:nvSpPr>
          <p:cNvPr id="128003" name="Rectangle 3"/>
          <p:cNvSpPr>
            <a:spLocks noGrp="1" noChangeArrowheads="1"/>
          </p:cNvSpPr>
          <p:nvPr>
            <p:ph type="body" idx="1"/>
          </p:nvPr>
        </p:nvSpPr>
        <p:spPr/>
        <p:txBody>
          <a:bodyPr/>
          <a:lstStyle/>
          <a:p>
            <a:pPr lvl="4">
              <a:buFontTx/>
              <a:buNone/>
            </a:pPr>
            <a:r>
              <a:rPr lang="en-US" dirty="0"/>
              <a:t>                       </a:t>
            </a:r>
            <a:r>
              <a:rPr lang="en-US" sz="2800" b="1" dirty="0">
                <a:solidFill>
                  <a:srgbClr val="FF0000"/>
                </a:solidFill>
              </a:rPr>
              <a:t>“Disease”</a:t>
            </a:r>
            <a:endParaRPr lang="en-US" b="1" dirty="0">
              <a:solidFill>
                <a:srgbClr val="FF0000"/>
              </a:solidFill>
            </a:endParaRPr>
          </a:p>
          <a:p>
            <a:pPr lvl="4">
              <a:buFontTx/>
              <a:buNone/>
            </a:pPr>
            <a:r>
              <a:rPr lang="en-US" dirty="0"/>
              <a:t>              </a:t>
            </a:r>
            <a:r>
              <a:rPr lang="en-US" sz="2400" dirty="0"/>
              <a:t>present           absent</a:t>
            </a:r>
          </a:p>
        </p:txBody>
      </p:sp>
      <p:sp>
        <p:nvSpPr>
          <p:cNvPr id="128004" name="Rectangle 4"/>
          <p:cNvSpPr>
            <a:spLocks noChangeArrowheads="1"/>
          </p:cNvSpPr>
          <p:nvPr/>
        </p:nvSpPr>
        <p:spPr bwMode="auto">
          <a:xfrm>
            <a:off x="3048000" y="2514600"/>
            <a:ext cx="3200400" cy="2819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28005" name="Line 5"/>
          <p:cNvSpPr>
            <a:spLocks noChangeShapeType="1"/>
          </p:cNvSpPr>
          <p:nvPr/>
        </p:nvSpPr>
        <p:spPr bwMode="auto">
          <a:xfrm>
            <a:off x="4648200" y="2514600"/>
            <a:ext cx="0" cy="2819400"/>
          </a:xfrm>
          <a:prstGeom prst="line">
            <a:avLst/>
          </a:prstGeom>
          <a:noFill/>
          <a:ln w="9525">
            <a:solidFill>
              <a:schemeClr val="tx1"/>
            </a:solidFill>
            <a:round/>
            <a:headEnd/>
            <a:tailEnd/>
          </a:ln>
          <a:effectLst/>
        </p:spPr>
        <p:txBody>
          <a:bodyPr/>
          <a:lstStyle/>
          <a:p>
            <a:endParaRPr lang="en-US"/>
          </a:p>
        </p:txBody>
      </p:sp>
      <p:sp>
        <p:nvSpPr>
          <p:cNvPr id="128006" name="Text Box 6"/>
          <p:cNvSpPr txBox="1">
            <a:spLocks noChangeArrowheads="1"/>
          </p:cNvSpPr>
          <p:nvPr/>
        </p:nvSpPr>
        <p:spPr bwMode="auto">
          <a:xfrm>
            <a:off x="1600200" y="2819400"/>
            <a:ext cx="1143000" cy="461665"/>
          </a:xfrm>
          <a:prstGeom prst="rect">
            <a:avLst/>
          </a:prstGeom>
          <a:noFill/>
          <a:ln w="9525">
            <a:noFill/>
            <a:miter lim="800000"/>
            <a:headEnd/>
            <a:tailEnd/>
          </a:ln>
          <a:effectLst/>
        </p:spPr>
        <p:txBody>
          <a:bodyPr>
            <a:spAutoFit/>
          </a:bodyPr>
          <a:lstStyle/>
          <a:p>
            <a:pPr>
              <a:spcBef>
                <a:spcPct val="50000"/>
              </a:spcBef>
            </a:pPr>
            <a:r>
              <a:rPr lang="en-US" sz="2400" dirty="0"/>
              <a:t>present </a:t>
            </a:r>
          </a:p>
        </p:txBody>
      </p:sp>
      <p:sp>
        <p:nvSpPr>
          <p:cNvPr id="128007" name="Text Box 7"/>
          <p:cNvSpPr txBox="1">
            <a:spLocks noChangeArrowheads="1"/>
          </p:cNvSpPr>
          <p:nvPr/>
        </p:nvSpPr>
        <p:spPr bwMode="auto">
          <a:xfrm>
            <a:off x="1600200" y="4191000"/>
            <a:ext cx="1143000" cy="461665"/>
          </a:xfrm>
          <a:prstGeom prst="rect">
            <a:avLst/>
          </a:prstGeom>
          <a:noFill/>
          <a:ln w="9525">
            <a:noFill/>
            <a:miter lim="800000"/>
            <a:headEnd/>
            <a:tailEnd/>
          </a:ln>
          <a:effectLst/>
        </p:spPr>
        <p:txBody>
          <a:bodyPr>
            <a:spAutoFit/>
          </a:bodyPr>
          <a:lstStyle/>
          <a:p>
            <a:pPr>
              <a:spcBef>
                <a:spcPct val="50000"/>
              </a:spcBef>
            </a:pPr>
            <a:r>
              <a:rPr lang="en-US" sz="2400" dirty="0"/>
              <a:t>absent</a:t>
            </a:r>
          </a:p>
        </p:txBody>
      </p:sp>
      <p:sp>
        <p:nvSpPr>
          <p:cNvPr id="128008" name="Line 8"/>
          <p:cNvSpPr>
            <a:spLocks noChangeShapeType="1"/>
          </p:cNvSpPr>
          <p:nvPr/>
        </p:nvSpPr>
        <p:spPr bwMode="auto">
          <a:xfrm>
            <a:off x="3048000" y="3810000"/>
            <a:ext cx="3200400" cy="0"/>
          </a:xfrm>
          <a:prstGeom prst="line">
            <a:avLst/>
          </a:prstGeom>
          <a:noFill/>
          <a:ln w="9525">
            <a:solidFill>
              <a:schemeClr val="tx1"/>
            </a:solidFill>
            <a:round/>
            <a:headEnd/>
            <a:tailEnd/>
          </a:ln>
          <a:effectLst/>
        </p:spPr>
        <p:txBody>
          <a:bodyPr/>
          <a:lstStyle/>
          <a:p>
            <a:endParaRPr lang="en-US"/>
          </a:p>
        </p:txBody>
      </p:sp>
      <p:sp>
        <p:nvSpPr>
          <p:cNvPr id="128009" name="Text Box 9"/>
          <p:cNvSpPr txBox="1">
            <a:spLocks noChangeArrowheads="1"/>
          </p:cNvSpPr>
          <p:nvPr/>
        </p:nvSpPr>
        <p:spPr bwMode="auto">
          <a:xfrm>
            <a:off x="0" y="3581400"/>
            <a:ext cx="2133600" cy="523220"/>
          </a:xfrm>
          <a:prstGeom prst="rect">
            <a:avLst/>
          </a:prstGeom>
          <a:noFill/>
          <a:ln w="9525">
            <a:noFill/>
            <a:miter lim="800000"/>
            <a:headEnd/>
            <a:tailEnd/>
          </a:ln>
          <a:effectLst/>
        </p:spPr>
        <p:txBody>
          <a:bodyPr wrap="square">
            <a:spAutoFit/>
          </a:bodyPr>
          <a:lstStyle/>
          <a:p>
            <a:pPr>
              <a:spcBef>
                <a:spcPct val="50000"/>
              </a:spcBef>
            </a:pPr>
            <a:r>
              <a:rPr lang="en-US" sz="2400" b="1" dirty="0">
                <a:solidFill>
                  <a:srgbClr val="FF0000"/>
                </a:solidFill>
              </a:rPr>
              <a:t>“</a:t>
            </a:r>
            <a:r>
              <a:rPr lang="en-US" sz="2800" b="1" dirty="0">
                <a:solidFill>
                  <a:srgbClr val="FF0000"/>
                </a:solidFill>
              </a:rPr>
              <a:t>Exposur</a:t>
            </a:r>
            <a:r>
              <a:rPr lang="en-US" sz="2400" b="1" dirty="0">
                <a:solidFill>
                  <a:srgbClr val="FF0000"/>
                </a:solidFill>
              </a:rPr>
              <a:t>e”</a:t>
            </a:r>
          </a:p>
        </p:txBody>
      </p:sp>
      <p:sp>
        <p:nvSpPr>
          <p:cNvPr id="128010" name="Text Box 10"/>
          <p:cNvSpPr txBox="1">
            <a:spLocks noChangeArrowheads="1"/>
          </p:cNvSpPr>
          <p:nvPr/>
        </p:nvSpPr>
        <p:spPr bwMode="auto">
          <a:xfrm>
            <a:off x="3352800" y="5638800"/>
            <a:ext cx="914400" cy="523220"/>
          </a:xfrm>
          <a:prstGeom prst="rect">
            <a:avLst/>
          </a:prstGeom>
          <a:noFill/>
          <a:ln w="9525">
            <a:noFill/>
            <a:miter lim="800000"/>
            <a:headEnd/>
            <a:tailEnd/>
          </a:ln>
          <a:effectLst/>
        </p:spPr>
        <p:txBody>
          <a:bodyPr>
            <a:spAutoFit/>
          </a:bodyPr>
          <a:lstStyle/>
          <a:p>
            <a:pPr>
              <a:spcBef>
                <a:spcPct val="50000"/>
              </a:spcBef>
            </a:pPr>
            <a:r>
              <a:rPr lang="en-US" sz="2800" dirty="0" err="1"/>
              <a:t>a+c</a:t>
            </a:r>
            <a:endParaRPr lang="en-US" sz="2800" dirty="0"/>
          </a:p>
        </p:txBody>
      </p:sp>
      <p:sp>
        <p:nvSpPr>
          <p:cNvPr id="128011" name="Text Box 11"/>
          <p:cNvSpPr txBox="1">
            <a:spLocks noChangeArrowheads="1"/>
          </p:cNvSpPr>
          <p:nvPr/>
        </p:nvSpPr>
        <p:spPr bwMode="auto">
          <a:xfrm>
            <a:off x="5029200" y="5638800"/>
            <a:ext cx="838200" cy="523220"/>
          </a:xfrm>
          <a:prstGeom prst="rect">
            <a:avLst/>
          </a:prstGeom>
          <a:noFill/>
          <a:ln w="9525">
            <a:noFill/>
            <a:miter lim="800000"/>
            <a:headEnd/>
            <a:tailEnd/>
          </a:ln>
          <a:effectLst/>
        </p:spPr>
        <p:txBody>
          <a:bodyPr>
            <a:spAutoFit/>
          </a:bodyPr>
          <a:lstStyle/>
          <a:p>
            <a:pPr>
              <a:spcBef>
                <a:spcPct val="50000"/>
              </a:spcBef>
            </a:pPr>
            <a:r>
              <a:rPr lang="en-US" sz="2800" dirty="0" err="1"/>
              <a:t>b+d</a:t>
            </a:r>
            <a:endParaRPr lang="en-US" sz="2800" dirty="0"/>
          </a:p>
        </p:txBody>
      </p:sp>
      <p:sp>
        <p:nvSpPr>
          <p:cNvPr id="128012" name="Line 12"/>
          <p:cNvSpPr>
            <a:spLocks noChangeShapeType="1"/>
          </p:cNvSpPr>
          <p:nvPr/>
        </p:nvSpPr>
        <p:spPr bwMode="auto">
          <a:xfrm flipV="1">
            <a:off x="1905000" y="5867400"/>
            <a:ext cx="1295400" cy="152400"/>
          </a:xfrm>
          <a:prstGeom prst="line">
            <a:avLst/>
          </a:prstGeom>
          <a:noFill/>
          <a:ln w="9525">
            <a:solidFill>
              <a:schemeClr val="tx1"/>
            </a:solidFill>
            <a:round/>
            <a:headEnd/>
            <a:tailEnd type="triangle" w="med" len="med"/>
          </a:ln>
          <a:effectLst/>
        </p:spPr>
        <p:txBody>
          <a:bodyPr/>
          <a:lstStyle/>
          <a:p>
            <a:endParaRPr lang="en-US"/>
          </a:p>
        </p:txBody>
      </p:sp>
      <p:sp>
        <p:nvSpPr>
          <p:cNvPr id="128013" name="Text Box 13"/>
          <p:cNvSpPr txBox="1">
            <a:spLocks noChangeArrowheads="1"/>
          </p:cNvSpPr>
          <p:nvPr/>
        </p:nvSpPr>
        <p:spPr bwMode="auto">
          <a:xfrm>
            <a:off x="228600" y="5715000"/>
            <a:ext cx="2057400" cy="830997"/>
          </a:xfrm>
          <a:prstGeom prst="rect">
            <a:avLst/>
          </a:prstGeom>
          <a:noFill/>
          <a:ln w="9525">
            <a:noFill/>
            <a:miter lim="800000"/>
            <a:headEnd/>
            <a:tailEnd/>
          </a:ln>
          <a:effectLst/>
        </p:spPr>
        <p:txBody>
          <a:bodyPr wrap="square">
            <a:spAutoFit/>
          </a:bodyPr>
          <a:lstStyle/>
          <a:p>
            <a:pPr>
              <a:spcBef>
                <a:spcPct val="50000"/>
              </a:spcBef>
            </a:pPr>
            <a:r>
              <a:rPr lang="en-US" sz="2400" b="1" dirty="0"/>
              <a:t>Initial study group: Cases</a:t>
            </a:r>
          </a:p>
        </p:txBody>
      </p:sp>
      <p:sp>
        <p:nvSpPr>
          <p:cNvPr id="128014" name="Line 14"/>
          <p:cNvSpPr>
            <a:spLocks noChangeShapeType="1"/>
          </p:cNvSpPr>
          <p:nvPr/>
        </p:nvSpPr>
        <p:spPr bwMode="auto">
          <a:xfrm flipH="1" flipV="1">
            <a:off x="5715000" y="5867400"/>
            <a:ext cx="1371600" cy="228600"/>
          </a:xfrm>
          <a:prstGeom prst="line">
            <a:avLst/>
          </a:prstGeom>
          <a:noFill/>
          <a:ln w="9525">
            <a:solidFill>
              <a:schemeClr val="tx1"/>
            </a:solidFill>
            <a:round/>
            <a:headEnd/>
            <a:tailEnd type="triangle" w="med" len="med"/>
          </a:ln>
          <a:effectLst/>
        </p:spPr>
        <p:txBody>
          <a:bodyPr/>
          <a:lstStyle/>
          <a:p>
            <a:endParaRPr lang="en-US"/>
          </a:p>
        </p:txBody>
      </p:sp>
      <p:sp>
        <p:nvSpPr>
          <p:cNvPr id="128015" name="Text Box 15"/>
          <p:cNvSpPr txBox="1">
            <a:spLocks noChangeArrowheads="1"/>
          </p:cNvSpPr>
          <p:nvPr/>
        </p:nvSpPr>
        <p:spPr bwMode="auto">
          <a:xfrm>
            <a:off x="6705600" y="5638800"/>
            <a:ext cx="2209800" cy="830997"/>
          </a:xfrm>
          <a:prstGeom prst="rect">
            <a:avLst/>
          </a:prstGeom>
          <a:noFill/>
          <a:ln w="9525">
            <a:noFill/>
            <a:miter lim="800000"/>
            <a:headEnd/>
            <a:tailEnd/>
          </a:ln>
          <a:effectLst/>
        </p:spPr>
        <p:txBody>
          <a:bodyPr wrap="square">
            <a:spAutoFit/>
          </a:bodyPr>
          <a:lstStyle/>
          <a:p>
            <a:pPr>
              <a:spcBef>
                <a:spcPct val="50000"/>
              </a:spcBef>
            </a:pPr>
            <a:r>
              <a:rPr lang="en-US" sz="2400" b="1" dirty="0"/>
              <a:t>Initial study group: Controls</a:t>
            </a:r>
          </a:p>
        </p:txBody>
      </p:sp>
      <p:sp>
        <p:nvSpPr>
          <p:cNvPr id="128016" name="Text Box 16"/>
          <p:cNvSpPr txBox="1">
            <a:spLocks noChangeArrowheads="1"/>
          </p:cNvSpPr>
          <p:nvPr/>
        </p:nvSpPr>
        <p:spPr bwMode="auto">
          <a:xfrm>
            <a:off x="3505200" y="2971800"/>
            <a:ext cx="609600" cy="523220"/>
          </a:xfrm>
          <a:prstGeom prst="rect">
            <a:avLst/>
          </a:prstGeom>
          <a:noFill/>
          <a:ln w="9525">
            <a:noFill/>
            <a:miter lim="800000"/>
            <a:headEnd/>
            <a:tailEnd/>
          </a:ln>
          <a:effectLst/>
        </p:spPr>
        <p:txBody>
          <a:bodyPr>
            <a:spAutoFit/>
          </a:bodyPr>
          <a:lstStyle/>
          <a:p>
            <a:pPr>
              <a:spcBef>
                <a:spcPct val="50000"/>
              </a:spcBef>
            </a:pPr>
            <a:r>
              <a:rPr lang="en-US" sz="2800" b="1" dirty="0"/>
              <a:t>a</a:t>
            </a:r>
          </a:p>
        </p:txBody>
      </p:sp>
      <p:sp>
        <p:nvSpPr>
          <p:cNvPr id="128017" name="Text Box 17"/>
          <p:cNvSpPr txBox="1">
            <a:spLocks noChangeArrowheads="1"/>
          </p:cNvSpPr>
          <p:nvPr/>
        </p:nvSpPr>
        <p:spPr bwMode="auto">
          <a:xfrm>
            <a:off x="4953000" y="2971800"/>
            <a:ext cx="685800" cy="523220"/>
          </a:xfrm>
          <a:prstGeom prst="rect">
            <a:avLst/>
          </a:prstGeom>
          <a:noFill/>
          <a:ln w="9525">
            <a:noFill/>
            <a:miter lim="800000"/>
            <a:headEnd/>
            <a:tailEnd/>
          </a:ln>
          <a:effectLst/>
        </p:spPr>
        <p:txBody>
          <a:bodyPr>
            <a:spAutoFit/>
          </a:bodyPr>
          <a:lstStyle/>
          <a:p>
            <a:pPr>
              <a:spcBef>
                <a:spcPct val="50000"/>
              </a:spcBef>
            </a:pPr>
            <a:r>
              <a:rPr lang="en-US" sz="2800" b="1" dirty="0"/>
              <a:t>b</a:t>
            </a:r>
          </a:p>
        </p:txBody>
      </p:sp>
      <p:sp>
        <p:nvSpPr>
          <p:cNvPr id="128018" name="Text Box 18"/>
          <p:cNvSpPr txBox="1">
            <a:spLocks noChangeArrowheads="1"/>
          </p:cNvSpPr>
          <p:nvPr/>
        </p:nvSpPr>
        <p:spPr bwMode="auto">
          <a:xfrm>
            <a:off x="3429000" y="4343400"/>
            <a:ext cx="685800" cy="523220"/>
          </a:xfrm>
          <a:prstGeom prst="rect">
            <a:avLst/>
          </a:prstGeom>
          <a:noFill/>
          <a:ln w="9525">
            <a:noFill/>
            <a:miter lim="800000"/>
            <a:headEnd/>
            <a:tailEnd/>
          </a:ln>
          <a:effectLst/>
        </p:spPr>
        <p:txBody>
          <a:bodyPr>
            <a:spAutoFit/>
          </a:bodyPr>
          <a:lstStyle/>
          <a:p>
            <a:pPr>
              <a:spcBef>
                <a:spcPct val="50000"/>
              </a:spcBef>
            </a:pPr>
            <a:r>
              <a:rPr lang="en-US" sz="2800" b="1" dirty="0"/>
              <a:t>c</a:t>
            </a:r>
          </a:p>
        </p:txBody>
      </p:sp>
      <p:sp>
        <p:nvSpPr>
          <p:cNvPr id="128019" name="Text Box 19"/>
          <p:cNvSpPr txBox="1">
            <a:spLocks noChangeArrowheads="1"/>
          </p:cNvSpPr>
          <p:nvPr/>
        </p:nvSpPr>
        <p:spPr bwMode="auto">
          <a:xfrm>
            <a:off x="5029200" y="4267200"/>
            <a:ext cx="609600" cy="523220"/>
          </a:xfrm>
          <a:prstGeom prst="rect">
            <a:avLst/>
          </a:prstGeom>
          <a:noFill/>
          <a:ln w="9525">
            <a:noFill/>
            <a:miter lim="800000"/>
            <a:headEnd/>
            <a:tailEnd/>
          </a:ln>
          <a:effectLst/>
        </p:spPr>
        <p:txBody>
          <a:bodyPr>
            <a:spAutoFit/>
          </a:bodyPr>
          <a:lstStyle/>
          <a:p>
            <a:pPr>
              <a:spcBef>
                <a:spcPct val="50000"/>
              </a:spcBef>
            </a:pPr>
            <a:r>
              <a:rPr lang="en-US" sz="2800" b="1" dirty="0"/>
              <a:t>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1739</Words>
  <Application>Microsoft Office PowerPoint</Application>
  <PresentationFormat>On-screen Show (4:3)</PresentationFormat>
  <Paragraphs>303</Paragraphs>
  <Slides>30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Office Theme</vt:lpstr>
      <vt:lpstr>Microsoft Equation 3.0</vt:lpstr>
      <vt:lpstr>Case-control study</vt:lpstr>
      <vt:lpstr>Observational Analytic Studies</vt:lpstr>
      <vt:lpstr>Case Control Studies</vt:lpstr>
      <vt:lpstr>Slide 4</vt:lpstr>
      <vt:lpstr>Slide 5</vt:lpstr>
      <vt:lpstr>Steps in a Case-control Study</vt:lpstr>
      <vt:lpstr>Steps in a Case-control Study </vt:lpstr>
      <vt:lpstr>Case Control Study</vt:lpstr>
      <vt:lpstr>Measure of association, case control studies = Odds Ratio</vt:lpstr>
      <vt:lpstr>Measure of association, case control study = Odds Ratio</vt:lpstr>
      <vt:lpstr>Measure of Association, Case Control studies ; Odds Ratio</vt:lpstr>
      <vt:lpstr>Measure of Association, Case Control Studies: Odds Ratio</vt:lpstr>
      <vt:lpstr>Case-control study: risk factors for AIDS</vt:lpstr>
      <vt:lpstr>Case control studies: Strengths</vt:lpstr>
      <vt:lpstr>Case-control studies: Weaknesses</vt:lpstr>
      <vt:lpstr>Case-Control Study Examples</vt:lpstr>
      <vt:lpstr>Odds Ratio</vt:lpstr>
      <vt:lpstr>Odds Ratio Example</vt:lpstr>
      <vt:lpstr>Interpretation</vt:lpstr>
      <vt:lpstr>Interpretation</vt:lpstr>
      <vt:lpstr>Slide 21</vt:lpstr>
      <vt:lpstr>Slide 22</vt:lpstr>
      <vt:lpstr>Types of Cohort Studies</vt:lpstr>
      <vt:lpstr>Case Control Studies</vt:lpstr>
      <vt:lpstr>Three distinct features </vt:lpstr>
      <vt:lpstr>DIFFERENCE BETWEEN CASE CONTROL AND COHORT STUDIES</vt:lpstr>
      <vt:lpstr>Slide 27</vt:lpstr>
      <vt:lpstr>Slide 28</vt:lpstr>
      <vt:lpstr>Slide 29</vt:lpstr>
      <vt:lpstr>Slide 30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Probability and Odds</dc:title>
  <dc:creator>user1</dc:creator>
  <cp:lastModifiedBy>brg_Mehmood</cp:lastModifiedBy>
  <cp:revision>13</cp:revision>
  <dcterms:created xsi:type="dcterms:W3CDTF">2012-09-21T06:02:28Z</dcterms:created>
  <dcterms:modified xsi:type="dcterms:W3CDTF">2012-09-25T17:30:49Z</dcterms:modified>
</cp:coreProperties>
</file>