
<file path=[Content_Types].xml><?xml version="1.0" encoding="utf-8"?>
<Types xmlns="http://schemas.openxmlformats.org/package/2006/content-types">
  <Override PartName="/ppt/slides/slide45.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Override PartName="/ppt/slides/slide46.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42.xml" ContentType="application/vnd.openxmlformats-officedocument.presentationml.slide+xml"/>
  <Override PartName="/ppt/slides/slide50.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47.xml" ContentType="application/vnd.openxmlformats-officedocument.presentationml.slide+xml"/>
  <Override PartName="/ppt/slides/slide43.xml" ContentType="application/vnd.openxmlformats-officedocument.presentationml.slide+xml"/>
  <Override PartName="/ppt/slides/slide5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48.xml" ContentType="application/vnd.openxmlformats-officedocument.presentationml.slide+xml"/>
  <Override PartName="/ppt/slides/slide20.xml" ContentType="application/vnd.openxmlformats-officedocument.presentationml.slide+xml"/>
  <Override PartName="/ppt/slides/slide44.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slides/slide49.xml" ContentType="application/vnd.openxmlformats-officedocument.presentationml.slide+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56" r:id="rId2"/>
    <p:sldId id="258" r:id="rId3"/>
    <p:sldId id="315" r:id="rId4"/>
    <p:sldId id="280" r:id="rId5"/>
    <p:sldId id="282" r:id="rId6"/>
    <p:sldId id="284" r:id="rId7"/>
    <p:sldId id="285" r:id="rId8"/>
    <p:sldId id="286" r:id="rId9"/>
    <p:sldId id="287" r:id="rId10"/>
    <p:sldId id="279" r:id="rId11"/>
    <p:sldId id="288" r:id="rId12"/>
    <p:sldId id="289" r:id="rId13"/>
    <p:sldId id="290" r:id="rId14"/>
    <p:sldId id="291" r:id="rId15"/>
    <p:sldId id="292" r:id="rId16"/>
    <p:sldId id="293" r:id="rId17"/>
    <p:sldId id="294" r:id="rId18"/>
    <p:sldId id="295" r:id="rId19"/>
    <p:sldId id="296" r:id="rId20"/>
    <p:sldId id="297" r:id="rId21"/>
    <p:sldId id="298" r:id="rId22"/>
    <p:sldId id="262" r:id="rId23"/>
    <p:sldId id="300" r:id="rId24"/>
    <p:sldId id="265" r:id="rId25"/>
    <p:sldId id="266" r:id="rId26"/>
    <p:sldId id="267" r:id="rId27"/>
    <p:sldId id="301" r:id="rId28"/>
    <p:sldId id="268" r:id="rId29"/>
    <p:sldId id="269" r:id="rId30"/>
    <p:sldId id="270" r:id="rId31"/>
    <p:sldId id="271" r:id="rId32"/>
    <p:sldId id="272" r:id="rId33"/>
    <p:sldId id="273" r:id="rId34"/>
    <p:sldId id="274" r:id="rId35"/>
    <p:sldId id="275" r:id="rId36"/>
    <p:sldId id="302" r:id="rId37"/>
    <p:sldId id="276" r:id="rId38"/>
    <p:sldId id="303" r:id="rId39"/>
    <p:sldId id="277" r:id="rId40"/>
    <p:sldId id="304" r:id="rId41"/>
    <p:sldId id="305" r:id="rId42"/>
    <p:sldId id="306" r:id="rId43"/>
    <p:sldId id="307" r:id="rId44"/>
    <p:sldId id="308" r:id="rId45"/>
    <p:sldId id="309" r:id="rId46"/>
    <p:sldId id="310" r:id="rId47"/>
    <p:sldId id="311" r:id="rId48"/>
    <p:sldId id="312" r:id="rId49"/>
    <p:sldId id="313" r:id="rId50"/>
    <p:sldId id="278" r:id="rId51"/>
    <p:sldId id="314"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92" d="100"/>
          <a:sy n="92" d="100"/>
        </p:scale>
        <p:origin x="-816"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printerSettings" Target="printerSettings/printerSettings1.bin"/><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2" name="Group 15"/>
          <p:cNvGrpSpPr>
            <a:grpSpLocks/>
          </p:cNvGrpSpPr>
          <p:nvPr/>
        </p:nvGrpSpPr>
        <p:grpSpPr bwMode="auto">
          <a:xfrm>
            <a:off x="152400" y="2286000"/>
            <a:ext cx="1463675" cy="2182813"/>
            <a:chOff x="96" y="1440"/>
            <a:chExt cx="922" cy="1375"/>
          </a:xfrm>
        </p:grpSpPr>
        <p:grpSp>
          <p:nvGrpSpPr>
            <p:cNvPr id="3" name="Group 9"/>
            <p:cNvGrpSpPr>
              <a:grpSpLocks/>
            </p:cNvGrpSpPr>
            <p:nvPr/>
          </p:nvGrpSpPr>
          <p:grpSpPr bwMode="auto">
            <a:xfrm>
              <a:off x="96" y="1440"/>
              <a:ext cx="913" cy="1375"/>
              <a:chOff x="96" y="1440"/>
              <a:chExt cx="913" cy="1375"/>
            </a:xfrm>
          </p:grpSpPr>
          <p:sp>
            <p:nvSpPr>
              <p:cNvPr id="3074" name="Freeform 2"/>
              <p:cNvSpPr>
                <a:spLocks/>
              </p:cNvSpPr>
              <p:nvPr/>
            </p:nvSpPr>
            <p:spPr bwMode="ltGray">
              <a:xfrm>
                <a:off x="181" y="1574"/>
                <a:ext cx="742" cy="1110"/>
              </a:xfrm>
              <a:custGeom>
                <a:avLst/>
                <a:gdLst/>
                <a:ahLst/>
                <a:cxnLst>
                  <a:cxn ang="0">
                    <a:pos x="370" y="0"/>
                  </a:cxn>
                  <a:cxn ang="0">
                    <a:pos x="0" y="554"/>
                  </a:cxn>
                  <a:cxn ang="0">
                    <a:pos x="370" y="1109"/>
                  </a:cxn>
                  <a:cxn ang="0">
                    <a:pos x="741" y="554"/>
                  </a:cxn>
                  <a:cxn ang="0">
                    <a:pos x="370" y="0"/>
                  </a:cxn>
                </a:cxnLst>
                <a:rect l="0" t="0" r="r" b="b"/>
                <a:pathLst>
                  <a:path w="742" h="1110">
                    <a:moveTo>
                      <a:pt x="370" y="0"/>
                    </a:moveTo>
                    <a:lnTo>
                      <a:pt x="0" y="554"/>
                    </a:lnTo>
                    <a:lnTo>
                      <a:pt x="370" y="1109"/>
                    </a:lnTo>
                    <a:lnTo>
                      <a:pt x="741" y="554"/>
                    </a:lnTo>
                    <a:lnTo>
                      <a:pt x="370" y="0"/>
                    </a:lnTo>
                  </a:path>
                </a:pathLst>
              </a:custGeom>
              <a:gradFill rotWithShape="0">
                <a:gsLst>
                  <a:gs pos="0">
                    <a:schemeClr val="bg2"/>
                  </a:gs>
                  <a:gs pos="100000">
                    <a:schemeClr val="bg1"/>
                  </a:gs>
                </a:gsLst>
                <a:path path="rect">
                  <a:fillToRect l="50000" t="50000" r="50000" b="50000"/>
                </a:path>
              </a:gradFill>
              <a:ln w="9525" cap="rnd">
                <a:noFill/>
                <a:round/>
                <a:headEnd/>
                <a:tailEnd/>
              </a:ln>
              <a:effectLst/>
            </p:spPr>
            <p:txBody>
              <a:bodyPr/>
              <a:lstStyle/>
              <a:p>
                <a:endParaRPr lang="en-US"/>
              </a:p>
            </p:txBody>
          </p:sp>
          <p:grpSp>
            <p:nvGrpSpPr>
              <p:cNvPr id="4" name="Group 5"/>
              <p:cNvGrpSpPr>
                <a:grpSpLocks/>
              </p:cNvGrpSpPr>
              <p:nvPr/>
            </p:nvGrpSpPr>
            <p:grpSpPr bwMode="auto">
              <a:xfrm>
                <a:off x="96" y="1440"/>
                <a:ext cx="913" cy="688"/>
                <a:chOff x="96" y="1440"/>
                <a:chExt cx="913" cy="688"/>
              </a:xfrm>
            </p:grpSpPr>
            <p:sp>
              <p:nvSpPr>
                <p:cNvPr id="3075" name="Freeform 3"/>
                <p:cNvSpPr>
                  <a:spLocks/>
                </p:cNvSpPr>
                <p:nvPr/>
              </p:nvSpPr>
              <p:spPr bwMode="ltGray">
                <a:xfrm>
                  <a:off x="552" y="1440"/>
                  <a:ext cx="457" cy="688"/>
                </a:xfrm>
                <a:custGeom>
                  <a:avLst/>
                  <a:gdLst/>
                  <a:ahLst/>
                  <a:cxnLst>
                    <a:cxn ang="0">
                      <a:pos x="0" y="136"/>
                    </a:cxn>
                    <a:cxn ang="0">
                      <a:pos x="0" y="0"/>
                    </a:cxn>
                    <a:cxn ang="0">
                      <a:pos x="456" y="687"/>
                    </a:cxn>
                    <a:cxn ang="0">
                      <a:pos x="365" y="687"/>
                    </a:cxn>
                    <a:cxn ang="0">
                      <a:pos x="0" y="136"/>
                    </a:cxn>
                  </a:cxnLst>
                  <a:rect l="0" t="0" r="r" b="b"/>
                  <a:pathLst>
                    <a:path w="457" h="688">
                      <a:moveTo>
                        <a:pt x="0" y="136"/>
                      </a:moveTo>
                      <a:lnTo>
                        <a:pt x="0" y="0"/>
                      </a:lnTo>
                      <a:lnTo>
                        <a:pt x="456" y="687"/>
                      </a:lnTo>
                      <a:lnTo>
                        <a:pt x="365" y="687"/>
                      </a:lnTo>
                      <a:lnTo>
                        <a:pt x="0" y="136"/>
                      </a:lnTo>
                    </a:path>
                  </a:pathLst>
                </a:custGeom>
                <a:solidFill>
                  <a:schemeClr val="folHlink"/>
                </a:solidFill>
                <a:ln w="9525" cap="rnd">
                  <a:noFill/>
                  <a:round/>
                  <a:headEnd/>
                  <a:tailEnd/>
                </a:ln>
                <a:effectLst/>
              </p:spPr>
              <p:txBody>
                <a:bodyPr/>
                <a:lstStyle/>
                <a:p>
                  <a:endParaRPr lang="en-US"/>
                </a:p>
              </p:txBody>
            </p:sp>
            <p:sp>
              <p:nvSpPr>
                <p:cNvPr id="3076" name="Freeform 4"/>
                <p:cNvSpPr>
                  <a:spLocks/>
                </p:cNvSpPr>
                <p:nvPr/>
              </p:nvSpPr>
              <p:spPr bwMode="ltGray">
                <a:xfrm>
                  <a:off x="96" y="1440"/>
                  <a:ext cx="457" cy="688"/>
                </a:xfrm>
                <a:custGeom>
                  <a:avLst/>
                  <a:gdLst/>
                  <a:ahLst/>
                  <a:cxnLst>
                    <a:cxn ang="0">
                      <a:pos x="456" y="0"/>
                    </a:cxn>
                    <a:cxn ang="0">
                      <a:pos x="456" y="136"/>
                    </a:cxn>
                    <a:cxn ang="0">
                      <a:pos x="90" y="687"/>
                    </a:cxn>
                    <a:cxn ang="0">
                      <a:pos x="0" y="687"/>
                    </a:cxn>
                    <a:cxn ang="0">
                      <a:pos x="456" y="0"/>
                    </a:cxn>
                  </a:cxnLst>
                  <a:rect l="0" t="0" r="r" b="b"/>
                  <a:pathLst>
                    <a:path w="457" h="688">
                      <a:moveTo>
                        <a:pt x="456" y="0"/>
                      </a:moveTo>
                      <a:lnTo>
                        <a:pt x="456" y="136"/>
                      </a:lnTo>
                      <a:lnTo>
                        <a:pt x="90" y="687"/>
                      </a:lnTo>
                      <a:lnTo>
                        <a:pt x="0" y="687"/>
                      </a:lnTo>
                      <a:lnTo>
                        <a:pt x="456" y="0"/>
                      </a:lnTo>
                    </a:path>
                  </a:pathLst>
                </a:custGeom>
                <a:solidFill>
                  <a:schemeClr val="folHlink"/>
                </a:solidFill>
                <a:ln w="9525" cap="rnd">
                  <a:noFill/>
                  <a:round/>
                  <a:headEnd/>
                  <a:tailEnd/>
                </a:ln>
                <a:effectLst/>
              </p:spPr>
              <p:txBody>
                <a:bodyPr/>
                <a:lstStyle/>
                <a:p>
                  <a:endParaRPr lang="en-US"/>
                </a:p>
              </p:txBody>
            </p:sp>
          </p:grpSp>
          <p:grpSp>
            <p:nvGrpSpPr>
              <p:cNvPr id="5" name="Group 8"/>
              <p:cNvGrpSpPr>
                <a:grpSpLocks/>
              </p:cNvGrpSpPr>
              <p:nvPr/>
            </p:nvGrpSpPr>
            <p:grpSpPr bwMode="auto">
              <a:xfrm>
                <a:off x="96" y="2127"/>
                <a:ext cx="913" cy="688"/>
                <a:chOff x="96" y="2127"/>
                <a:chExt cx="913" cy="688"/>
              </a:xfrm>
            </p:grpSpPr>
            <p:sp>
              <p:nvSpPr>
                <p:cNvPr id="3078" name="Freeform 6"/>
                <p:cNvSpPr>
                  <a:spLocks/>
                </p:cNvSpPr>
                <p:nvPr/>
              </p:nvSpPr>
              <p:spPr bwMode="ltGray">
                <a:xfrm>
                  <a:off x="552" y="2127"/>
                  <a:ext cx="457" cy="688"/>
                </a:xfrm>
                <a:custGeom>
                  <a:avLst/>
                  <a:gdLst/>
                  <a:ahLst/>
                  <a:cxnLst>
                    <a:cxn ang="0">
                      <a:pos x="365" y="0"/>
                    </a:cxn>
                    <a:cxn ang="0">
                      <a:pos x="456" y="0"/>
                    </a:cxn>
                    <a:cxn ang="0">
                      <a:pos x="0" y="687"/>
                    </a:cxn>
                    <a:cxn ang="0">
                      <a:pos x="0" y="550"/>
                    </a:cxn>
                    <a:cxn ang="0">
                      <a:pos x="365" y="0"/>
                    </a:cxn>
                  </a:cxnLst>
                  <a:rect l="0" t="0" r="r" b="b"/>
                  <a:pathLst>
                    <a:path w="457" h="688">
                      <a:moveTo>
                        <a:pt x="365" y="0"/>
                      </a:moveTo>
                      <a:lnTo>
                        <a:pt x="456" y="0"/>
                      </a:lnTo>
                      <a:lnTo>
                        <a:pt x="0" y="687"/>
                      </a:lnTo>
                      <a:lnTo>
                        <a:pt x="0" y="550"/>
                      </a:lnTo>
                      <a:lnTo>
                        <a:pt x="365" y="0"/>
                      </a:lnTo>
                    </a:path>
                  </a:pathLst>
                </a:custGeom>
                <a:solidFill>
                  <a:schemeClr val="bg2"/>
                </a:solidFill>
                <a:ln w="9525" cap="rnd">
                  <a:noFill/>
                  <a:round/>
                  <a:headEnd/>
                  <a:tailEnd/>
                </a:ln>
                <a:effectLst/>
              </p:spPr>
              <p:txBody>
                <a:bodyPr/>
                <a:lstStyle/>
                <a:p>
                  <a:endParaRPr lang="en-US"/>
                </a:p>
              </p:txBody>
            </p:sp>
            <p:sp>
              <p:nvSpPr>
                <p:cNvPr id="3079" name="Freeform 7"/>
                <p:cNvSpPr>
                  <a:spLocks/>
                </p:cNvSpPr>
                <p:nvPr/>
              </p:nvSpPr>
              <p:spPr bwMode="ltGray">
                <a:xfrm>
                  <a:off x="96" y="2127"/>
                  <a:ext cx="457" cy="688"/>
                </a:xfrm>
                <a:custGeom>
                  <a:avLst/>
                  <a:gdLst/>
                  <a:ahLst/>
                  <a:cxnLst>
                    <a:cxn ang="0">
                      <a:pos x="90" y="0"/>
                    </a:cxn>
                    <a:cxn ang="0">
                      <a:pos x="456" y="550"/>
                    </a:cxn>
                    <a:cxn ang="0">
                      <a:pos x="456" y="687"/>
                    </a:cxn>
                    <a:cxn ang="0">
                      <a:pos x="0" y="0"/>
                    </a:cxn>
                    <a:cxn ang="0">
                      <a:pos x="90" y="0"/>
                    </a:cxn>
                  </a:cxnLst>
                  <a:rect l="0" t="0" r="r" b="b"/>
                  <a:pathLst>
                    <a:path w="457" h="688">
                      <a:moveTo>
                        <a:pt x="90" y="0"/>
                      </a:moveTo>
                      <a:lnTo>
                        <a:pt x="456" y="550"/>
                      </a:lnTo>
                      <a:lnTo>
                        <a:pt x="456" y="687"/>
                      </a:lnTo>
                      <a:lnTo>
                        <a:pt x="0" y="0"/>
                      </a:lnTo>
                      <a:lnTo>
                        <a:pt x="90" y="0"/>
                      </a:lnTo>
                    </a:path>
                  </a:pathLst>
                </a:custGeom>
                <a:solidFill>
                  <a:schemeClr val="bg2"/>
                </a:solidFill>
                <a:ln w="9525" cap="rnd">
                  <a:noFill/>
                  <a:round/>
                  <a:headEnd/>
                  <a:tailEnd/>
                </a:ln>
                <a:effectLst/>
              </p:spPr>
              <p:txBody>
                <a:bodyPr/>
                <a:lstStyle/>
                <a:p>
                  <a:endParaRPr lang="en-US"/>
                </a:p>
              </p:txBody>
            </p:sp>
          </p:grpSp>
        </p:grpSp>
        <p:grpSp>
          <p:nvGrpSpPr>
            <p:cNvPr id="6" name="Group 14"/>
            <p:cNvGrpSpPr>
              <a:grpSpLocks/>
            </p:cNvGrpSpPr>
            <p:nvPr/>
          </p:nvGrpSpPr>
          <p:grpSpPr bwMode="auto">
            <a:xfrm>
              <a:off x="493" y="1555"/>
              <a:ext cx="525" cy="480"/>
              <a:chOff x="493" y="1555"/>
              <a:chExt cx="525" cy="480"/>
            </a:xfrm>
          </p:grpSpPr>
          <p:sp>
            <p:nvSpPr>
              <p:cNvPr id="3082" name="Freeform 10"/>
              <p:cNvSpPr>
                <a:spLocks/>
              </p:cNvSpPr>
              <p:nvPr/>
            </p:nvSpPr>
            <p:spPr bwMode="gray">
              <a:xfrm>
                <a:off x="493" y="1555"/>
                <a:ext cx="525" cy="480"/>
              </a:xfrm>
              <a:custGeom>
                <a:avLst/>
                <a:gdLst/>
                <a:ahLst/>
                <a:cxnLst>
                  <a:cxn ang="0">
                    <a:pos x="225" y="217"/>
                  </a:cxn>
                  <a:cxn ang="0">
                    <a:pos x="133" y="0"/>
                  </a:cxn>
                  <a:cxn ang="0">
                    <a:pos x="263" y="193"/>
                  </a:cxn>
                  <a:cxn ang="0">
                    <a:pos x="393" y="0"/>
                  </a:cxn>
                  <a:cxn ang="0">
                    <a:pos x="299" y="217"/>
                  </a:cxn>
                  <a:cxn ang="0">
                    <a:pos x="524" y="240"/>
                  </a:cxn>
                  <a:cxn ang="0">
                    <a:pos x="298" y="262"/>
                  </a:cxn>
                  <a:cxn ang="0">
                    <a:pos x="393" y="479"/>
                  </a:cxn>
                  <a:cxn ang="0">
                    <a:pos x="263" y="286"/>
                  </a:cxn>
                  <a:cxn ang="0">
                    <a:pos x="133" y="479"/>
                  </a:cxn>
                  <a:cxn ang="0">
                    <a:pos x="224" y="263"/>
                  </a:cxn>
                  <a:cxn ang="0">
                    <a:pos x="0" y="240"/>
                  </a:cxn>
                  <a:cxn ang="0">
                    <a:pos x="225" y="217"/>
                  </a:cxn>
                </a:cxnLst>
                <a:rect l="0" t="0" r="r" b="b"/>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a:effectLst/>
            </p:spPr>
            <p:txBody>
              <a:bodyPr/>
              <a:lstStyle/>
              <a:p>
                <a:endParaRPr lang="en-US"/>
              </a:p>
            </p:txBody>
          </p:sp>
          <p:sp>
            <p:nvSpPr>
              <p:cNvPr id="3083" name="Freeform 11"/>
              <p:cNvSpPr>
                <a:spLocks/>
              </p:cNvSpPr>
              <p:nvPr/>
            </p:nvSpPr>
            <p:spPr bwMode="gray">
              <a:xfrm>
                <a:off x="565" y="1620"/>
                <a:ext cx="382" cy="350"/>
              </a:xfrm>
              <a:custGeom>
                <a:avLst/>
                <a:gdLst/>
                <a:ahLst/>
                <a:cxnLst>
                  <a:cxn ang="0">
                    <a:pos x="153" y="153"/>
                  </a:cxn>
                  <a:cxn ang="0">
                    <a:pos x="95" y="0"/>
                  </a:cxn>
                  <a:cxn ang="0">
                    <a:pos x="191" y="128"/>
                  </a:cxn>
                  <a:cxn ang="0">
                    <a:pos x="284" y="0"/>
                  </a:cxn>
                  <a:cxn ang="0">
                    <a:pos x="227" y="153"/>
                  </a:cxn>
                  <a:cxn ang="0">
                    <a:pos x="381" y="175"/>
                  </a:cxn>
                  <a:cxn ang="0">
                    <a:pos x="226" y="196"/>
                  </a:cxn>
                  <a:cxn ang="0">
                    <a:pos x="284" y="349"/>
                  </a:cxn>
                  <a:cxn ang="0">
                    <a:pos x="191" y="221"/>
                  </a:cxn>
                  <a:cxn ang="0">
                    <a:pos x="95" y="349"/>
                  </a:cxn>
                  <a:cxn ang="0">
                    <a:pos x="152" y="198"/>
                  </a:cxn>
                  <a:cxn ang="0">
                    <a:pos x="0" y="175"/>
                  </a:cxn>
                  <a:cxn ang="0">
                    <a:pos x="153" y="153"/>
                  </a:cxn>
                </a:cxnLst>
                <a:rect l="0" t="0" r="r" b="b"/>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chemeClr val="folHlink"/>
                  </a:gs>
                </a:gsLst>
                <a:path path="rect">
                  <a:fillToRect l="50000" t="50000" r="50000" b="50000"/>
                </a:path>
              </a:gradFill>
              <a:ln w="9525" cap="rnd">
                <a:noFill/>
                <a:round/>
                <a:headEnd/>
                <a:tailEnd/>
              </a:ln>
              <a:effectLst/>
            </p:spPr>
            <p:txBody>
              <a:bodyPr/>
              <a:lstStyle/>
              <a:p>
                <a:endParaRPr lang="en-US"/>
              </a:p>
            </p:txBody>
          </p:sp>
          <p:sp>
            <p:nvSpPr>
              <p:cNvPr id="3084" name="Freeform 12"/>
              <p:cNvSpPr>
                <a:spLocks/>
              </p:cNvSpPr>
              <p:nvPr/>
            </p:nvSpPr>
            <p:spPr bwMode="gray">
              <a:xfrm>
                <a:off x="621" y="1629"/>
                <a:ext cx="270" cy="332"/>
              </a:xfrm>
              <a:custGeom>
                <a:avLst/>
                <a:gdLst/>
                <a:ahLst/>
                <a:cxnLst>
                  <a:cxn ang="0">
                    <a:pos x="0" y="84"/>
                  </a:cxn>
                  <a:cxn ang="0">
                    <a:pos x="122" y="143"/>
                  </a:cxn>
                  <a:cxn ang="0">
                    <a:pos x="135" y="0"/>
                  </a:cxn>
                  <a:cxn ang="0">
                    <a:pos x="147" y="143"/>
                  </a:cxn>
                  <a:cxn ang="0">
                    <a:pos x="268" y="82"/>
                  </a:cxn>
                  <a:cxn ang="0">
                    <a:pos x="159" y="166"/>
                  </a:cxn>
                  <a:cxn ang="0">
                    <a:pos x="269" y="249"/>
                  </a:cxn>
                  <a:cxn ang="0">
                    <a:pos x="147" y="189"/>
                  </a:cxn>
                  <a:cxn ang="0">
                    <a:pos x="135" y="331"/>
                  </a:cxn>
                  <a:cxn ang="0">
                    <a:pos x="122" y="189"/>
                  </a:cxn>
                  <a:cxn ang="0">
                    <a:pos x="0" y="249"/>
                  </a:cxn>
                  <a:cxn ang="0">
                    <a:pos x="110" y="166"/>
                  </a:cxn>
                  <a:cxn ang="0">
                    <a:pos x="0" y="84"/>
                  </a:cxn>
                </a:cxnLst>
                <a:rect l="0" t="0" r="r" b="b"/>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w="9525" cap="rnd">
                <a:noFill/>
                <a:round/>
                <a:headEnd/>
                <a:tailEnd/>
              </a:ln>
              <a:effectLst/>
            </p:spPr>
            <p:txBody>
              <a:bodyPr/>
              <a:lstStyle/>
              <a:p>
                <a:endParaRPr lang="en-US"/>
              </a:p>
            </p:txBody>
          </p:sp>
          <p:sp>
            <p:nvSpPr>
              <p:cNvPr id="3085" name="Freeform 13"/>
              <p:cNvSpPr>
                <a:spLocks/>
              </p:cNvSpPr>
              <p:nvPr/>
            </p:nvSpPr>
            <p:spPr bwMode="gray">
              <a:xfrm>
                <a:off x="722" y="1752"/>
                <a:ext cx="68" cy="85"/>
              </a:xfrm>
              <a:custGeom>
                <a:avLst/>
                <a:gdLst/>
                <a:ahLst/>
                <a:cxnLst>
                  <a:cxn ang="0">
                    <a:pos x="0" y="20"/>
                  </a:cxn>
                  <a:cxn ang="0">
                    <a:pos x="27" y="30"/>
                  </a:cxn>
                  <a:cxn ang="0">
                    <a:pos x="33" y="0"/>
                  </a:cxn>
                  <a:cxn ang="0">
                    <a:pos x="39" y="30"/>
                  </a:cxn>
                  <a:cxn ang="0">
                    <a:pos x="67" y="20"/>
                  </a:cxn>
                  <a:cxn ang="0">
                    <a:pos x="45" y="42"/>
                  </a:cxn>
                  <a:cxn ang="0">
                    <a:pos x="67" y="62"/>
                  </a:cxn>
                  <a:cxn ang="0">
                    <a:pos x="39" y="52"/>
                  </a:cxn>
                  <a:cxn ang="0">
                    <a:pos x="33" y="84"/>
                  </a:cxn>
                  <a:cxn ang="0">
                    <a:pos x="27" y="52"/>
                  </a:cxn>
                  <a:cxn ang="0">
                    <a:pos x="0" y="62"/>
                  </a:cxn>
                  <a:cxn ang="0">
                    <a:pos x="21" y="42"/>
                  </a:cxn>
                  <a:cxn ang="0">
                    <a:pos x="0" y="20"/>
                  </a:cxn>
                </a:cxnLst>
                <a:rect l="0" t="0" r="r" b="b"/>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cap="rnd">
                <a:noFill/>
                <a:round/>
                <a:headEnd/>
                <a:tailEnd/>
              </a:ln>
              <a:effectLst/>
            </p:spPr>
            <p:txBody>
              <a:bodyPr/>
              <a:lstStyle/>
              <a:p>
                <a:endParaRPr lang="en-US"/>
              </a:p>
            </p:txBody>
          </p:sp>
        </p:grpSp>
      </p:grpSp>
      <p:sp>
        <p:nvSpPr>
          <p:cNvPr id="3088" name="Rectangle 16"/>
          <p:cNvSpPr>
            <a:spLocks noGrp="1" noChangeArrowheads="1"/>
          </p:cNvSpPr>
          <p:nvPr>
            <p:ph type="ctrTitle" sz="quarter"/>
          </p:nvPr>
        </p:nvSpPr>
        <p:spPr>
          <a:xfrm>
            <a:off x="1370013" y="2133600"/>
            <a:ext cx="7772400" cy="1143000"/>
          </a:xfrm>
        </p:spPr>
        <p:txBody>
          <a:bodyPr/>
          <a:lstStyle>
            <a:lvl1pPr>
              <a:defRPr/>
            </a:lvl1pPr>
          </a:lstStyle>
          <a:p>
            <a:r>
              <a:rPr lang="en-US" smtClean="0"/>
              <a:t>Click to edit Master title style</a:t>
            </a:r>
            <a:endParaRPr lang="en-US"/>
          </a:p>
        </p:txBody>
      </p:sp>
      <p:sp>
        <p:nvSpPr>
          <p:cNvPr id="3089" name="Rectangle 17"/>
          <p:cNvSpPr>
            <a:spLocks noGrp="1" noChangeArrowheads="1"/>
          </p:cNvSpPr>
          <p:nvPr>
            <p:ph type="subTitle" sz="quarter" idx="1"/>
          </p:nvPr>
        </p:nvSpPr>
        <p:spPr>
          <a:xfrm>
            <a:off x="1371600" y="4114800"/>
            <a:ext cx="6400800" cy="1752600"/>
          </a:xfrm>
        </p:spPr>
        <p:txBody>
          <a:bodyPr/>
          <a:lstStyle>
            <a:lvl1pPr marL="0" indent="0" algn="ctr">
              <a:buFont typeface="Monotype Sorts" pitchFamily="2" charset="2"/>
              <a:buNone/>
              <a:defRPr/>
            </a:lvl1pPr>
          </a:lstStyle>
          <a:p>
            <a:r>
              <a:rPr lang="en-US" smtClean="0"/>
              <a:t>Click to edit Master subtitle style</a:t>
            </a:r>
            <a:endParaRPr lang="en-US"/>
          </a:p>
        </p:txBody>
      </p:sp>
      <p:sp>
        <p:nvSpPr>
          <p:cNvPr id="3090" name="Rectangle 18"/>
          <p:cNvSpPr>
            <a:spLocks noGrp="1" noChangeArrowheads="1"/>
          </p:cNvSpPr>
          <p:nvPr>
            <p:ph type="dt" sz="quarter" idx="2"/>
          </p:nvPr>
        </p:nvSpPr>
        <p:spPr>
          <a:xfrm>
            <a:off x="1370013" y="6248400"/>
            <a:ext cx="1905000" cy="457200"/>
          </a:xfrm>
        </p:spPr>
        <p:txBody>
          <a:bodyPr/>
          <a:lstStyle>
            <a:lvl1pPr>
              <a:defRPr/>
            </a:lvl1pPr>
          </a:lstStyle>
          <a:p>
            <a:fld id="{48CAF72D-BD46-4E27-A395-E476BF25636F}" type="datetimeFigureOut">
              <a:rPr lang="en-US" smtClean="0"/>
              <a:pPr/>
              <a:t>9/10/12</a:t>
            </a:fld>
            <a:endParaRPr lang="en-US"/>
          </a:p>
        </p:txBody>
      </p:sp>
      <p:sp>
        <p:nvSpPr>
          <p:cNvPr id="3091" name="Rectangle 19"/>
          <p:cNvSpPr>
            <a:spLocks noGrp="1" noChangeArrowheads="1"/>
          </p:cNvSpPr>
          <p:nvPr>
            <p:ph type="ftr" sz="quarter" idx="3"/>
          </p:nvPr>
        </p:nvSpPr>
        <p:spPr>
          <a:xfrm>
            <a:off x="3808413" y="6248400"/>
            <a:ext cx="2895600" cy="457200"/>
          </a:xfrm>
        </p:spPr>
        <p:txBody>
          <a:bodyPr/>
          <a:lstStyle>
            <a:lvl1pPr>
              <a:defRPr/>
            </a:lvl1pPr>
          </a:lstStyle>
          <a:p>
            <a:endParaRPr lang="en-US"/>
          </a:p>
        </p:txBody>
      </p:sp>
      <p:sp>
        <p:nvSpPr>
          <p:cNvPr id="3092" name="Rectangle 20"/>
          <p:cNvSpPr>
            <a:spLocks noGrp="1" noChangeArrowheads="1"/>
          </p:cNvSpPr>
          <p:nvPr>
            <p:ph type="sldNum" sz="quarter" idx="4"/>
          </p:nvPr>
        </p:nvSpPr>
        <p:spPr>
          <a:xfrm>
            <a:off x="7237413" y="6248400"/>
            <a:ext cx="1905000" cy="457200"/>
          </a:xfrm>
        </p:spPr>
        <p:txBody>
          <a:bodyPr/>
          <a:lstStyle>
            <a:lvl1pPr>
              <a:defRPr/>
            </a:lvl1pPr>
          </a:lstStyle>
          <a:p>
            <a:fld id="{F313A013-BAE8-4B89-BB09-73F5AB70536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8CAF72D-BD46-4E27-A395-E476BF25636F}" type="datetimeFigureOut">
              <a:rPr lang="en-US" smtClean="0"/>
              <a:pPr/>
              <a:t>9/10/12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313A013-BAE8-4B89-BB09-73F5AB7053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76250"/>
            <a:ext cx="1943100" cy="56197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76250"/>
            <a:ext cx="5676900" cy="5619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8CAF72D-BD46-4E27-A395-E476BF25636F}" type="datetimeFigureOut">
              <a:rPr lang="en-US" smtClean="0"/>
              <a:pPr/>
              <a:t>9/10/12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313A013-BAE8-4B89-BB09-73F5AB7053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8CAF72D-BD46-4E27-A395-E476BF25636F}" type="datetimeFigureOut">
              <a:rPr lang="en-US" smtClean="0"/>
              <a:pPr/>
              <a:t>9/10/12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313A013-BAE8-4B89-BB09-73F5AB70536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8CAF72D-BD46-4E27-A395-E476BF25636F}" type="datetimeFigureOut">
              <a:rPr lang="en-US" smtClean="0"/>
              <a:pPr/>
              <a:t>9/10/12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313A013-BAE8-4B89-BB09-73F5AB70536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48CAF72D-BD46-4E27-A395-E476BF25636F}" type="datetimeFigureOut">
              <a:rPr lang="en-US" smtClean="0"/>
              <a:pPr/>
              <a:t>9/10/12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313A013-BAE8-4B89-BB09-73F5AB70536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48CAF72D-BD46-4E27-A395-E476BF25636F}" type="datetimeFigureOut">
              <a:rPr lang="en-US" smtClean="0"/>
              <a:pPr/>
              <a:t>9/10/12</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313A013-BAE8-4B89-BB09-73F5AB70536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48CAF72D-BD46-4E27-A395-E476BF25636F}" type="datetimeFigureOut">
              <a:rPr lang="en-US" smtClean="0"/>
              <a:pPr/>
              <a:t>9/10/12</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313A013-BAE8-4B89-BB09-73F5AB70536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48CAF72D-BD46-4E27-A395-E476BF25636F}" type="datetimeFigureOut">
              <a:rPr lang="en-US" smtClean="0"/>
              <a:pPr/>
              <a:t>9/10/12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313A013-BAE8-4B89-BB09-73F5AB7053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8CAF72D-BD46-4E27-A395-E476BF25636F}" type="datetimeFigureOut">
              <a:rPr lang="en-US" smtClean="0"/>
              <a:pPr/>
              <a:t>9/10/12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313A013-BAE8-4B89-BB09-73F5AB70536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8CAF72D-BD46-4E27-A395-E476BF25636F}" type="datetimeFigureOut">
              <a:rPr lang="en-US" smtClean="0"/>
              <a:pPr/>
              <a:t>9/10/12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313A013-BAE8-4B89-BB09-73F5AB70536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2" name="Group 15"/>
          <p:cNvGrpSpPr>
            <a:grpSpLocks/>
          </p:cNvGrpSpPr>
          <p:nvPr/>
        </p:nvGrpSpPr>
        <p:grpSpPr bwMode="auto">
          <a:xfrm>
            <a:off x="203200" y="276225"/>
            <a:ext cx="1260475" cy="1601788"/>
            <a:chOff x="128" y="174"/>
            <a:chExt cx="794" cy="1009"/>
          </a:xfrm>
        </p:grpSpPr>
        <p:grpSp>
          <p:nvGrpSpPr>
            <p:cNvPr id="3" name="Group 9"/>
            <p:cNvGrpSpPr>
              <a:grpSpLocks/>
            </p:cNvGrpSpPr>
            <p:nvPr/>
          </p:nvGrpSpPr>
          <p:grpSpPr bwMode="auto">
            <a:xfrm>
              <a:off x="128" y="174"/>
              <a:ext cx="737" cy="1009"/>
              <a:chOff x="128" y="174"/>
              <a:chExt cx="737" cy="1009"/>
            </a:xfrm>
          </p:grpSpPr>
          <p:sp>
            <p:nvSpPr>
              <p:cNvPr id="1026" name="Freeform 2"/>
              <p:cNvSpPr>
                <a:spLocks/>
              </p:cNvSpPr>
              <p:nvPr/>
            </p:nvSpPr>
            <p:spPr bwMode="ltGray">
              <a:xfrm>
                <a:off x="197" y="272"/>
                <a:ext cx="599" cy="815"/>
              </a:xfrm>
              <a:custGeom>
                <a:avLst/>
                <a:gdLst/>
                <a:ahLst/>
                <a:cxnLst>
                  <a:cxn ang="0">
                    <a:pos x="299" y="0"/>
                  </a:cxn>
                  <a:cxn ang="0">
                    <a:pos x="0" y="407"/>
                  </a:cxn>
                  <a:cxn ang="0">
                    <a:pos x="299" y="814"/>
                  </a:cxn>
                  <a:cxn ang="0">
                    <a:pos x="598" y="407"/>
                  </a:cxn>
                  <a:cxn ang="0">
                    <a:pos x="299" y="0"/>
                  </a:cxn>
                </a:cxnLst>
                <a:rect l="0" t="0" r="r" b="b"/>
                <a:pathLst>
                  <a:path w="599" h="815">
                    <a:moveTo>
                      <a:pt x="299" y="0"/>
                    </a:moveTo>
                    <a:lnTo>
                      <a:pt x="0" y="407"/>
                    </a:lnTo>
                    <a:lnTo>
                      <a:pt x="299" y="814"/>
                    </a:lnTo>
                    <a:lnTo>
                      <a:pt x="598" y="407"/>
                    </a:lnTo>
                    <a:lnTo>
                      <a:pt x="299" y="0"/>
                    </a:lnTo>
                  </a:path>
                </a:pathLst>
              </a:custGeom>
              <a:gradFill rotWithShape="0">
                <a:gsLst>
                  <a:gs pos="0">
                    <a:schemeClr val="bg2"/>
                  </a:gs>
                  <a:gs pos="100000">
                    <a:schemeClr val="bg1"/>
                  </a:gs>
                </a:gsLst>
                <a:path path="rect">
                  <a:fillToRect l="50000" t="50000" r="50000" b="50000"/>
                </a:path>
              </a:gradFill>
              <a:ln w="9525" cap="rnd">
                <a:noFill/>
                <a:round/>
                <a:headEnd/>
                <a:tailEnd/>
              </a:ln>
              <a:effectLst/>
            </p:spPr>
            <p:txBody>
              <a:bodyPr/>
              <a:lstStyle/>
              <a:p>
                <a:endParaRPr lang="en-US"/>
              </a:p>
            </p:txBody>
          </p:sp>
          <p:grpSp>
            <p:nvGrpSpPr>
              <p:cNvPr id="4" name="Group 5"/>
              <p:cNvGrpSpPr>
                <a:grpSpLocks/>
              </p:cNvGrpSpPr>
              <p:nvPr/>
            </p:nvGrpSpPr>
            <p:grpSpPr bwMode="auto">
              <a:xfrm>
                <a:off x="128" y="174"/>
                <a:ext cx="737" cy="505"/>
                <a:chOff x="128" y="174"/>
                <a:chExt cx="737" cy="505"/>
              </a:xfrm>
            </p:grpSpPr>
            <p:sp>
              <p:nvSpPr>
                <p:cNvPr id="1027" name="Freeform 3"/>
                <p:cNvSpPr>
                  <a:spLocks/>
                </p:cNvSpPr>
                <p:nvPr/>
              </p:nvSpPr>
              <p:spPr bwMode="ltGray">
                <a:xfrm>
                  <a:off x="496" y="174"/>
                  <a:ext cx="369" cy="505"/>
                </a:xfrm>
                <a:custGeom>
                  <a:avLst/>
                  <a:gdLst/>
                  <a:ahLst/>
                  <a:cxnLst>
                    <a:cxn ang="0">
                      <a:pos x="0" y="100"/>
                    </a:cxn>
                    <a:cxn ang="0">
                      <a:pos x="0" y="0"/>
                    </a:cxn>
                    <a:cxn ang="0">
                      <a:pos x="368" y="504"/>
                    </a:cxn>
                    <a:cxn ang="0">
                      <a:pos x="295" y="504"/>
                    </a:cxn>
                    <a:cxn ang="0">
                      <a:pos x="0" y="100"/>
                    </a:cxn>
                  </a:cxnLst>
                  <a:rect l="0" t="0" r="r" b="b"/>
                  <a:pathLst>
                    <a:path w="369" h="505">
                      <a:moveTo>
                        <a:pt x="0" y="100"/>
                      </a:moveTo>
                      <a:lnTo>
                        <a:pt x="0" y="0"/>
                      </a:lnTo>
                      <a:lnTo>
                        <a:pt x="368" y="504"/>
                      </a:lnTo>
                      <a:lnTo>
                        <a:pt x="295" y="504"/>
                      </a:lnTo>
                      <a:lnTo>
                        <a:pt x="0" y="100"/>
                      </a:lnTo>
                    </a:path>
                  </a:pathLst>
                </a:custGeom>
                <a:solidFill>
                  <a:schemeClr val="folHlink"/>
                </a:solidFill>
                <a:ln w="9525" cap="rnd">
                  <a:noFill/>
                  <a:round/>
                  <a:headEnd/>
                  <a:tailEnd/>
                </a:ln>
                <a:effectLst/>
              </p:spPr>
              <p:txBody>
                <a:bodyPr/>
                <a:lstStyle/>
                <a:p>
                  <a:endParaRPr lang="en-US"/>
                </a:p>
              </p:txBody>
            </p:sp>
            <p:sp>
              <p:nvSpPr>
                <p:cNvPr id="1028" name="Freeform 4"/>
                <p:cNvSpPr>
                  <a:spLocks/>
                </p:cNvSpPr>
                <p:nvPr/>
              </p:nvSpPr>
              <p:spPr bwMode="ltGray">
                <a:xfrm>
                  <a:off x="128" y="174"/>
                  <a:ext cx="369" cy="505"/>
                </a:xfrm>
                <a:custGeom>
                  <a:avLst/>
                  <a:gdLst/>
                  <a:ahLst/>
                  <a:cxnLst>
                    <a:cxn ang="0">
                      <a:pos x="368" y="0"/>
                    </a:cxn>
                    <a:cxn ang="0">
                      <a:pos x="368" y="100"/>
                    </a:cxn>
                    <a:cxn ang="0">
                      <a:pos x="73" y="504"/>
                    </a:cxn>
                    <a:cxn ang="0">
                      <a:pos x="0" y="504"/>
                    </a:cxn>
                    <a:cxn ang="0">
                      <a:pos x="368" y="0"/>
                    </a:cxn>
                  </a:cxnLst>
                  <a:rect l="0" t="0" r="r" b="b"/>
                  <a:pathLst>
                    <a:path w="369" h="505">
                      <a:moveTo>
                        <a:pt x="368" y="0"/>
                      </a:moveTo>
                      <a:lnTo>
                        <a:pt x="368" y="100"/>
                      </a:lnTo>
                      <a:lnTo>
                        <a:pt x="73" y="504"/>
                      </a:lnTo>
                      <a:lnTo>
                        <a:pt x="0" y="504"/>
                      </a:lnTo>
                      <a:lnTo>
                        <a:pt x="368" y="0"/>
                      </a:lnTo>
                    </a:path>
                  </a:pathLst>
                </a:custGeom>
                <a:solidFill>
                  <a:schemeClr val="folHlink"/>
                </a:solidFill>
                <a:ln w="9525" cap="rnd">
                  <a:noFill/>
                  <a:round/>
                  <a:headEnd/>
                  <a:tailEnd/>
                </a:ln>
                <a:effectLst/>
              </p:spPr>
              <p:txBody>
                <a:bodyPr/>
                <a:lstStyle/>
                <a:p>
                  <a:endParaRPr lang="en-US"/>
                </a:p>
              </p:txBody>
            </p:sp>
          </p:grpSp>
          <p:grpSp>
            <p:nvGrpSpPr>
              <p:cNvPr id="5" name="Group 8"/>
              <p:cNvGrpSpPr>
                <a:grpSpLocks/>
              </p:cNvGrpSpPr>
              <p:nvPr/>
            </p:nvGrpSpPr>
            <p:grpSpPr bwMode="auto">
              <a:xfrm>
                <a:off x="128" y="678"/>
                <a:ext cx="737" cy="505"/>
                <a:chOff x="128" y="678"/>
                <a:chExt cx="737" cy="505"/>
              </a:xfrm>
            </p:grpSpPr>
            <p:sp>
              <p:nvSpPr>
                <p:cNvPr id="1030" name="Freeform 6"/>
                <p:cNvSpPr>
                  <a:spLocks/>
                </p:cNvSpPr>
                <p:nvPr/>
              </p:nvSpPr>
              <p:spPr bwMode="ltGray">
                <a:xfrm>
                  <a:off x="496" y="678"/>
                  <a:ext cx="369" cy="505"/>
                </a:xfrm>
                <a:custGeom>
                  <a:avLst/>
                  <a:gdLst/>
                  <a:ahLst/>
                  <a:cxnLst>
                    <a:cxn ang="0">
                      <a:pos x="295" y="0"/>
                    </a:cxn>
                    <a:cxn ang="0">
                      <a:pos x="368" y="0"/>
                    </a:cxn>
                    <a:cxn ang="0">
                      <a:pos x="0" y="504"/>
                    </a:cxn>
                    <a:cxn ang="0">
                      <a:pos x="0" y="404"/>
                    </a:cxn>
                    <a:cxn ang="0">
                      <a:pos x="295" y="0"/>
                    </a:cxn>
                  </a:cxnLst>
                  <a:rect l="0" t="0" r="r" b="b"/>
                  <a:pathLst>
                    <a:path w="369" h="505">
                      <a:moveTo>
                        <a:pt x="295" y="0"/>
                      </a:moveTo>
                      <a:lnTo>
                        <a:pt x="368" y="0"/>
                      </a:lnTo>
                      <a:lnTo>
                        <a:pt x="0" y="504"/>
                      </a:lnTo>
                      <a:lnTo>
                        <a:pt x="0" y="404"/>
                      </a:lnTo>
                      <a:lnTo>
                        <a:pt x="295" y="0"/>
                      </a:lnTo>
                    </a:path>
                  </a:pathLst>
                </a:custGeom>
                <a:solidFill>
                  <a:schemeClr val="bg2"/>
                </a:solidFill>
                <a:ln w="9525" cap="rnd">
                  <a:noFill/>
                  <a:round/>
                  <a:headEnd/>
                  <a:tailEnd/>
                </a:ln>
                <a:effectLst/>
              </p:spPr>
              <p:txBody>
                <a:bodyPr/>
                <a:lstStyle/>
                <a:p>
                  <a:endParaRPr lang="en-US"/>
                </a:p>
              </p:txBody>
            </p:sp>
            <p:sp>
              <p:nvSpPr>
                <p:cNvPr id="1031" name="Freeform 7"/>
                <p:cNvSpPr>
                  <a:spLocks/>
                </p:cNvSpPr>
                <p:nvPr/>
              </p:nvSpPr>
              <p:spPr bwMode="ltGray">
                <a:xfrm>
                  <a:off x="128" y="678"/>
                  <a:ext cx="369" cy="505"/>
                </a:xfrm>
                <a:custGeom>
                  <a:avLst/>
                  <a:gdLst/>
                  <a:ahLst/>
                  <a:cxnLst>
                    <a:cxn ang="0">
                      <a:pos x="73" y="0"/>
                    </a:cxn>
                    <a:cxn ang="0">
                      <a:pos x="368" y="404"/>
                    </a:cxn>
                    <a:cxn ang="0">
                      <a:pos x="368" y="504"/>
                    </a:cxn>
                    <a:cxn ang="0">
                      <a:pos x="0" y="0"/>
                    </a:cxn>
                    <a:cxn ang="0">
                      <a:pos x="73" y="0"/>
                    </a:cxn>
                  </a:cxnLst>
                  <a:rect l="0" t="0" r="r" b="b"/>
                  <a:pathLst>
                    <a:path w="369" h="505">
                      <a:moveTo>
                        <a:pt x="73" y="0"/>
                      </a:moveTo>
                      <a:lnTo>
                        <a:pt x="368" y="404"/>
                      </a:lnTo>
                      <a:lnTo>
                        <a:pt x="368" y="504"/>
                      </a:lnTo>
                      <a:lnTo>
                        <a:pt x="0" y="0"/>
                      </a:lnTo>
                      <a:lnTo>
                        <a:pt x="73" y="0"/>
                      </a:lnTo>
                    </a:path>
                  </a:pathLst>
                </a:custGeom>
                <a:solidFill>
                  <a:schemeClr val="bg2"/>
                </a:solidFill>
                <a:ln w="9525" cap="rnd">
                  <a:noFill/>
                  <a:round/>
                  <a:headEnd/>
                  <a:tailEnd/>
                </a:ln>
                <a:effectLst/>
              </p:spPr>
              <p:txBody>
                <a:bodyPr/>
                <a:lstStyle/>
                <a:p>
                  <a:endParaRPr lang="en-US"/>
                </a:p>
              </p:txBody>
            </p:sp>
          </p:grpSp>
        </p:grpSp>
        <p:grpSp>
          <p:nvGrpSpPr>
            <p:cNvPr id="6" name="Group 14"/>
            <p:cNvGrpSpPr>
              <a:grpSpLocks/>
            </p:cNvGrpSpPr>
            <p:nvPr/>
          </p:nvGrpSpPr>
          <p:grpSpPr bwMode="auto">
            <a:xfrm>
              <a:off x="397" y="211"/>
              <a:ext cx="525" cy="480"/>
              <a:chOff x="397" y="211"/>
              <a:chExt cx="525" cy="480"/>
            </a:xfrm>
          </p:grpSpPr>
          <p:sp>
            <p:nvSpPr>
              <p:cNvPr id="1034" name="Freeform 10"/>
              <p:cNvSpPr>
                <a:spLocks/>
              </p:cNvSpPr>
              <p:nvPr/>
            </p:nvSpPr>
            <p:spPr bwMode="gray">
              <a:xfrm>
                <a:off x="397" y="211"/>
                <a:ext cx="525" cy="480"/>
              </a:xfrm>
              <a:custGeom>
                <a:avLst/>
                <a:gdLst/>
                <a:ahLst/>
                <a:cxnLst>
                  <a:cxn ang="0">
                    <a:pos x="225" y="217"/>
                  </a:cxn>
                  <a:cxn ang="0">
                    <a:pos x="133" y="0"/>
                  </a:cxn>
                  <a:cxn ang="0">
                    <a:pos x="263" y="193"/>
                  </a:cxn>
                  <a:cxn ang="0">
                    <a:pos x="393" y="0"/>
                  </a:cxn>
                  <a:cxn ang="0">
                    <a:pos x="299" y="217"/>
                  </a:cxn>
                  <a:cxn ang="0">
                    <a:pos x="524" y="240"/>
                  </a:cxn>
                  <a:cxn ang="0">
                    <a:pos x="298" y="262"/>
                  </a:cxn>
                  <a:cxn ang="0">
                    <a:pos x="393" y="479"/>
                  </a:cxn>
                  <a:cxn ang="0">
                    <a:pos x="263" y="286"/>
                  </a:cxn>
                  <a:cxn ang="0">
                    <a:pos x="133" y="479"/>
                  </a:cxn>
                  <a:cxn ang="0">
                    <a:pos x="224" y="263"/>
                  </a:cxn>
                  <a:cxn ang="0">
                    <a:pos x="0" y="240"/>
                  </a:cxn>
                  <a:cxn ang="0">
                    <a:pos x="225" y="217"/>
                  </a:cxn>
                </a:cxnLst>
                <a:rect l="0" t="0" r="r" b="b"/>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a:effectLst/>
            </p:spPr>
            <p:txBody>
              <a:bodyPr/>
              <a:lstStyle/>
              <a:p>
                <a:endParaRPr lang="en-US"/>
              </a:p>
            </p:txBody>
          </p:sp>
          <p:sp>
            <p:nvSpPr>
              <p:cNvPr id="1035" name="Freeform 11"/>
              <p:cNvSpPr>
                <a:spLocks/>
              </p:cNvSpPr>
              <p:nvPr/>
            </p:nvSpPr>
            <p:spPr bwMode="gray">
              <a:xfrm>
                <a:off x="469" y="276"/>
                <a:ext cx="382" cy="350"/>
              </a:xfrm>
              <a:custGeom>
                <a:avLst/>
                <a:gdLst/>
                <a:ahLst/>
                <a:cxnLst>
                  <a:cxn ang="0">
                    <a:pos x="153" y="153"/>
                  </a:cxn>
                  <a:cxn ang="0">
                    <a:pos x="95" y="0"/>
                  </a:cxn>
                  <a:cxn ang="0">
                    <a:pos x="191" y="128"/>
                  </a:cxn>
                  <a:cxn ang="0">
                    <a:pos x="284" y="0"/>
                  </a:cxn>
                  <a:cxn ang="0">
                    <a:pos x="227" y="153"/>
                  </a:cxn>
                  <a:cxn ang="0">
                    <a:pos x="381" y="175"/>
                  </a:cxn>
                  <a:cxn ang="0">
                    <a:pos x="226" y="196"/>
                  </a:cxn>
                  <a:cxn ang="0">
                    <a:pos x="284" y="349"/>
                  </a:cxn>
                  <a:cxn ang="0">
                    <a:pos x="191" y="221"/>
                  </a:cxn>
                  <a:cxn ang="0">
                    <a:pos x="95" y="349"/>
                  </a:cxn>
                  <a:cxn ang="0">
                    <a:pos x="152" y="198"/>
                  </a:cxn>
                  <a:cxn ang="0">
                    <a:pos x="0" y="175"/>
                  </a:cxn>
                  <a:cxn ang="0">
                    <a:pos x="153" y="153"/>
                  </a:cxn>
                </a:cxnLst>
                <a:rect l="0" t="0" r="r" b="b"/>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chemeClr val="folHlink"/>
                  </a:gs>
                </a:gsLst>
                <a:path path="rect">
                  <a:fillToRect l="50000" t="50000" r="50000" b="50000"/>
                </a:path>
              </a:gradFill>
              <a:ln w="9525" cap="rnd">
                <a:noFill/>
                <a:round/>
                <a:headEnd/>
                <a:tailEnd/>
              </a:ln>
              <a:effectLst/>
            </p:spPr>
            <p:txBody>
              <a:bodyPr/>
              <a:lstStyle/>
              <a:p>
                <a:endParaRPr lang="en-US"/>
              </a:p>
            </p:txBody>
          </p:sp>
          <p:sp>
            <p:nvSpPr>
              <p:cNvPr id="1036" name="Freeform 12"/>
              <p:cNvSpPr>
                <a:spLocks/>
              </p:cNvSpPr>
              <p:nvPr/>
            </p:nvSpPr>
            <p:spPr bwMode="gray">
              <a:xfrm>
                <a:off x="525" y="285"/>
                <a:ext cx="270" cy="332"/>
              </a:xfrm>
              <a:custGeom>
                <a:avLst/>
                <a:gdLst/>
                <a:ahLst/>
                <a:cxnLst>
                  <a:cxn ang="0">
                    <a:pos x="0" y="84"/>
                  </a:cxn>
                  <a:cxn ang="0">
                    <a:pos x="122" y="143"/>
                  </a:cxn>
                  <a:cxn ang="0">
                    <a:pos x="135" y="0"/>
                  </a:cxn>
                  <a:cxn ang="0">
                    <a:pos x="147" y="143"/>
                  </a:cxn>
                  <a:cxn ang="0">
                    <a:pos x="268" y="82"/>
                  </a:cxn>
                  <a:cxn ang="0">
                    <a:pos x="159" y="166"/>
                  </a:cxn>
                  <a:cxn ang="0">
                    <a:pos x="269" y="249"/>
                  </a:cxn>
                  <a:cxn ang="0">
                    <a:pos x="147" y="189"/>
                  </a:cxn>
                  <a:cxn ang="0">
                    <a:pos x="135" y="331"/>
                  </a:cxn>
                  <a:cxn ang="0">
                    <a:pos x="122" y="189"/>
                  </a:cxn>
                  <a:cxn ang="0">
                    <a:pos x="0" y="249"/>
                  </a:cxn>
                  <a:cxn ang="0">
                    <a:pos x="110" y="166"/>
                  </a:cxn>
                  <a:cxn ang="0">
                    <a:pos x="0" y="84"/>
                  </a:cxn>
                </a:cxnLst>
                <a:rect l="0" t="0" r="r" b="b"/>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w="9525" cap="rnd">
                <a:noFill/>
                <a:round/>
                <a:headEnd/>
                <a:tailEnd/>
              </a:ln>
              <a:effectLst/>
            </p:spPr>
            <p:txBody>
              <a:bodyPr/>
              <a:lstStyle/>
              <a:p>
                <a:endParaRPr lang="en-US"/>
              </a:p>
            </p:txBody>
          </p:sp>
          <p:sp>
            <p:nvSpPr>
              <p:cNvPr id="1037" name="Freeform 13"/>
              <p:cNvSpPr>
                <a:spLocks/>
              </p:cNvSpPr>
              <p:nvPr/>
            </p:nvSpPr>
            <p:spPr bwMode="gray">
              <a:xfrm>
                <a:off x="626" y="408"/>
                <a:ext cx="68" cy="85"/>
              </a:xfrm>
              <a:custGeom>
                <a:avLst/>
                <a:gdLst/>
                <a:ahLst/>
                <a:cxnLst>
                  <a:cxn ang="0">
                    <a:pos x="0" y="20"/>
                  </a:cxn>
                  <a:cxn ang="0">
                    <a:pos x="27" y="30"/>
                  </a:cxn>
                  <a:cxn ang="0">
                    <a:pos x="33" y="0"/>
                  </a:cxn>
                  <a:cxn ang="0">
                    <a:pos x="39" y="30"/>
                  </a:cxn>
                  <a:cxn ang="0">
                    <a:pos x="67" y="20"/>
                  </a:cxn>
                  <a:cxn ang="0">
                    <a:pos x="45" y="42"/>
                  </a:cxn>
                  <a:cxn ang="0">
                    <a:pos x="67" y="62"/>
                  </a:cxn>
                  <a:cxn ang="0">
                    <a:pos x="39" y="52"/>
                  </a:cxn>
                  <a:cxn ang="0">
                    <a:pos x="33" y="84"/>
                  </a:cxn>
                  <a:cxn ang="0">
                    <a:pos x="27" y="52"/>
                  </a:cxn>
                  <a:cxn ang="0">
                    <a:pos x="0" y="62"/>
                  </a:cxn>
                  <a:cxn ang="0">
                    <a:pos x="21" y="42"/>
                  </a:cxn>
                  <a:cxn ang="0">
                    <a:pos x="0" y="20"/>
                  </a:cxn>
                </a:cxnLst>
                <a:rect l="0" t="0" r="r" b="b"/>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cap="rnd">
                <a:noFill/>
                <a:round/>
                <a:headEnd/>
                <a:tailEnd/>
              </a:ln>
              <a:effectLst/>
            </p:spPr>
            <p:txBody>
              <a:bodyPr/>
              <a:lstStyle/>
              <a:p>
                <a:endParaRPr lang="en-US"/>
              </a:p>
            </p:txBody>
          </p:sp>
        </p:grpSp>
      </p:grpSp>
      <p:sp>
        <p:nvSpPr>
          <p:cNvPr id="1040" name="Rectangle 16"/>
          <p:cNvSpPr>
            <a:spLocks noGrp="1" noChangeArrowheads="1"/>
          </p:cNvSpPr>
          <p:nvPr>
            <p:ph type="title"/>
          </p:nvPr>
        </p:nvSpPr>
        <p:spPr bwMode="auto">
          <a:xfrm>
            <a:off x="1371600" y="476250"/>
            <a:ext cx="7086600" cy="127635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41" name="Rectangle 17"/>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2" name="Rectangle 18"/>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fld id="{48CAF72D-BD46-4E27-A395-E476BF25636F}" type="datetimeFigureOut">
              <a:rPr lang="en-US" smtClean="0"/>
              <a:pPr/>
              <a:t>9/10/12</a:t>
            </a:fld>
            <a:endParaRPr lang="en-US"/>
          </a:p>
        </p:txBody>
      </p:sp>
      <p:sp>
        <p:nvSpPr>
          <p:cNvPr id="1043" name="Rectangle 1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vl1pPr>
          </a:lstStyle>
          <a:p>
            <a:endParaRPr lang="en-US"/>
          </a:p>
        </p:txBody>
      </p:sp>
      <p:sp>
        <p:nvSpPr>
          <p:cNvPr id="1044" name="Rectangle 20"/>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fld id="{F313A013-BAE8-4B89-BB09-73F5AB70536E}" type="slidenum">
              <a:rPr lang="en-US" smtClean="0"/>
              <a:pPr/>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mj-lt"/>
          <a:ea typeface="+mj-ea"/>
          <a:cs typeface="+mj-cs"/>
        </a:defRPr>
      </a:lvl1pPr>
      <a:lvl2pPr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2pPr>
      <a:lvl3pPr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3pPr>
      <a:lvl4pPr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4pPr>
      <a:lvl5pPr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5pPr>
      <a:lvl6pPr marL="457200"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6pPr>
      <a:lvl7pPr marL="914400"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7pPr>
      <a:lvl8pPr marL="1371600"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8pPr>
      <a:lvl9pPr marL="1828800"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1" fontAlgn="base" hangingPunct="1">
        <a:spcBef>
          <a:spcPct val="20000"/>
        </a:spcBef>
        <a:spcAft>
          <a:spcPct val="0"/>
        </a:spcAft>
        <a:buClr>
          <a:schemeClr val="tx2"/>
        </a:buClr>
        <a:buSzPct val="75000"/>
        <a:buFont typeface="Monotype Sorts" pitchFamily="2" charset="2"/>
        <a:buChar char="u"/>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SzPct val="75000"/>
        <a:buFont typeface="Monotype Sorts" pitchFamily="2" charset="2"/>
        <a:buChar char="u"/>
        <a:defRPr sz="2800">
          <a:solidFill>
            <a:schemeClr val="tx1"/>
          </a:solidFill>
          <a:latin typeface="+mn-lt"/>
        </a:defRPr>
      </a:lvl2pPr>
      <a:lvl3pPr marL="1143000" indent="-228600" algn="l" rtl="0" eaLnBrk="1" fontAlgn="base" hangingPunct="1">
        <a:spcBef>
          <a:spcPct val="20000"/>
        </a:spcBef>
        <a:spcAft>
          <a:spcPct val="0"/>
        </a:spcAft>
        <a:buClr>
          <a:schemeClr val="tx2"/>
        </a:buClr>
        <a:buSzPct val="65000"/>
        <a:buFont typeface="Monotype Sorts" pitchFamily="2" charset="2"/>
        <a:buChar char="u"/>
        <a:defRPr sz="2400">
          <a:solidFill>
            <a:schemeClr val="tx1"/>
          </a:solidFill>
          <a:latin typeface="+mn-lt"/>
        </a:defRPr>
      </a:lvl3pPr>
      <a:lvl4pPr marL="1600200" indent="-228600" algn="l" rtl="0" eaLnBrk="1" fontAlgn="base" hangingPunct="1">
        <a:spcBef>
          <a:spcPct val="20000"/>
        </a:spcBef>
        <a:spcAft>
          <a:spcPct val="0"/>
        </a:spcAft>
        <a:buClr>
          <a:schemeClr val="tx1"/>
        </a:buClr>
        <a:buSzPct val="65000"/>
        <a:buFont typeface="Monotype Sorts" pitchFamily="2" charset="2"/>
        <a:buChar char="u"/>
        <a:defRPr sz="2000">
          <a:solidFill>
            <a:schemeClr val="tx1"/>
          </a:solidFill>
          <a:latin typeface="+mn-lt"/>
        </a:defRPr>
      </a:lvl4pPr>
      <a:lvl5pPr marL="2057400" indent="-228600" algn="l" rtl="0" eaLnBrk="1" fontAlgn="base" hangingPunct="1">
        <a:spcBef>
          <a:spcPct val="20000"/>
        </a:spcBef>
        <a:spcAft>
          <a:spcPct val="0"/>
        </a:spcAft>
        <a:buClr>
          <a:schemeClr val="tx2"/>
        </a:buClr>
        <a:buSzPct val="65000"/>
        <a:buFont typeface="Monotype Sorts" pitchFamily="2" charset="2"/>
        <a:buChar char="u"/>
        <a:defRPr sz="2000">
          <a:solidFill>
            <a:schemeClr val="tx1"/>
          </a:solidFill>
          <a:latin typeface="+mn-lt"/>
        </a:defRPr>
      </a:lvl5pPr>
      <a:lvl6pPr marL="2514600" indent="-228600" algn="l" rtl="0" eaLnBrk="1" fontAlgn="base" hangingPunct="1">
        <a:spcBef>
          <a:spcPct val="20000"/>
        </a:spcBef>
        <a:spcAft>
          <a:spcPct val="0"/>
        </a:spcAft>
        <a:buClr>
          <a:schemeClr val="tx2"/>
        </a:buClr>
        <a:buSzPct val="65000"/>
        <a:buFont typeface="Monotype Sorts" pitchFamily="2" charset="2"/>
        <a:buChar char="u"/>
        <a:defRPr sz="2000">
          <a:solidFill>
            <a:schemeClr val="tx1"/>
          </a:solidFill>
          <a:latin typeface="+mn-lt"/>
        </a:defRPr>
      </a:lvl6pPr>
      <a:lvl7pPr marL="2971800" indent="-228600" algn="l" rtl="0" eaLnBrk="1" fontAlgn="base" hangingPunct="1">
        <a:spcBef>
          <a:spcPct val="20000"/>
        </a:spcBef>
        <a:spcAft>
          <a:spcPct val="0"/>
        </a:spcAft>
        <a:buClr>
          <a:schemeClr val="tx2"/>
        </a:buClr>
        <a:buSzPct val="65000"/>
        <a:buFont typeface="Monotype Sorts" pitchFamily="2" charset="2"/>
        <a:buChar char="u"/>
        <a:defRPr sz="2000">
          <a:solidFill>
            <a:schemeClr val="tx1"/>
          </a:solidFill>
          <a:latin typeface="+mn-lt"/>
        </a:defRPr>
      </a:lvl7pPr>
      <a:lvl8pPr marL="3429000" indent="-228600" algn="l" rtl="0" eaLnBrk="1" fontAlgn="base" hangingPunct="1">
        <a:spcBef>
          <a:spcPct val="20000"/>
        </a:spcBef>
        <a:spcAft>
          <a:spcPct val="0"/>
        </a:spcAft>
        <a:buClr>
          <a:schemeClr val="tx2"/>
        </a:buClr>
        <a:buSzPct val="65000"/>
        <a:buFont typeface="Monotype Sorts" pitchFamily="2" charset="2"/>
        <a:buChar char="u"/>
        <a:defRPr sz="2000">
          <a:solidFill>
            <a:schemeClr val="tx1"/>
          </a:solidFill>
          <a:latin typeface="+mn-lt"/>
        </a:defRPr>
      </a:lvl8pPr>
      <a:lvl9pPr marL="3886200" indent="-228600" algn="l" rtl="0" eaLnBrk="1" fontAlgn="base" hangingPunct="1">
        <a:spcBef>
          <a:spcPct val="20000"/>
        </a:spcBef>
        <a:spcAft>
          <a:spcPct val="0"/>
        </a:spcAft>
        <a:buClr>
          <a:schemeClr val="tx2"/>
        </a:buClr>
        <a:buSzPct val="65000"/>
        <a:buFont typeface="Monotype Sorts" pitchFamily="2" charset="2"/>
        <a:buChar char="u"/>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 Id="rId3" Type="http://schemas.openxmlformats.org/officeDocument/2006/relationships/image" Target="../media/image3.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 Id="rId3" Type="http://schemas.openxmlformats.org/officeDocument/2006/relationships/image" Target="../media/image9.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 Id="rId3" Type="http://schemas.openxmlformats.org/officeDocument/2006/relationships/image" Target="../media/image11.jpe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e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sz="6000" b="1" dirty="0" smtClean="0"/>
              <a:t>NASAL OBSTRUCTION</a:t>
            </a:r>
            <a:br>
              <a:rPr lang="en-US" sz="6000" b="1" dirty="0" smtClean="0"/>
            </a:br>
            <a:r>
              <a:rPr lang="en-US" sz="4000" b="1" dirty="0" smtClean="0"/>
              <a:t>(Blocked Nose)</a:t>
            </a:r>
            <a:endParaRPr lang="en-US" sz="4000" b="1" dirty="0"/>
          </a:p>
        </p:txBody>
      </p:sp>
      <p:sp>
        <p:nvSpPr>
          <p:cNvPr id="3" name="Subtitle 2"/>
          <p:cNvSpPr>
            <a:spLocks noGrp="1"/>
          </p:cNvSpPr>
          <p:nvPr>
            <p:ph type="subTitle" sz="quarter" idx="1"/>
          </p:nvPr>
        </p:nvSpPr>
        <p:spPr/>
        <p:txBody>
          <a:bodyPr/>
          <a:lstStyle/>
          <a:p>
            <a:r>
              <a:rPr lang="en-US" sz="2400" dirty="0" smtClean="0"/>
              <a:t>Lt Col Mian </a:t>
            </a:r>
            <a:r>
              <a:rPr lang="en-US" sz="2400" dirty="0" err="1" smtClean="0"/>
              <a:t>Amer</a:t>
            </a:r>
            <a:r>
              <a:rPr lang="en-US" sz="2400" dirty="0" smtClean="0"/>
              <a:t> Majeed</a:t>
            </a:r>
          </a:p>
          <a:p>
            <a:r>
              <a:rPr lang="en-US" sz="2400" dirty="0" smtClean="0"/>
              <a:t>MCPS,FCPS, DO-HNS(London)</a:t>
            </a:r>
          </a:p>
          <a:p>
            <a:r>
              <a:rPr lang="en-US" sz="2400" dirty="0" smtClean="0"/>
              <a:t>Classified ENT Specialist</a:t>
            </a:r>
          </a:p>
          <a:p>
            <a:r>
              <a:rPr lang="en-US" sz="2400" dirty="0" smtClean="0"/>
              <a:t>MH Rawalpindi</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81000"/>
            <a:ext cx="7772400" cy="685800"/>
          </a:xfrm>
        </p:spPr>
        <p:txBody>
          <a:bodyPr/>
          <a:lstStyle/>
          <a:p>
            <a:r>
              <a:rPr lang="en-US" dirty="0" smtClean="0"/>
              <a:t>     Differential </a:t>
            </a:r>
            <a:r>
              <a:rPr lang="en-US" dirty="0"/>
              <a:t>Diagnosis</a:t>
            </a:r>
          </a:p>
        </p:txBody>
      </p:sp>
      <p:sp>
        <p:nvSpPr>
          <p:cNvPr id="6147" name="Rectangle 3"/>
          <p:cNvSpPr>
            <a:spLocks noGrp="1" noChangeArrowheads="1"/>
          </p:cNvSpPr>
          <p:nvPr>
            <p:ph type="body" idx="1"/>
          </p:nvPr>
        </p:nvSpPr>
        <p:spPr>
          <a:xfrm>
            <a:off x="1143000" y="1143000"/>
            <a:ext cx="7315200" cy="4953000"/>
          </a:xfrm>
        </p:spPr>
        <p:txBody>
          <a:bodyPr/>
          <a:lstStyle/>
          <a:p>
            <a:pPr>
              <a:lnSpc>
                <a:spcPct val="90000"/>
              </a:lnSpc>
            </a:pPr>
            <a:r>
              <a:rPr lang="en-US" sz="2800" dirty="0"/>
              <a:t>V</a:t>
            </a:r>
            <a:r>
              <a:rPr lang="en-US" sz="1600" dirty="0"/>
              <a:t>– </a:t>
            </a:r>
            <a:r>
              <a:rPr lang="en-US" sz="1600" dirty="0" err="1"/>
              <a:t>hemangioma</a:t>
            </a:r>
            <a:r>
              <a:rPr lang="en-US" sz="1600" dirty="0"/>
              <a:t>, AVM, juvenile </a:t>
            </a:r>
            <a:r>
              <a:rPr lang="en-US" sz="1600" dirty="0" err="1"/>
              <a:t>nasoangiofibroma</a:t>
            </a:r>
            <a:r>
              <a:rPr lang="en-US" sz="1600" dirty="0"/>
              <a:t>, </a:t>
            </a:r>
            <a:r>
              <a:rPr lang="en-US" sz="1600" dirty="0" err="1"/>
              <a:t>hamartoma</a:t>
            </a:r>
            <a:endParaRPr lang="en-US" sz="2800" dirty="0"/>
          </a:p>
          <a:p>
            <a:pPr>
              <a:lnSpc>
                <a:spcPct val="90000"/>
              </a:lnSpc>
            </a:pPr>
            <a:r>
              <a:rPr lang="en-US" sz="2800" dirty="0"/>
              <a:t>I</a:t>
            </a:r>
            <a:r>
              <a:rPr lang="en-US" sz="1600" dirty="0"/>
              <a:t> – sinusitis, nasal </a:t>
            </a:r>
            <a:r>
              <a:rPr lang="en-US" sz="1600" dirty="0" err="1"/>
              <a:t>polyposis</a:t>
            </a:r>
            <a:r>
              <a:rPr lang="en-US" sz="1600" dirty="0"/>
              <a:t>, </a:t>
            </a:r>
            <a:r>
              <a:rPr lang="en-US" sz="1600" dirty="0" err="1"/>
              <a:t>mucocele</a:t>
            </a:r>
            <a:r>
              <a:rPr lang="en-US" sz="1600" dirty="0"/>
              <a:t>, allergic rhinitis, </a:t>
            </a:r>
          </a:p>
          <a:p>
            <a:pPr>
              <a:lnSpc>
                <a:spcPct val="90000"/>
              </a:lnSpc>
            </a:pPr>
            <a:r>
              <a:rPr lang="en-US" sz="2800" dirty="0"/>
              <a:t>T </a:t>
            </a:r>
            <a:r>
              <a:rPr lang="en-US" sz="1600" dirty="0"/>
              <a:t>– acquired nasal deformity</a:t>
            </a:r>
          </a:p>
          <a:p>
            <a:pPr>
              <a:lnSpc>
                <a:spcPct val="90000"/>
              </a:lnSpc>
            </a:pPr>
            <a:r>
              <a:rPr lang="en-US" sz="2800" dirty="0"/>
              <a:t>A </a:t>
            </a:r>
            <a:r>
              <a:rPr lang="en-US" sz="1800" dirty="0"/>
              <a:t>– Wegener’s </a:t>
            </a:r>
            <a:r>
              <a:rPr lang="en-US" sz="1800" dirty="0" err="1"/>
              <a:t>granulomatosis</a:t>
            </a:r>
            <a:r>
              <a:rPr lang="en-US" sz="1800" dirty="0"/>
              <a:t>, relapsing </a:t>
            </a:r>
            <a:r>
              <a:rPr lang="en-US" sz="1800" dirty="0" err="1"/>
              <a:t>polychondritis</a:t>
            </a:r>
            <a:endParaRPr lang="en-US" sz="1800" dirty="0"/>
          </a:p>
          <a:p>
            <a:pPr>
              <a:lnSpc>
                <a:spcPct val="90000"/>
              </a:lnSpc>
            </a:pPr>
            <a:r>
              <a:rPr lang="en-US" sz="2800" dirty="0"/>
              <a:t>M </a:t>
            </a:r>
            <a:r>
              <a:rPr lang="en-US" sz="1800" dirty="0"/>
              <a:t>– none </a:t>
            </a:r>
          </a:p>
          <a:p>
            <a:pPr>
              <a:lnSpc>
                <a:spcPct val="90000"/>
              </a:lnSpc>
            </a:pPr>
            <a:r>
              <a:rPr lang="en-US" sz="2800" dirty="0"/>
              <a:t>I </a:t>
            </a:r>
            <a:r>
              <a:rPr lang="en-US" sz="1800" dirty="0"/>
              <a:t>– </a:t>
            </a:r>
            <a:r>
              <a:rPr lang="en-US" sz="1800" dirty="0" err="1"/>
              <a:t>Sarcoid</a:t>
            </a:r>
            <a:r>
              <a:rPr lang="en-US" sz="1800" dirty="0"/>
              <a:t>, rhinitis </a:t>
            </a:r>
            <a:r>
              <a:rPr lang="en-US" sz="1800" dirty="0" err="1"/>
              <a:t>medimentosum</a:t>
            </a:r>
            <a:endParaRPr lang="en-US" sz="1800" dirty="0"/>
          </a:p>
          <a:p>
            <a:pPr>
              <a:lnSpc>
                <a:spcPct val="90000"/>
              </a:lnSpc>
            </a:pPr>
            <a:r>
              <a:rPr lang="en-US" sz="2800" dirty="0"/>
              <a:t>N </a:t>
            </a:r>
            <a:r>
              <a:rPr lang="en-US" sz="1800" dirty="0"/>
              <a:t>– mucosal melanoma, lymphoma, nasopharyngeal carcinoma, </a:t>
            </a:r>
            <a:r>
              <a:rPr lang="en-US" sz="1800" dirty="0" err="1"/>
              <a:t>extramedullary</a:t>
            </a:r>
            <a:r>
              <a:rPr lang="en-US" sz="1800" dirty="0"/>
              <a:t> </a:t>
            </a:r>
            <a:r>
              <a:rPr lang="en-US" sz="1800" dirty="0" err="1"/>
              <a:t>plasmacytoma</a:t>
            </a:r>
            <a:r>
              <a:rPr lang="en-US" sz="1800" dirty="0"/>
              <a:t>, adenoid cystic carcinoma, </a:t>
            </a:r>
            <a:r>
              <a:rPr lang="en-US" sz="1800" dirty="0" err="1"/>
              <a:t>adenocarcinoma</a:t>
            </a:r>
            <a:r>
              <a:rPr lang="en-US" sz="1800" dirty="0"/>
              <a:t>, </a:t>
            </a:r>
            <a:r>
              <a:rPr lang="en-US" sz="1800" dirty="0" err="1"/>
              <a:t>squamous</a:t>
            </a:r>
            <a:r>
              <a:rPr lang="en-US" sz="1800" dirty="0"/>
              <a:t> cell ca, </a:t>
            </a:r>
            <a:r>
              <a:rPr lang="en-US" sz="1800" dirty="0" err="1"/>
              <a:t>papillomas</a:t>
            </a:r>
            <a:r>
              <a:rPr lang="en-US" sz="1800" dirty="0"/>
              <a:t>, fibrous dysplasia, </a:t>
            </a:r>
            <a:r>
              <a:rPr lang="en-US" sz="1800" dirty="0" err="1"/>
              <a:t>osteoma</a:t>
            </a:r>
            <a:r>
              <a:rPr lang="en-US" sz="1800" dirty="0"/>
              <a:t>, </a:t>
            </a:r>
            <a:r>
              <a:rPr lang="en-US" sz="1800" dirty="0" err="1"/>
              <a:t>hemangiopericytoma</a:t>
            </a:r>
            <a:r>
              <a:rPr lang="en-US" sz="1800" dirty="0"/>
              <a:t>, </a:t>
            </a:r>
            <a:r>
              <a:rPr lang="en-US" sz="1800" dirty="0" err="1"/>
              <a:t>esthesioneuroblastoma</a:t>
            </a:r>
            <a:r>
              <a:rPr lang="en-US" sz="1800" dirty="0"/>
              <a:t>, sarcomas, SNUC</a:t>
            </a:r>
          </a:p>
          <a:p>
            <a:pPr>
              <a:lnSpc>
                <a:spcPct val="90000"/>
              </a:lnSpc>
            </a:pPr>
            <a:r>
              <a:rPr lang="en-US" sz="2800" dirty="0"/>
              <a:t>C </a:t>
            </a:r>
            <a:r>
              <a:rPr lang="en-US" sz="1800" dirty="0"/>
              <a:t>– </a:t>
            </a:r>
            <a:r>
              <a:rPr lang="en-US" sz="1800" dirty="0" err="1"/>
              <a:t>teratomas</a:t>
            </a:r>
            <a:r>
              <a:rPr lang="en-US" sz="1800" dirty="0"/>
              <a:t>, </a:t>
            </a:r>
            <a:r>
              <a:rPr lang="en-US" sz="1800" dirty="0" err="1"/>
              <a:t>dermoid</a:t>
            </a:r>
            <a:r>
              <a:rPr lang="en-US" sz="1800" dirty="0"/>
              <a:t>, </a:t>
            </a:r>
          </a:p>
          <a:p>
            <a:pPr>
              <a:lnSpc>
                <a:spcPct val="90000"/>
              </a:lnSpc>
            </a:pPr>
            <a:r>
              <a:rPr lang="en-US" sz="2800" dirty="0"/>
              <a:t>D </a:t>
            </a:r>
            <a:r>
              <a:rPr lang="en-US" sz="1800" dirty="0"/>
              <a:t>– none</a:t>
            </a:r>
          </a:p>
          <a:p>
            <a:pPr>
              <a:lnSpc>
                <a:spcPct val="90000"/>
              </a:lnSpc>
              <a:buFont typeface="Wingdings" pitchFamily="2" charset="2"/>
              <a:buNone/>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additive="base">
                                        <p:cTn id="7" dur="500" fill="hold"/>
                                        <p:tgtEl>
                                          <p:spTgt spid="6147"/>
                                        </p:tgtEl>
                                        <p:attrNameLst>
                                          <p:attrName>ppt_x</p:attrName>
                                        </p:attrNameLst>
                                      </p:cBhvr>
                                      <p:tavLst>
                                        <p:tav tm="0">
                                          <p:val>
                                            <p:strVal val="0-#ppt_w/2"/>
                                          </p:val>
                                        </p:tav>
                                        <p:tav tm="100000">
                                          <p:val>
                                            <p:strVal val="#ppt_x"/>
                                          </p:val>
                                        </p:tav>
                                      </p:tavLst>
                                    </p:anim>
                                    <p:anim calcmode="lin" valueType="num">
                                      <p:cBhvr additive="base">
                                        <p:cTn id="8" dur="500" fill="hold"/>
                                        <p:tgtEl>
                                          <p:spTgt spid="61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utoUpdateAnimBg="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p:txBody>
          <a:bodyPr/>
          <a:lstStyle/>
          <a:p>
            <a:r>
              <a:rPr lang="en-US"/>
              <a:t>CLASSIFICATION</a:t>
            </a:r>
          </a:p>
        </p:txBody>
      </p:sp>
      <p:sp>
        <p:nvSpPr>
          <p:cNvPr id="2765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NONANATOMIC</a:t>
            </a:r>
          </a:p>
        </p:txBody>
      </p:sp>
      <p:sp>
        <p:nvSpPr>
          <p:cNvPr id="25603" name="Rectangle 3"/>
          <p:cNvSpPr>
            <a:spLocks noGrp="1" noChangeArrowheads="1"/>
          </p:cNvSpPr>
          <p:nvPr>
            <p:ph type="body" idx="1"/>
          </p:nvPr>
        </p:nvSpPr>
        <p:spPr/>
        <p:txBody>
          <a:bodyPr/>
          <a:lstStyle/>
          <a:p>
            <a:pPr>
              <a:lnSpc>
                <a:spcPct val="80000"/>
              </a:lnSpc>
            </a:pPr>
            <a:r>
              <a:rPr lang="en-US" b="1"/>
              <a:t>chronic sinusitis </a:t>
            </a:r>
          </a:p>
          <a:p>
            <a:pPr>
              <a:lnSpc>
                <a:spcPct val="80000"/>
              </a:lnSpc>
            </a:pPr>
            <a:r>
              <a:rPr lang="en-US" b="1"/>
              <a:t>allergies </a:t>
            </a:r>
          </a:p>
          <a:p>
            <a:pPr>
              <a:lnSpc>
                <a:spcPct val="80000"/>
              </a:lnSpc>
            </a:pPr>
            <a:r>
              <a:rPr lang="en-US" b="1"/>
              <a:t>overuse of nose sprays </a:t>
            </a:r>
          </a:p>
          <a:p>
            <a:pPr>
              <a:lnSpc>
                <a:spcPct val="80000"/>
              </a:lnSpc>
            </a:pPr>
            <a:r>
              <a:rPr lang="en-US" b="1"/>
              <a:t>birth control pills </a:t>
            </a:r>
          </a:p>
          <a:p>
            <a:pPr>
              <a:lnSpc>
                <a:spcPct val="80000"/>
              </a:lnSpc>
            </a:pPr>
            <a:r>
              <a:rPr lang="en-US" b="1"/>
              <a:t>hypertension </a:t>
            </a:r>
          </a:p>
          <a:p>
            <a:pPr>
              <a:lnSpc>
                <a:spcPct val="80000"/>
              </a:lnSpc>
            </a:pPr>
            <a:r>
              <a:rPr lang="en-US" b="1"/>
              <a:t>thyroid abnormality </a:t>
            </a:r>
          </a:p>
          <a:p>
            <a:pPr>
              <a:lnSpc>
                <a:spcPct val="80000"/>
              </a:lnSpc>
              <a:buFontTx/>
              <a:buNone/>
            </a:pPr>
            <a:endParaRPr lang="en-US" b="1"/>
          </a:p>
          <a:p>
            <a:pPr>
              <a:lnSpc>
                <a:spcPct val="80000"/>
              </a:lnSpc>
            </a:pPr>
            <a:endParaRPr lang="en-US" sz="20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3600" b="1"/>
              <a:t>ANATOMIC</a:t>
            </a:r>
          </a:p>
        </p:txBody>
      </p:sp>
      <p:sp>
        <p:nvSpPr>
          <p:cNvPr id="26627" name="Rectangle 3"/>
          <p:cNvSpPr>
            <a:spLocks noGrp="1" noChangeArrowheads="1"/>
          </p:cNvSpPr>
          <p:nvPr>
            <p:ph type="body" idx="1"/>
          </p:nvPr>
        </p:nvSpPr>
        <p:spPr/>
        <p:txBody>
          <a:bodyPr/>
          <a:lstStyle/>
          <a:p>
            <a:pPr>
              <a:lnSpc>
                <a:spcPct val="80000"/>
              </a:lnSpc>
              <a:buFontTx/>
              <a:buNone/>
            </a:pPr>
            <a:endParaRPr lang="en-US" sz="2400" b="1"/>
          </a:p>
          <a:p>
            <a:pPr lvl="1">
              <a:lnSpc>
                <a:spcPct val="80000"/>
              </a:lnSpc>
            </a:pPr>
            <a:r>
              <a:rPr lang="en-US" sz="3200" b="1"/>
              <a:t>deviated septum </a:t>
            </a:r>
          </a:p>
          <a:p>
            <a:pPr lvl="1">
              <a:lnSpc>
                <a:spcPct val="80000"/>
              </a:lnSpc>
            </a:pPr>
            <a:r>
              <a:rPr lang="en-US" sz="3200" b="1"/>
              <a:t>nasal polyps </a:t>
            </a:r>
          </a:p>
          <a:p>
            <a:pPr lvl="1">
              <a:lnSpc>
                <a:spcPct val="80000"/>
              </a:lnSpc>
            </a:pPr>
            <a:r>
              <a:rPr lang="en-US" sz="3200" b="1"/>
              <a:t>large adenoids </a:t>
            </a:r>
          </a:p>
          <a:p>
            <a:pPr lvl="1">
              <a:lnSpc>
                <a:spcPct val="80000"/>
              </a:lnSpc>
            </a:pPr>
            <a:r>
              <a:rPr lang="en-US" sz="3200" b="1"/>
              <a:t>nasal foreign body </a:t>
            </a:r>
          </a:p>
          <a:p>
            <a:pPr lvl="1">
              <a:lnSpc>
                <a:spcPct val="80000"/>
              </a:lnSpc>
            </a:pPr>
            <a:r>
              <a:rPr lang="en-US" sz="3200" b="1"/>
              <a:t>hypertrophic </a:t>
            </a:r>
          </a:p>
          <a:p>
            <a:pPr lvl="1">
              <a:lnSpc>
                <a:spcPct val="80000"/>
              </a:lnSpc>
            </a:pPr>
            <a:r>
              <a:rPr lang="en-US" sz="3200" b="1"/>
              <a:t>turbinate bones </a:t>
            </a:r>
            <a:br>
              <a:rPr lang="en-US" sz="3200" b="1"/>
            </a:br>
            <a:endParaRPr lang="en-US" sz="3200" b="1"/>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4000"/>
              <a:t>HISTORY</a:t>
            </a:r>
          </a:p>
        </p:txBody>
      </p:sp>
      <p:sp>
        <p:nvSpPr>
          <p:cNvPr id="18435" name="Rectangle 3"/>
          <p:cNvSpPr>
            <a:spLocks noGrp="1" noChangeArrowheads="1"/>
          </p:cNvSpPr>
          <p:nvPr>
            <p:ph type="body" idx="1"/>
          </p:nvPr>
        </p:nvSpPr>
        <p:spPr/>
        <p:txBody>
          <a:bodyPr/>
          <a:lstStyle/>
          <a:p>
            <a:r>
              <a:rPr lang="en-US"/>
              <a:t>The goals of the evaluation are to determine specific causes of problems, the severity of the obstruction, and the presence of associated medical complications.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endParaRPr lang="en-US"/>
          </a:p>
        </p:txBody>
      </p:sp>
      <p:sp>
        <p:nvSpPr>
          <p:cNvPr id="19459" name="Rectangle 3"/>
          <p:cNvSpPr>
            <a:spLocks noGrp="1" noChangeArrowheads="1"/>
          </p:cNvSpPr>
          <p:nvPr>
            <p:ph type="body" idx="1"/>
          </p:nvPr>
        </p:nvSpPr>
        <p:spPr/>
        <p:txBody>
          <a:bodyPr/>
          <a:lstStyle/>
          <a:p>
            <a:r>
              <a:rPr lang="en-US"/>
              <a:t>Lifelong symptoms suggest congenital malformation or early acquired disease or injury </a:t>
            </a:r>
          </a:p>
          <a:p>
            <a:r>
              <a:rPr lang="en-US"/>
              <a:t>Pertinent past history include birth trauma, early childhood trauma, previous hospitalizations, medications, and surgical history. Related symptoms must be actively investigated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endParaRPr lang="en-US"/>
          </a:p>
        </p:txBody>
      </p:sp>
      <p:sp>
        <p:nvSpPr>
          <p:cNvPr id="20483" name="Rectangle 3"/>
          <p:cNvSpPr>
            <a:spLocks noGrp="1" noChangeArrowheads="1"/>
          </p:cNvSpPr>
          <p:nvPr>
            <p:ph type="body" idx="1"/>
          </p:nvPr>
        </p:nvSpPr>
        <p:spPr/>
        <p:txBody>
          <a:bodyPr/>
          <a:lstStyle/>
          <a:p>
            <a:r>
              <a:rPr lang="en-US"/>
              <a:t>Voice quality (degree of nasality) and clarity, daytime hypersomnolence, and school/behavioral difficulties should be evaluated. History of rhinorrhea, epistaxis and allergy should be noted.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EXAMINATION</a:t>
            </a:r>
          </a:p>
        </p:txBody>
      </p:sp>
      <p:sp>
        <p:nvSpPr>
          <p:cNvPr id="21507" name="Rectangle 3"/>
          <p:cNvSpPr>
            <a:spLocks noGrp="1" noChangeArrowheads="1"/>
          </p:cNvSpPr>
          <p:nvPr>
            <p:ph type="body" idx="1"/>
          </p:nvPr>
        </p:nvSpPr>
        <p:spPr/>
        <p:txBody>
          <a:bodyPr/>
          <a:lstStyle/>
          <a:p>
            <a:r>
              <a:rPr lang="en-US"/>
              <a:t>A complete examination of the head and neck is performed. </a:t>
            </a:r>
          </a:p>
          <a:p>
            <a:r>
              <a:rPr lang="en-US"/>
              <a:t>"Adenoid facies" is characterized by an open mouth, dull facial appearance, and short upper lip </a:t>
            </a:r>
          </a:p>
          <a:p>
            <a:r>
              <a:rPr lang="en-US"/>
              <a:t>Tonsillar hypertrophy, macroglossia and oropharyngeal masses should be evaluated.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endParaRPr lang="en-US"/>
          </a:p>
        </p:txBody>
      </p:sp>
      <p:sp>
        <p:nvSpPr>
          <p:cNvPr id="22531" name="Rectangle 3"/>
          <p:cNvSpPr>
            <a:spLocks noGrp="1" noChangeArrowheads="1"/>
          </p:cNvSpPr>
          <p:nvPr>
            <p:ph type="body" idx="1"/>
          </p:nvPr>
        </p:nvSpPr>
        <p:spPr/>
        <p:txBody>
          <a:bodyPr/>
          <a:lstStyle/>
          <a:p>
            <a:r>
              <a:rPr lang="en-US"/>
              <a:t>Evaluation of the voice quality includes as assessment of nasality and clarity</a:t>
            </a:r>
          </a:p>
          <a:p>
            <a:r>
              <a:rPr lang="en-US"/>
              <a:t>The ears should be evaluated as otitis media certainly is associated with nasal obstruction problems. Bony nasal anomalies, external masses, pits, etc. should be evaluated. Anterior rhinoscopy is relatively easy to perform in a small child.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endParaRPr lang="en-US"/>
          </a:p>
        </p:txBody>
      </p:sp>
      <p:sp>
        <p:nvSpPr>
          <p:cNvPr id="23555" name="Rectangle 3"/>
          <p:cNvSpPr>
            <a:spLocks noGrp="1" noChangeArrowheads="1"/>
          </p:cNvSpPr>
          <p:nvPr>
            <p:ph type="body" idx="1"/>
          </p:nvPr>
        </p:nvSpPr>
        <p:spPr/>
        <p:txBody>
          <a:bodyPr/>
          <a:lstStyle/>
          <a:p>
            <a:r>
              <a:rPr lang="en-US"/>
              <a:t>Posterior rhinoscopy and nasopharyngoscopy will require a topical decongestant and local anesthetic and insertion of either a rigid telescope or flexible fiberoptic nasopharyngoscope. This may be difficult to do younger than age 4.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0"/>
            <a:ext cx="7772400" cy="1143000"/>
          </a:xfrm>
        </p:spPr>
        <p:txBody>
          <a:bodyPr/>
          <a:lstStyle/>
          <a:p>
            <a:r>
              <a:rPr lang="en-US" dirty="0" smtClean="0"/>
              <a:t>     History</a:t>
            </a:r>
            <a:endParaRPr lang="en-US" dirty="0"/>
          </a:p>
        </p:txBody>
      </p:sp>
      <p:sp>
        <p:nvSpPr>
          <p:cNvPr id="3075" name="Rectangle 3"/>
          <p:cNvSpPr>
            <a:spLocks noGrp="1" noChangeArrowheads="1"/>
          </p:cNvSpPr>
          <p:nvPr>
            <p:ph type="body" idx="1"/>
          </p:nvPr>
        </p:nvSpPr>
        <p:spPr>
          <a:xfrm>
            <a:off x="685800" y="1066800"/>
            <a:ext cx="7772400" cy="1066800"/>
          </a:xfrm>
        </p:spPr>
        <p:txBody>
          <a:bodyPr/>
          <a:lstStyle/>
          <a:p>
            <a:r>
              <a:rPr lang="en-US" dirty="0" smtClean="0"/>
              <a:t>Complaints:- </a:t>
            </a:r>
            <a:r>
              <a:rPr lang="en-US" dirty="0"/>
              <a:t>“I can’t breath through the left side of my nose”</a:t>
            </a:r>
          </a:p>
          <a:p>
            <a:endParaRPr lang="en-US" dirty="0"/>
          </a:p>
        </p:txBody>
      </p:sp>
      <p:sp>
        <p:nvSpPr>
          <p:cNvPr id="3076" name="Rectangle 4"/>
          <p:cNvSpPr>
            <a:spLocks noChangeArrowheads="1"/>
          </p:cNvSpPr>
          <p:nvPr/>
        </p:nvSpPr>
        <p:spPr bwMode="auto">
          <a:xfrm>
            <a:off x="685800" y="2209800"/>
            <a:ext cx="7772400" cy="609600"/>
          </a:xfrm>
          <a:prstGeom prst="rect">
            <a:avLst/>
          </a:prstGeom>
          <a:noFill/>
          <a:ln w="9525">
            <a:noFill/>
            <a:miter lim="800000"/>
            <a:headEnd/>
            <a:tailEnd/>
          </a:ln>
          <a:effectLst/>
        </p:spPr>
        <p:txBody>
          <a:bodyPr/>
          <a:lstStyle/>
          <a:p>
            <a:pPr marL="342900" indent="-342900">
              <a:spcBef>
                <a:spcPct val="20000"/>
              </a:spcBef>
              <a:buFontTx/>
              <a:buChar char="•"/>
            </a:pPr>
            <a:r>
              <a:rPr lang="en-US" sz="3200"/>
              <a:t>What else do you want to ask the patient?</a:t>
            </a:r>
          </a:p>
          <a:p>
            <a:pPr marL="342900" indent="-342900">
              <a:spcBef>
                <a:spcPct val="20000"/>
              </a:spcBef>
              <a:buFontTx/>
              <a:buChar char="•"/>
            </a:pPr>
            <a:endParaRPr lang="en-US" sz="3200"/>
          </a:p>
        </p:txBody>
      </p:sp>
      <p:sp>
        <p:nvSpPr>
          <p:cNvPr id="3077" name="Rectangle 5"/>
          <p:cNvSpPr>
            <a:spLocks noChangeArrowheads="1"/>
          </p:cNvSpPr>
          <p:nvPr/>
        </p:nvSpPr>
        <p:spPr bwMode="auto">
          <a:xfrm>
            <a:off x="685800" y="2895600"/>
            <a:ext cx="8229600" cy="2819400"/>
          </a:xfrm>
          <a:prstGeom prst="rect">
            <a:avLst/>
          </a:prstGeom>
          <a:noFill/>
          <a:ln w="9525">
            <a:noFill/>
            <a:miter lim="800000"/>
            <a:headEnd/>
            <a:tailEnd/>
          </a:ln>
          <a:effectLst/>
        </p:spPr>
        <p:txBody>
          <a:bodyPr/>
          <a:lstStyle/>
          <a:p>
            <a:pPr marL="342900" indent="-342900">
              <a:spcBef>
                <a:spcPct val="20000"/>
              </a:spcBef>
              <a:buFontTx/>
              <a:buChar char="•"/>
            </a:pPr>
            <a:r>
              <a:rPr lang="en-US" sz="3200" dirty="0" smtClean="0"/>
              <a:t>History of Present Illness: </a:t>
            </a:r>
            <a:endParaRPr lang="en-US" sz="3200" dirty="0"/>
          </a:p>
          <a:p>
            <a:pPr marL="742950" lvl="1" indent="-285750">
              <a:spcBef>
                <a:spcPct val="20000"/>
              </a:spcBef>
              <a:buFontTx/>
              <a:buChar char="•"/>
            </a:pPr>
            <a:r>
              <a:rPr lang="en-US" dirty="0"/>
              <a:t>6-8 mo h/o left nasal obstruction.</a:t>
            </a:r>
          </a:p>
          <a:p>
            <a:pPr marL="742950" lvl="1" indent="-285750">
              <a:spcBef>
                <a:spcPct val="20000"/>
              </a:spcBef>
              <a:buFontTx/>
              <a:buChar char="•"/>
            </a:pPr>
            <a:r>
              <a:rPr lang="en-US" dirty="0"/>
              <a:t>Slowly progressive</a:t>
            </a:r>
          </a:p>
          <a:p>
            <a:pPr marL="742950" lvl="1" indent="-285750">
              <a:spcBef>
                <a:spcPct val="20000"/>
              </a:spcBef>
              <a:buFontTx/>
              <a:buChar char="•"/>
            </a:pPr>
            <a:r>
              <a:rPr lang="en-US" dirty="0"/>
              <a:t>Occasional </a:t>
            </a:r>
            <a:r>
              <a:rPr lang="en-US" dirty="0" err="1"/>
              <a:t>epistaxis</a:t>
            </a:r>
            <a:r>
              <a:rPr lang="en-US" dirty="0"/>
              <a:t> when bends over</a:t>
            </a:r>
          </a:p>
          <a:p>
            <a:pPr marL="742950" lvl="1" indent="-285750">
              <a:spcBef>
                <a:spcPct val="20000"/>
              </a:spcBef>
              <a:buFontTx/>
              <a:buChar char="•"/>
            </a:pPr>
            <a:r>
              <a:rPr lang="en-US" dirty="0"/>
              <a:t>Decreased sense of smell left nasal passage</a:t>
            </a:r>
          </a:p>
          <a:p>
            <a:pPr marL="742950" lvl="1" indent="-285750">
              <a:spcBef>
                <a:spcPct val="20000"/>
              </a:spcBef>
              <a:buFontTx/>
              <a:buChar char="•"/>
            </a:pPr>
            <a:r>
              <a:rPr lang="en-US" dirty="0"/>
              <a:t>No visual changes, no headaches</a:t>
            </a:r>
          </a:p>
          <a:p>
            <a:pPr marL="342900" indent="-342900">
              <a:spcBef>
                <a:spcPct val="20000"/>
              </a:spcBef>
              <a:buFontTx/>
              <a:buChar cha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additive="base">
                                        <p:cTn id="7" dur="500" fill="hold"/>
                                        <p:tgtEl>
                                          <p:spTgt spid="3076"/>
                                        </p:tgtEl>
                                        <p:attrNameLst>
                                          <p:attrName>ppt_x</p:attrName>
                                        </p:attrNameLst>
                                      </p:cBhvr>
                                      <p:tavLst>
                                        <p:tav tm="0">
                                          <p:val>
                                            <p:strVal val="0-#ppt_w/2"/>
                                          </p:val>
                                        </p:tav>
                                        <p:tav tm="100000">
                                          <p:val>
                                            <p:strVal val="#ppt_x"/>
                                          </p:val>
                                        </p:tav>
                                      </p:tavLst>
                                    </p:anim>
                                    <p:anim calcmode="lin" valueType="num">
                                      <p:cBhvr additive="base">
                                        <p:cTn id="8" dur="500" fill="hold"/>
                                        <p:tgtEl>
                                          <p:spTgt spid="307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7"/>
                                        </p:tgtEl>
                                        <p:attrNameLst>
                                          <p:attrName>style.visibility</p:attrName>
                                        </p:attrNameLst>
                                      </p:cBhvr>
                                      <p:to>
                                        <p:strVal val="visible"/>
                                      </p:to>
                                    </p:set>
                                    <p:anim calcmode="lin" valueType="num">
                                      <p:cBhvr additive="base">
                                        <p:cTn id="13" dur="500" fill="hold"/>
                                        <p:tgtEl>
                                          <p:spTgt spid="3077"/>
                                        </p:tgtEl>
                                        <p:attrNameLst>
                                          <p:attrName>ppt_x</p:attrName>
                                        </p:attrNameLst>
                                      </p:cBhvr>
                                      <p:tavLst>
                                        <p:tav tm="0">
                                          <p:val>
                                            <p:strVal val="0-#ppt_w/2"/>
                                          </p:val>
                                        </p:tav>
                                        <p:tav tm="100000">
                                          <p:val>
                                            <p:strVal val="#ppt_x"/>
                                          </p:val>
                                        </p:tav>
                                      </p:tavLst>
                                    </p:anim>
                                    <p:anim calcmode="lin" valueType="num">
                                      <p:cBhvr additive="base">
                                        <p:cTn id="14" dur="500" fill="hold"/>
                                        <p:tgtEl>
                                          <p:spTgt spid="307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autoUpdateAnimBg="0"/>
      <p:bldP spid="3077" grpId="0" autoUpdateAnimBg="0"/>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09800"/>
            <a:ext cx="7086600" cy="1276350"/>
          </a:xfrm>
        </p:spPr>
        <p:txBody>
          <a:bodyPr/>
          <a:lstStyle/>
          <a:p>
            <a:r>
              <a:rPr lang="en-US" dirty="0" smtClean="0"/>
              <a:t>WAKE UP  , BE ALERT…………………………….</a:t>
            </a:r>
            <a:br>
              <a:rPr lang="en-US" dirty="0" smtClean="0"/>
            </a:br>
            <a:r>
              <a:rPr lang="en-US" dirty="0" smtClean="0"/>
              <a:t/>
            </a:r>
            <a:br>
              <a:rPr lang="en-US" dirty="0" smtClean="0"/>
            </a:br>
            <a:r>
              <a:rPr lang="en-US" b="1" u="sng" dirty="0" smtClean="0"/>
              <a:t>CLINICAL SCENARIOS</a:t>
            </a:r>
            <a:endParaRPr lang="en-US" b="1" u="sng"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CASE 1</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t>Capt Ali blessed with a son yesterday in CMH. </a:t>
            </a:r>
            <a:r>
              <a:rPr lang="en-US" dirty="0" err="1" smtClean="0"/>
              <a:t>Gynaecologist</a:t>
            </a:r>
            <a:r>
              <a:rPr lang="en-US" dirty="0" smtClean="0"/>
              <a:t> who conducted delivery was informed by nurse that baby has respiratory difficulty in breathing from nose, </a:t>
            </a:r>
            <a:r>
              <a:rPr lang="en-US" dirty="0" err="1" smtClean="0"/>
              <a:t>anaesthetist</a:t>
            </a:r>
            <a:r>
              <a:rPr lang="en-US" dirty="0" smtClean="0"/>
              <a:t> immediately tried to pass ETT from nose but failed due to blockage in nose……………DIAGNOSIS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t>Causes</a:t>
            </a:r>
          </a:p>
        </p:txBody>
      </p:sp>
      <p:sp>
        <p:nvSpPr>
          <p:cNvPr id="47107" name="Rectangle 3"/>
          <p:cNvSpPr>
            <a:spLocks noGrp="1" noChangeArrowheads="1"/>
          </p:cNvSpPr>
          <p:nvPr>
            <p:ph type="body" idx="1"/>
          </p:nvPr>
        </p:nvSpPr>
        <p:spPr/>
        <p:txBody>
          <a:bodyPr/>
          <a:lstStyle/>
          <a:p>
            <a:pPr>
              <a:lnSpc>
                <a:spcPct val="90000"/>
              </a:lnSpc>
            </a:pPr>
            <a:endParaRPr lang="en-US" sz="2800"/>
          </a:p>
          <a:p>
            <a:pPr>
              <a:lnSpc>
                <a:spcPct val="90000"/>
              </a:lnSpc>
            </a:pPr>
            <a:r>
              <a:rPr lang="en-US" sz="2800"/>
              <a:t>Congenital	-	choanal atresia</a:t>
            </a:r>
          </a:p>
          <a:p>
            <a:pPr>
              <a:lnSpc>
                <a:spcPct val="90000"/>
              </a:lnSpc>
              <a:buFontTx/>
              <a:buNone/>
            </a:pPr>
            <a:r>
              <a:rPr lang="en-US" sz="2800"/>
              <a:t>					</a:t>
            </a:r>
            <a:r>
              <a:rPr lang="en-US" sz="2000"/>
              <a:t>(uni- or bilateral, soft-tissue or bony)</a:t>
            </a:r>
          </a:p>
          <a:p>
            <a:pPr>
              <a:lnSpc>
                <a:spcPct val="90000"/>
              </a:lnSpc>
              <a:buFontTx/>
              <a:buNone/>
            </a:pPr>
            <a:endParaRPr lang="en-US" sz="2000"/>
          </a:p>
          <a:p>
            <a:pPr>
              <a:lnSpc>
                <a:spcPct val="90000"/>
              </a:lnSpc>
              <a:buFontTx/>
              <a:buNone/>
            </a:pPr>
            <a:r>
              <a:rPr lang="en-US" sz="2800"/>
              <a:t>					</a:t>
            </a:r>
            <a:r>
              <a:rPr lang="en-US" sz="2000"/>
              <a:t>~ presents at birth</a:t>
            </a:r>
          </a:p>
          <a:p>
            <a:pPr>
              <a:lnSpc>
                <a:spcPct val="90000"/>
              </a:lnSpc>
              <a:buFontTx/>
              <a:buNone/>
            </a:pPr>
            <a:r>
              <a:rPr lang="en-US" sz="2000"/>
              <a:t>					~ bilateral is problem as 						   neonate is obligate nose breather</a:t>
            </a:r>
          </a:p>
          <a:p>
            <a:pPr>
              <a:lnSpc>
                <a:spcPct val="90000"/>
              </a:lnSpc>
              <a:buFontTx/>
              <a:buNone/>
            </a:pPr>
            <a:r>
              <a:rPr lang="en-US" sz="2800"/>
              <a:t>					</a:t>
            </a:r>
            <a:r>
              <a:rPr lang="en-US" sz="2000"/>
              <a:t>~ airway must be provided 				   	   as emergency</a:t>
            </a:r>
          </a:p>
          <a:p>
            <a:pPr>
              <a:lnSpc>
                <a:spcPct val="90000"/>
              </a:lnSpc>
            </a:pPr>
            <a:endParaRPr lang="en-US" sz="2800"/>
          </a:p>
          <a:p>
            <a:pPr>
              <a:lnSpc>
                <a:spcPct val="90000"/>
              </a:lnSpc>
              <a:buFontTx/>
              <a:buNone/>
            </a:pPr>
            <a:r>
              <a:rPr lang="en-US" sz="2800"/>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Case - 2</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t>Famous boxer Muhammad Ali presented to his consultant after having a bout with complaints of </a:t>
            </a:r>
            <a:r>
              <a:rPr lang="en-US" dirty="0" err="1" smtClean="0"/>
              <a:t>epistaxis</a:t>
            </a:r>
            <a:r>
              <a:rPr lang="en-US" dirty="0" smtClean="0"/>
              <a:t> &amp; nasal blockage </a:t>
            </a:r>
            <a:r>
              <a:rPr lang="en-US" dirty="0" err="1" smtClean="0"/>
              <a:t>rt</a:t>
            </a:r>
            <a:r>
              <a:rPr lang="en-US" dirty="0" smtClean="0"/>
              <a:t> side…………DIAGNOSIS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Nasal trauma</a:t>
            </a:r>
          </a:p>
        </p:txBody>
      </p:sp>
      <p:sp>
        <p:nvSpPr>
          <p:cNvPr id="69635" name="Rectangle 3"/>
          <p:cNvSpPr>
            <a:spLocks noGrp="1" noChangeArrowheads="1"/>
          </p:cNvSpPr>
          <p:nvPr>
            <p:ph type="body" idx="1"/>
          </p:nvPr>
        </p:nvSpPr>
        <p:spPr>
          <a:xfrm>
            <a:off x="381000" y="1981200"/>
            <a:ext cx="8382000" cy="4114800"/>
          </a:xfrm>
        </p:spPr>
        <p:txBody>
          <a:bodyPr/>
          <a:lstStyle/>
          <a:p>
            <a:r>
              <a:rPr lang="en-US"/>
              <a:t>May be part of </a:t>
            </a:r>
            <a:r>
              <a:rPr lang="en-US" sz="3600">
                <a:solidFill>
                  <a:schemeClr val="accent1"/>
                </a:solidFill>
              </a:rPr>
              <a:t>more extensive injury </a:t>
            </a:r>
            <a:r>
              <a:rPr lang="en-US"/>
              <a:t>to face,</a:t>
            </a:r>
          </a:p>
          <a:p>
            <a:pPr>
              <a:buFontTx/>
              <a:buNone/>
            </a:pPr>
            <a:r>
              <a:rPr lang="en-US"/>
              <a:t>	skull, skull-base, neck, chest …….</a:t>
            </a:r>
          </a:p>
          <a:p>
            <a:pPr>
              <a:buFontTx/>
              <a:buNone/>
            </a:pPr>
            <a:endParaRPr lang="en-US"/>
          </a:p>
          <a:p>
            <a:pPr algn="ctr">
              <a:lnSpc>
                <a:spcPct val="130000"/>
              </a:lnSpc>
              <a:buFontTx/>
              <a:buNone/>
            </a:pPr>
            <a:r>
              <a:rPr lang="en-US">
                <a:solidFill>
                  <a:srgbClr val="FF0066"/>
                </a:solidFill>
              </a:rPr>
              <a:t>REMEMBER TO CONSIDER THE </a:t>
            </a:r>
            <a:r>
              <a:rPr lang="en-US" b="1">
                <a:solidFill>
                  <a:srgbClr val="FF0000"/>
                </a:solidFill>
              </a:rPr>
              <a:t>AIRWAY</a:t>
            </a:r>
            <a:r>
              <a:rPr lang="en-US">
                <a:solidFill>
                  <a:srgbClr val="FF0066"/>
                </a:solidFill>
              </a:rPr>
              <a:t> AND EXCLUDE </a:t>
            </a:r>
          </a:p>
          <a:p>
            <a:pPr algn="ctr">
              <a:lnSpc>
                <a:spcPct val="130000"/>
              </a:lnSpc>
              <a:buFontTx/>
              <a:buNone/>
            </a:pPr>
            <a:r>
              <a:rPr lang="en-US" b="1">
                <a:solidFill>
                  <a:srgbClr val="FF0000"/>
                </a:solidFill>
              </a:rPr>
              <a:t>CERVICAL SPINE</a:t>
            </a:r>
            <a:r>
              <a:rPr lang="en-US">
                <a:solidFill>
                  <a:srgbClr val="FF0066"/>
                </a:solidFill>
              </a:rPr>
              <a:t> INJURIES</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381000" y="609600"/>
            <a:ext cx="8458200" cy="5181600"/>
          </a:xfrm>
        </p:spPr>
        <p:txBody>
          <a:bodyPr/>
          <a:lstStyle/>
          <a:p>
            <a:r>
              <a:rPr lang="en-US" sz="4000"/>
              <a:t>Remember that low velocity trauma usually results in isolated nasal injury, while high-velocity trauma often has accompanying facial fractures and </a:t>
            </a:r>
            <a:r>
              <a:rPr lang="en-US" sz="4500">
                <a:solidFill>
                  <a:schemeClr val="accent1"/>
                </a:solidFill>
              </a:rPr>
              <a:t>cervical spine injury</a:t>
            </a:r>
            <a:r>
              <a:rPr lang="en-US" sz="4000"/>
              <a:t> must be considered</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endParaRPr lang="en-US" dirty="0"/>
          </a:p>
        </p:txBody>
      </p:sp>
      <p:sp>
        <p:nvSpPr>
          <p:cNvPr id="72707" name="Rectangle 3"/>
          <p:cNvSpPr>
            <a:spLocks noGrp="1" noChangeArrowheads="1"/>
          </p:cNvSpPr>
          <p:nvPr>
            <p:ph type="body" idx="1"/>
          </p:nvPr>
        </p:nvSpPr>
        <p:spPr/>
        <p:txBody>
          <a:bodyPr/>
          <a:lstStyle/>
          <a:p>
            <a:r>
              <a:rPr lang="en-US"/>
              <a:t>Document all injuries, symptoms and signs</a:t>
            </a:r>
          </a:p>
          <a:p>
            <a:r>
              <a:rPr lang="en-US"/>
              <a:t>Supplement notes with drawings, diagrams and photographs</a:t>
            </a:r>
          </a:p>
          <a:p>
            <a:endParaRPr lang="en-US"/>
          </a:p>
          <a:p>
            <a:pPr algn="ctr">
              <a:buFontTx/>
              <a:buNone/>
            </a:pPr>
            <a:r>
              <a:rPr lang="en-US"/>
              <a:t>These injuries often require reports for legal purposes and good, clear documentation is vital</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CASE - 3</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t>Hassan applied for army but got medically unfit as ENT specialist commented that he is having decreased nasal patency on right </a:t>
            </a:r>
            <a:r>
              <a:rPr lang="en-US" dirty="0" err="1" smtClean="0"/>
              <a:t>side,enlarged</a:t>
            </a:r>
            <a:r>
              <a:rPr lang="en-US" dirty="0" smtClean="0"/>
              <a:t> inferior </a:t>
            </a:r>
            <a:r>
              <a:rPr lang="en-US" dirty="0" err="1" smtClean="0"/>
              <a:t>tubinate</a:t>
            </a:r>
            <a:r>
              <a:rPr lang="en-US" dirty="0" smtClean="0"/>
              <a:t> left side. On inquiring Hassan gave h/o nasal obstruction since age 12 when he had nasal trauma……….DIAGNOSIS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Causes</a:t>
            </a:r>
          </a:p>
        </p:txBody>
      </p:sp>
      <p:sp>
        <p:nvSpPr>
          <p:cNvPr id="49155" name="Rectangle 3"/>
          <p:cNvSpPr>
            <a:spLocks noGrp="1" noChangeArrowheads="1"/>
          </p:cNvSpPr>
          <p:nvPr>
            <p:ph type="body" idx="1"/>
          </p:nvPr>
        </p:nvSpPr>
        <p:spPr>
          <a:xfrm>
            <a:off x="685800" y="1981200"/>
            <a:ext cx="5486400" cy="4114800"/>
          </a:xfrm>
        </p:spPr>
        <p:txBody>
          <a:bodyPr/>
          <a:lstStyle/>
          <a:p>
            <a:endParaRPr lang="en-US" sz="3600" dirty="0"/>
          </a:p>
          <a:p>
            <a:r>
              <a:rPr lang="en-US" sz="3600" dirty="0"/>
              <a:t>Acquired		-	trauma</a:t>
            </a:r>
          </a:p>
          <a:p>
            <a:pPr>
              <a:buFontTx/>
              <a:buNone/>
            </a:pPr>
            <a:r>
              <a:rPr lang="en-US" sz="3600" dirty="0"/>
              <a:t>    </a:t>
            </a:r>
            <a:r>
              <a:rPr lang="en-US" sz="2400" dirty="0"/>
              <a:t>(without discharge)</a:t>
            </a:r>
            <a:r>
              <a:rPr lang="en-US" sz="3600" dirty="0"/>
              <a:t>		</a:t>
            </a:r>
            <a:r>
              <a:rPr lang="en-US" sz="2800" dirty="0"/>
              <a:t>~ deviated septum</a:t>
            </a:r>
          </a:p>
          <a:p>
            <a:pPr>
              <a:buFontTx/>
              <a:buNone/>
            </a:pPr>
            <a:r>
              <a:rPr lang="en-US" sz="2800" dirty="0"/>
              <a:t>							- unilateral</a:t>
            </a:r>
          </a:p>
          <a:p>
            <a:pPr>
              <a:buFontTx/>
              <a:buNone/>
            </a:pPr>
            <a:r>
              <a:rPr lang="en-US" sz="2800" dirty="0"/>
              <a:t>					</a:t>
            </a:r>
            <a:r>
              <a:rPr lang="en-US" sz="3600" dirty="0"/>
              <a:t>						    </a:t>
            </a:r>
            <a:endParaRPr lang="en-US" dirty="0">
              <a:solidFill>
                <a:srgbClr val="FF0000"/>
              </a:solidFill>
            </a:endParaRPr>
          </a:p>
        </p:txBody>
      </p:sp>
      <p:pic>
        <p:nvPicPr>
          <p:cNvPr id="7170" name="Picture 2" descr="C:\Documents and Settings\majid\Desktop\nasal obstr\pic\ext nasal deformity.jpg"/>
          <p:cNvPicPr>
            <a:picLocks noChangeAspect="1" noChangeArrowheads="1"/>
          </p:cNvPicPr>
          <p:nvPr/>
        </p:nvPicPr>
        <p:blipFill>
          <a:blip r:embed="rId2" cstate="print"/>
          <a:srcRect/>
          <a:stretch>
            <a:fillRect/>
          </a:stretch>
        </p:blipFill>
        <p:spPr bwMode="auto">
          <a:xfrm>
            <a:off x="4953000" y="304800"/>
            <a:ext cx="3752850" cy="624840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Deviated septum</a:t>
            </a:r>
          </a:p>
        </p:txBody>
      </p:sp>
      <p:sp>
        <p:nvSpPr>
          <p:cNvPr id="75779" name="Rectangle 3"/>
          <p:cNvSpPr>
            <a:spLocks noGrp="1" noChangeArrowheads="1"/>
          </p:cNvSpPr>
          <p:nvPr>
            <p:ph type="body" idx="1"/>
          </p:nvPr>
        </p:nvSpPr>
        <p:spPr/>
        <p:txBody>
          <a:bodyPr/>
          <a:lstStyle/>
          <a:p>
            <a:r>
              <a:rPr lang="en-US"/>
              <a:t>Developmental as well as</a:t>
            </a:r>
          </a:p>
          <a:p>
            <a:r>
              <a:rPr lang="en-US"/>
              <a:t>Traumatic</a:t>
            </a:r>
          </a:p>
          <a:p>
            <a:endParaRPr lang="en-US"/>
          </a:p>
          <a:p>
            <a:pPr>
              <a:buFontTx/>
              <a:buNone/>
            </a:pPr>
            <a:r>
              <a:rPr lang="en-US"/>
              <a:t>	The convexity of the septum is usually to the obstructed side while the concave side often has enlarged (compensatory) inferior and middle turbinates.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0"/>
            <a:ext cx="7086600" cy="1276350"/>
          </a:xfrm>
        </p:spPr>
        <p:txBody>
          <a:bodyPr/>
          <a:lstStyle/>
          <a:p>
            <a:pPr algn="ctr"/>
            <a:r>
              <a:rPr lang="en-US" sz="8000" dirty="0" smtClean="0"/>
              <a:t>AETIOLOGY</a:t>
            </a:r>
            <a:endParaRPr lang="en-US" sz="8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685800" y="304800"/>
            <a:ext cx="7772400" cy="1143000"/>
          </a:xfrm>
        </p:spPr>
        <p:txBody>
          <a:bodyPr/>
          <a:lstStyle/>
          <a:p>
            <a:r>
              <a:rPr lang="en-US" dirty="0"/>
              <a:t>Septal deviations</a:t>
            </a:r>
          </a:p>
        </p:txBody>
      </p:sp>
      <p:sp>
        <p:nvSpPr>
          <p:cNvPr id="74755" name="Rectangle 3"/>
          <p:cNvSpPr>
            <a:spLocks noGrp="1" noChangeArrowheads="1"/>
          </p:cNvSpPr>
          <p:nvPr>
            <p:ph type="body" idx="1"/>
          </p:nvPr>
        </p:nvSpPr>
        <p:spPr>
          <a:xfrm>
            <a:off x="685800" y="1524000"/>
            <a:ext cx="7772400" cy="4724400"/>
          </a:xfrm>
        </p:spPr>
        <p:txBody>
          <a:bodyPr/>
          <a:lstStyle/>
          <a:p>
            <a:r>
              <a:rPr lang="en-US"/>
              <a:t>A truly straight septum is rare - deviations, deflections and spurs occur and, if severe, can cause obstruction. </a:t>
            </a:r>
          </a:p>
          <a:p>
            <a:endParaRPr lang="en-US"/>
          </a:p>
          <a:p>
            <a:r>
              <a:rPr lang="en-US"/>
              <a:t>Perceptions of “abnormality” are subjective as some patients with minimal loss of airflow complain bitterly while complete obstruction is often an incidental finding in others.</a:t>
            </a:r>
          </a:p>
          <a:p>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0"/>
            <a:ext cx="7772400" cy="1143000"/>
          </a:xfrm>
        </p:spPr>
        <p:txBody>
          <a:bodyPr/>
          <a:lstStyle/>
          <a:p>
            <a:r>
              <a:rPr lang="en-US" dirty="0" smtClean="0"/>
              <a:t>        Septal </a:t>
            </a:r>
            <a:r>
              <a:rPr lang="en-US" dirty="0"/>
              <a:t>deviation</a:t>
            </a:r>
          </a:p>
        </p:txBody>
      </p:sp>
      <p:pic>
        <p:nvPicPr>
          <p:cNvPr id="64515" name="Picture 3" descr="Pic00007"/>
          <p:cNvPicPr>
            <a:picLocks noChangeAspect="1" noChangeArrowheads="1"/>
          </p:cNvPicPr>
          <p:nvPr/>
        </p:nvPicPr>
        <p:blipFill>
          <a:blip r:embed="rId2" cstate="print"/>
          <a:srcRect/>
          <a:stretch>
            <a:fillRect/>
          </a:stretch>
        </p:blipFill>
        <p:spPr bwMode="auto">
          <a:xfrm>
            <a:off x="3962400" y="990600"/>
            <a:ext cx="4876800" cy="2895600"/>
          </a:xfrm>
          <a:prstGeom prst="rect">
            <a:avLst/>
          </a:prstGeom>
          <a:noFill/>
        </p:spPr>
      </p:pic>
      <p:pic>
        <p:nvPicPr>
          <p:cNvPr id="64516" name="Picture 4" descr="Pic00006"/>
          <p:cNvPicPr>
            <a:picLocks noChangeAspect="1" noChangeArrowheads="1"/>
          </p:cNvPicPr>
          <p:nvPr/>
        </p:nvPicPr>
        <p:blipFill>
          <a:blip r:embed="rId3" cstate="print"/>
          <a:srcRect/>
          <a:stretch>
            <a:fillRect/>
          </a:stretch>
        </p:blipFill>
        <p:spPr bwMode="auto">
          <a:xfrm>
            <a:off x="304800" y="3589338"/>
            <a:ext cx="4343400" cy="3144837"/>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609600" y="0"/>
            <a:ext cx="7772400" cy="1143000"/>
          </a:xfrm>
        </p:spPr>
        <p:txBody>
          <a:bodyPr/>
          <a:lstStyle/>
          <a:p>
            <a:r>
              <a:rPr lang="en-US" dirty="0" smtClean="0"/>
              <a:t>     Symptoms</a:t>
            </a:r>
            <a:endParaRPr lang="en-US" dirty="0"/>
          </a:p>
        </p:txBody>
      </p:sp>
      <p:sp>
        <p:nvSpPr>
          <p:cNvPr id="76803" name="Rectangle 3"/>
          <p:cNvSpPr>
            <a:spLocks noGrp="1" noChangeArrowheads="1"/>
          </p:cNvSpPr>
          <p:nvPr>
            <p:ph type="body" idx="1"/>
          </p:nvPr>
        </p:nvSpPr>
        <p:spPr>
          <a:xfrm>
            <a:off x="685800" y="1066800"/>
            <a:ext cx="7772400" cy="5410200"/>
          </a:xfrm>
        </p:spPr>
        <p:txBody>
          <a:bodyPr/>
          <a:lstStyle/>
          <a:p>
            <a:r>
              <a:rPr lang="en-US"/>
              <a:t>Usually unilateral</a:t>
            </a:r>
          </a:p>
          <a:p>
            <a:endParaRPr lang="en-US"/>
          </a:p>
          <a:p>
            <a:r>
              <a:rPr lang="en-US"/>
              <a:t>Obstruction	- convex side   - septum itself</a:t>
            </a:r>
          </a:p>
          <a:p>
            <a:pPr>
              <a:buFontTx/>
              <a:buNone/>
            </a:pPr>
            <a:r>
              <a:rPr lang="en-US"/>
              <a:t>				- concave side - turbinate</a:t>
            </a:r>
          </a:p>
          <a:p>
            <a:endParaRPr lang="en-US"/>
          </a:p>
          <a:p>
            <a:r>
              <a:rPr lang="en-US"/>
              <a:t>Facial pain /	- enlarged turbinate</a:t>
            </a:r>
          </a:p>
          <a:p>
            <a:pPr>
              <a:lnSpc>
                <a:spcPct val="60000"/>
              </a:lnSpc>
              <a:buFontTx/>
              <a:buNone/>
            </a:pPr>
            <a:r>
              <a:rPr lang="en-US"/>
              <a:t>	sinusitis</a:t>
            </a:r>
          </a:p>
          <a:p>
            <a:pPr>
              <a:lnSpc>
                <a:spcPct val="60000"/>
              </a:lnSpc>
              <a:buFontTx/>
              <a:buNone/>
            </a:pPr>
            <a:endParaRPr lang="en-US"/>
          </a:p>
          <a:p>
            <a:pPr>
              <a:lnSpc>
                <a:spcPct val="60000"/>
              </a:lnSpc>
            </a:pPr>
            <a:r>
              <a:rPr lang="en-US"/>
              <a:t>Chronic otitis	</a:t>
            </a:r>
          </a:p>
          <a:p>
            <a:pPr>
              <a:lnSpc>
                <a:spcPct val="60000"/>
              </a:lnSpc>
              <a:buFontTx/>
              <a:buNone/>
            </a:pPr>
            <a:r>
              <a:rPr lang="en-US"/>
              <a:t>    media		- E.Tube dysfunction</a:t>
            </a:r>
          </a:p>
          <a:p>
            <a:pPr>
              <a:lnSpc>
                <a:spcPct val="60000"/>
              </a:lnSpc>
              <a:buFontTx/>
              <a:buNone/>
            </a:pP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685800" y="381000"/>
            <a:ext cx="7772400" cy="1143000"/>
          </a:xfrm>
        </p:spPr>
        <p:txBody>
          <a:bodyPr/>
          <a:lstStyle/>
          <a:p>
            <a:r>
              <a:rPr lang="en-US" dirty="0" smtClean="0"/>
              <a:t>     Clinical </a:t>
            </a:r>
            <a:r>
              <a:rPr lang="en-US" dirty="0"/>
              <a:t>appearance</a:t>
            </a:r>
          </a:p>
        </p:txBody>
      </p:sp>
      <p:sp>
        <p:nvSpPr>
          <p:cNvPr id="77827" name="Rectangle 3"/>
          <p:cNvSpPr>
            <a:spLocks noGrp="1" noChangeArrowheads="1"/>
          </p:cNvSpPr>
          <p:nvPr>
            <p:ph type="body" idx="1"/>
          </p:nvPr>
        </p:nvSpPr>
        <p:spPr>
          <a:xfrm>
            <a:off x="609600" y="1600200"/>
            <a:ext cx="7772400" cy="4876800"/>
          </a:xfrm>
        </p:spPr>
        <p:txBody>
          <a:bodyPr/>
          <a:lstStyle/>
          <a:p>
            <a:r>
              <a:rPr lang="en-US"/>
              <a:t>External appearance of the nose gives idea of symmetry.</a:t>
            </a:r>
          </a:p>
          <a:p>
            <a:endParaRPr lang="en-US"/>
          </a:p>
          <a:p>
            <a:r>
              <a:rPr lang="en-US"/>
              <a:t>Inspection (anterior &amp; posterior rhinoscopy)</a:t>
            </a:r>
          </a:p>
          <a:p>
            <a:pPr>
              <a:buFontTx/>
              <a:buNone/>
            </a:pPr>
            <a:r>
              <a:rPr lang="en-US"/>
              <a:t>		- deflection(s)</a:t>
            </a:r>
          </a:p>
          <a:p>
            <a:pPr>
              <a:buFontTx/>
              <a:buNone/>
            </a:pPr>
            <a:r>
              <a:rPr lang="en-US"/>
              <a:t>		- caudal dislocation</a:t>
            </a:r>
          </a:p>
          <a:p>
            <a:pPr>
              <a:buFontTx/>
              <a:buNone/>
            </a:pPr>
            <a:r>
              <a:rPr lang="en-US"/>
              <a:t>		- spur(s)</a:t>
            </a:r>
          </a:p>
          <a:p>
            <a:pPr>
              <a:buFontTx/>
              <a:buNone/>
            </a:pPr>
            <a:r>
              <a:rPr lang="en-US"/>
              <a:t>		- compensatory turbinate enlargement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t>External deformity</a:t>
            </a:r>
          </a:p>
        </p:txBody>
      </p:sp>
      <p:pic>
        <p:nvPicPr>
          <p:cNvPr id="78851" name="Picture 3" descr="Pic00008"/>
          <p:cNvPicPr>
            <a:picLocks noChangeAspect="1" noChangeArrowheads="1"/>
          </p:cNvPicPr>
          <p:nvPr/>
        </p:nvPicPr>
        <p:blipFill>
          <a:blip r:embed="rId2" cstate="print"/>
          <a:srcRect/>
          <a:stretch>
            <a:fillRect/>
          </a:stretch>
        </p:blipFill>
        <p:spPr bwMode="auto">
          <a:xfrm>
            <a:off x="1219200" y="1676400"/>
            <a:ext cx="6861175" cy="4762500"/>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609600" y="0"/>
            <a:ext cx="7772400" cy="1143000"/>
          </a:xfrm>
        </p:spPr>
        <p:txBody>
          <a:bodyPr/>
          <a:lstStyle/>
          <a:p>
            <a:r>
              <a:rPr lang="en-US" dirty="0"/>
              <a:t>Treatment</a:t>
            </a:r>
          </a:p>
        </p:txBody>
      </p:sp>
      <p:sp>
        <p:nvSpPr>
          <p:cNvPr id="79875" name="Rectangle 3"/>
          <p:cNvSpPr>
            <a:spLocks noGrp="1" noChangeArrowheads="1"/>
          </p:cNvSpPr>
          <p:nvPr>
            <p:ph type="body" idx="1"/>
          </p:nvPr>
        </p:nvSpPr>
        <p:spPr>
          <a:xfrm>
            <a:off x="457200" y="990600"/>
            <a:ext cx="8305800" cy="5486400"/>
          </a:xfrm>
        </p:spPr>
        <p:txBody>
          <a:bodyPr/>
          <a:lstStyle/>
          <a:p>
            <a:pPr>
              <a:lnSpc>
                <a:spcPct val="90000"/>
              </a:lnSpc>
            </a:pPr>
            <a:r>
              <a:rPr lang="en-US" dirty="0"/>
              <a:t>Depends on degree of symptoms / discomfort</a:t>
            </a:r>
          </a:p>
          <a:p>
            <a:pPr>
              <a:lnSpc>
                <a:spcPct val="90000"/>
              </a:lnSpc>
            </a:pPr>
            <a:endParaRPr lang="en-US" dirty="0"/>
          </a:p>
          <a:p>
            <a:pPr>
              <a:lnSpc>
                <a:spcPct val="90000"/>
              </a:lnSpc>
            </a:pPr>
            <a:r>
              <a:rPr lang="en-US" dirty="0"/>
              <a:t>Is </a:t>
            </a:r>
            <a:r>
              <a:rPr lang="en-US" dirty="0" smtClean="0"/>
              <a:t>surgery </a:t>
            </a:r>
            <a:r>
              <a:rPr lang="en-US" dirty="0"/>
              <a:t>indicated, choice is between </a:t>
            </a:r>
            <a:r>
              <a:rPr lang="en-US" dirty="0" err="1"/>
              <a:t>septoplasty</a:t>
            </a:r>
            <a:r>
              <a:rPr lang="en-US" dirty="0"/>
              <a:t> and </a:t>
            </a:r>
            <a:r>
              <a:rPr lang="en-US" dirty="0" err="1"/>
              <a:t>submucosal</a:t>
            </a:r>
            <a:r>
              <a:rPr lang="en-US" dirty="0"/>
              <a:t> resection</a:t>
            </a:r>
          </a:p>
          <a:p>
            <a:pPr>
              <a:lnSpc>
                <a:spcPct val="90000"/>
              </a:lnSpc>
            </a:pPr>
            <a:endParaRPr lang="en-US" dirty="0"/>
          </a:p>
          <a:p>
            <a:pPr>
              <a:lnSpc>
                <a:spcPct val="90000"/>
              </a:lnSpc>
            </a:pPr>
            <a:r>
              <a:rPr lang="en-US" dirty="0"/>
              <a:t>Aim is to straighten or remove the deviated section and reposition it in the midline, while retaining adequate support of the nasal dorsum</a:t>
            </a:r>
          </a:p>
          <a:p>
            <a:pPr>
              <a:lnSpc>
                <a:spcPct val="90000"/>
              </a:lnSpc>
            </a:pPr>
            <a:endParaRPr lang="en-US" dirty="0"/>
          </a:p>
          <a:p>
            <a:pPr>
              <a:lnSpc>
                <a:spcPct val="90000"/>
              </a:lnSpc>
            </a:pPr>
            <a:r>
              <a:rPr lang="en-US" dirty="0" err="1"/>
              <a:t>Turbinates</a:t>
            </a:r>
            <a:r>
              <a:rPr lang="en-US" dirty="0"/>
              <a:t> may be trimmed or realigned</a:t>
            </a:r>
          </a:p>
          <a:p>
            <a:pPr>
              <a:lnSpc>
                <a:spcPct val="90000"/>
              </a:lnSpc>
            </a:pP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CASE - 4</a:t>
            </a:r>
            <a:endParaRPr lang="en-US" dirty="0">
              <a:solidFill>
                <a:srgbClr val="FFFF00"/>
              </a:solidFill>
            </a:endParaRPr>
          </a:p>
        </p:txBody>
      </p:sp>
      <p:sp>
        <p:nvSpPr>
          <p:cNvPr id="3" name="Content Placeholder 2"/>
          <p:cNvSpPr>
            <a:spLocks noGrp="1"/>
          </p:cNvSpPr>
          <p:nvPr>
            <p:ph idx="1"/>
          </p:nvPr>
        </p:nvSpPr>
        <p:spPr>
          <a:xfrm>
            <a:off x="685800" y="1981200"/>
            <a:ext cx="5638800" cy="4114800"/>
          </a:xfrm>
        </p:spPr>
        <p:txBody>
          <a:bodyPr/>
          <a:lstStyle/>
          <a:p>
            <a:r>
              <a:rPr lang="en-US" dirty="0" smtClean="0"/>
              <a:t>HAJIRA 3</a:t>
            </a:r>
            <a:r>
              <a:rPr lang="en-US" baseline="30000" dirty="0" smtClean="0"/>
              <a:t>rd</a:t>
            </a:r>
            <a:r>
              <a:rPr lang="en-US" dirty="0" smtClean="0"/>
              <a:t> yr medical student in AM College presented in ENT opd with h/o running nose, early morning sneezing since childhood…….DIAGNOSIS</a:t>
            </a:r>
            <a:endParaRPr lang="en-US" dirty="0"/>
          </a:p>
        </p:txBody>
      </p:sp>
      <p:pic>
        <p:nvPicPr>
          <p:cNvPr id="4098" name="Picture 2" descr="C:\Documents and Settings\majid\Desktop\nasal obstr\pic\alergic_rhinitis_15b_small.jpg"/>
          <p:cNvPicPr>
            <a:picLocks noChangeAspect="1" noChangeArrowheads="1"/>
          </p:cNvPicPr>
          <p:nvPr/>
        </p:nvPicPr>
        <p:blipFill>
          <a:blip r:embed="rId2" cstate="print"/>
          <a:srcRect/>
          <a:stretch>
            <a:fillRect/>
          </a:stretch>
        </p:blipFill>
        <p:spPr bwMode="auto">
          <a:xfrm>
            <a:off x="6400800" y="1600200"/>
            <a:ext cx="2514600" cy="4191000"/>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dirty="0" smtClean="0"/>
              <a:t>Allergic Rhinitis</a:t>
            </a:r>
            <a:endParaRPr lang="en-US" dirty="0"/>
          </a:p>
        </p:txBody>
      </p:sp>
      <p:sp>
        <p:nvSpPr>
          <p:cNvPr id="59395" name="Rectangle 3"/>
          <p:cNvSpPr>
            <a:spLocks noGrp="1" noChangeArrowheads="1"/>
          </p:cNvSpPr>
          <p:nvPr>
            <p:ph type="body" idx="1"/>
          </p:nvPr>
        </p:nvSpPr>
        <p:spPr/>
        <p:txBody>
          <a:bodyPr/>
          <a:lstStyle/>
          <a:p>
            <a:pPr>
              <a:lnSpc>
                <a:spcPct val="90000"/>
              </a:lnSpc>
            </a:pPr>
            <a:endParaRPr lang="en-US" sz="2800"/>
          </a:p>
          <a:p>
            <a:pPr>
              <a:lnSpc>
                <a:spcPct val="90000"/>
              </a:lnSpc>
            </a:pPr>
            <a:r>
              <a:rPr lang="en-US" sz="2800"/>
              <a:t>Acquired		-	mucosal inflammation</a:t>
            </a:r>
          </a:p>
          <a:p>
            <a:pPr>
              <a:lnSpc>
                <a:spcPct val="90000"/>
              </a:lnSpc>
              <a:buFontTx/>
              <a:buNone/>
            </a:pPr>
            <a:r>
              <a:rPr lang="en-US" sz="2800"/>
              <a:t>    </a:t>
            </a:r>
            <a:r>
              <a:rPr lang="en-US" sz="1800"/>
              <a:t>(with discharge)</a:t>
            </a:r>
            <a:r>
              <a:rPr lang="en-US" sz="2800"/>
              <a:t>		  - allergy</a:t>
            </a:r>
          </a:p>
          <a:p>
            <a:pPr>
              <a:lnSpc>
                <a:spcPct val="90000"/>
              </a:lnSpc>
              <a:buFontTx/>
              <a:buNone/>
            </a:pPr>
            <a:r>
              <a:rPr lang="en-US" sz="2800"/>
              <a:t>					   </a:t>
            </a:r>
            <a:r>
              <a:rPr lang="en-US" sz="1800"/>
              <a:t>~ atopy history</a:t>
            </a:r>
          </a:p>
          <a:p>
            <a:pPr>
              <a:lnSpc>
                <a:spcPct val="90000"/>
              </a:lnSpc>
              <a:buFontTx/>
              <a:buNone/>
            </a:pPr>
            <a:r>
              <a:rPr lang="en-US" sz="1800"/>
              <a:t>					    ~ seasonal or perennial</a:t>
            </a:r>
          </a:p>
          <a:p>
            <a:pPr>
              <a:lnSpc>
                <a:spcPct val="90000"/>
              </a:lnSpc>
              <a:buFontTx/>
              <a:buNone/>
            </a:pPr>
            <a:r>
              <a:rPr lang="en-US" sz="1800"/>
              <a:t>					    ~ obstruction, rhinorrhoea, itch</a:t>
            </a:r>
          </a:p>
          <a:p>
            <a:pPr>
              <a:lnSpc>
                <a:spcPct val="90000"/>
              </a:lnSpc>
              <a:buFontTx/>
              <a:buNone/>
            </a:pPr>
            <a:endParaRPr lang="en-US" sz="1800"/>
          </a:p>
          <a:p>
            <a:pPr>
              <a:lnSpc>
                <a:spcPct val="90000"/>
              </a:lnSpc>
              <a:buFontTx/>
              <a:buNone/>
            </a:pPr>
            <a:endParaRPr lang="en-US" sz="1800"/>
          </a:p>
          <a:p>
            <a:pPr>
              <a:lnSpc>
                <a:spcPct val="90000"/>
              </a:lnSpc>
              <a:buFontTx/>
              <a:buNone/>
            </a:pPr>
            <a:r>
              <a:rPr lang="en-US" sz="2400"/>
              <a:t>  Allergen avoidance </a:t>
            </a:r>
            <a:r>
              <a:rPr lang="en-US" sz="2400">
                <a:cs typeface="Times New Roman" pitchFamily="18" charset="0"/>
              </a:rPr>
              <a:t>± antihistamines ± topical nasal steroids</a:t>
            </a:r>
            <a:endParaRPr lang="en-US" sz="2400"/>
          </a:p>
          <a:p>
            <a:pPr>
              <a:lnSpc>
                <a:spcPct val="90000"/>
              </a:lnSpc>
              <a:buFontTx/>
              <a:buNone/>
            </a:pPr>
            <a:endParaRPr lang="en-US" sz="1800"/>
          </a:p>
          <a:p>
            <a:pPr>
              <a:lnSpc>
                <a:spcPct val="90000"/>
              </a:lnSpc>
              <a:buFontTx/>
              <a:buNone/>
            </a:pPr>
            <a:r>
              <a:rPr lang="en-US" sz="2800"/>
              <a:t>					</a:t>
            </a:r>
            <a:endParaRPr lang="en-US" sz="180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CASE - 5</a:t>
            </a:r>
            <a:endParaRPr lang="en-US" dirty="0">
              <a:solidFill>
                <a:srgbClr val="FFFF00"/>
              </a:solidFill>
            </a:endParaRPr>
          </a:p>
        </p:txBody>
      </p:sp>
      <p:sp>
        <p:nvSpPr>
          <p:cNvPr id="3" name="Content Placeholder 2"/>
          <p:cNvSpPr>
            <a:spLocks noGrp="1"/>
          </p:cNvSpPr>
          <p:nvPr>
            <p:ph idx="1"/>
          </p:nvPr>
        </p:nvSpPr>
        <p:spPr/>
        <p:txBody>
          <a:bodyPr/>
          <a:lstStyle/>
          <a:p>
            <a:r>
              <a:rPr lang="en-US" dirty="0" err="1" smtClean="0"/>
              <a:t>Ahmar</a:t>
            </a:r>
            <a:r>
              <a:rPr lang="en-US" dirty="0" smtClean="0"/>
              <a:t> 4</a:t>
            </a:r>
            <a:r>
              <a:rPr lang="en-US" baseline="30000" dirty="0" smtClean="0"/>
              <a:t>th</a:t>
            </a:r>
            <a:r>
              <a:rPr lang="en-US" dirty="0" smtClean="0"/>
              <a:t> yr cadet took his younger brother (14 months old) in ENT dept on Saturday with c/o nasal stuffiness</a:t>
            </a:r>
            <a:r>
              <a:rPr lang="en-US" dirty="0" smtClean="0"/>
              <a:t> and </a:t>
            </a:r>
            <a:r>
              <a:rPr lang="en-US" dirty="0" smtClean="0"/>
              <a:t>obstruction </a:t>
            </a:r>
            <a:r>
              <a:rPr lang="en-US" dirty="0" smtClean="0"/>
              <a:t>for </a:t>
            </a:r>
            <a:r>
              <a:rPr lang="en-US" dirty="0" smtClean="0"/>
              <a:t>last 7 days ass with  foul smelly discharge from nose………..diagnosis </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dirty="0" smtClean="0"/>
              <a:t>FOREIGN BODY</a:t>
            </a:r>
            <a:endParaRPr lang="en-US" dirty="0"/>
          </a:p>
        </p:txBody>
      </p:sp>
      <p:sp>
        <p:nvSpPr>
          <p:cNvPr id="60419" name="Rectangle 3"/>
          <p:cNvSpPr>
            <a:spLocks noGrp="1" noChangeArrowheads="1"/>
          </p:cNvSpPr>
          <p:nvPr>
            <p:ph type="body" idx="1"/>
          </p:nvPr>
        </p:nvSpPr>
        <p:spPr>
          <a:xfrm>
            <a:off x="533400" y="1524000"/>
            <a:ext cx="5715000" cy="4114800"/>
          </a:xfrm>
        </p:spPr>
        <p:txBody>
          <a:bodyPr/>
          <a:lstStyle/>
          <a:p>
            <a:pPr>
              <a:lnSpc>
                <a:spcPct val="90000"/>
              </a:lnSpc>
            </a:pPr>
            <a:endParaRPr lang="en-US" dirty="0"/>
          </a:p>
          <a:p>
            <a:pPr>
              <a:lnSpc>
                <a:spcPct val="90000"/>
              </a:lnSpc>
            </a:pPr>
            <a:r>
              <a:rPr lang="en-US" dirty="0"/>
              <a:t>Acquired	-	mucosal inflammation</a:t>
            </a:r>
          </a:p>
          <a:p>
            <a:pPr>
              <a:lnSpc>
                <a:spcPct val="90000"/>
              </a:lnSpc>
              <a:buFontTx/>
              <a:buNone/>
            </a:pPr>
            <a:r>
              <a:rPr lang="en-US" dirty="0"/>
              <a:t>    </a:t>
            </a:r>
            <a:r>
              <a:rPr lang="en-US" sz="2000" dirty="0"/>
              <a:t>(with discharge)</a:t>
            </a:r>
            <a:r>
              <a:rPr lang="en-US" dirty="0"/>
              <a:t>		  </a:t>
            </a:r>
          </a:p>
          <a:p>
            <a:pPr>
              <a:lnSpc>
                <a:spcPct val="90000"/>
              </a:lnSpc>
              <a:buFontTx/>
              <a:buNone/>
            </a:pPr>
            <a:r>
              <a:rPr lang="en-US" dirty="0"/>
              <a:t>					- foreign body</a:t>
            </a:r>
          </a:p>
          <a:p>
            <a:pPr>
              <a:lnSpc>
                <a:spcPct val="90000"/>
              </a:lnSpc>
              <a:buFontTx/>
              <a:buNone/>
            </a:pPr>
            <a:r>
              <a:rPr lang="en-US" dirty="0"/>
              <a:t>					    </a:t>
            </a:r>
            <a:r>
              <a:rPr lang="en-US" sz="2000" dirty="0"/>
              <a:t>~ unilateral, foul-smelling 					           </a:t>
            </a:r>
            <a:r>
              <a:rPr lang="en-US" sz="2000" dirty="0" err="1"/>
              <a:t>rhinorrhoea</a:t>
            </a:r>
            <a:r>
              <a:rPr lang="en-US" sz="2000" dirty="0"/>
              <a:t> in a child is a 					           foreign body until disproven.</a:t>
            </a:r>
          </a:p>
          <a:p>
            <a:pPr>
              <a:lnSpc>
                <a:spcPct val="90000"/>
              </a:lnSpc>
              <a:buFontTx/>
              <a:buNone/>
            </a:pPr>
            <a:endParaRPr lang="en-US" sz="2000" dirty="0"/>
          </a:p>
          <a:p>
            <a:pPr>
              <a:lnSpc>
                <a:spcPct val="90000"/>
              </a:lnSpc>
              <a:buFontTx/>
              <a:buNone/>
            </a:pPr>
            <a:r>
              <a:rPr lang="en-US" sz="2000" dirty="0"/>
              <a:t>		</a:t>
            </a:r>
            <a:r>
              <a:rPr lang="en-US" sz="2800" dirty="0" err="1"/>
              <a:t>Visualise</a:t>
            </a:r>
            <a:r>
              <a:rPr lang="en-US" sz="2800" dirty="0"/>
              <a:t> and remove </a:t>
            </a:r>
            <a:r>
              <a:rPr lang="en-US" sz="2800" dirty="0">
                <a:cs typeface="Times New Roman" pitchFamily="18" charset="0"/>
              </a:rPr>
              <a:t>± local </a:t>
            </a:r>
            <a:r>
              <a:rPr lang="en-US" sz="2800" dirty="0" err="1">
                <a:cs typeface="Times New Roman" pitchFamily="18" charset="0"/>
              </a:rPr>
              <a:t>anaesthetic</a:t>
            </a:r>
            <a:endParaRPr lang="en-US" sz="2800" dirty="0"/>
          </a:p>
        </p:txBody>
      </p:sp>
      <p:pic>
        <p:nvPicPr>
          <p:cNvPr id="3074" name="Picture 2" descr="C:\Documents and Settings\majid\Desktop\nasal obstr\pic\20080808-nasal-foreign-body-2_small.jpg"/>
          <p:cNvPicPr>
            <a:picLocks noChangeAspect="1" noChangeArrowheads="1"/>
          </p:cNvPicPr>
          <p:nvPr/>
        </p:nvPicPr>
        <p:blipFill>
          <a:blip r:embed="rId2" cstate="print"/>
          <a:srcRect/>
          <a:stretch>
            <a:fillRect/>
          </a:stretch>
        </p:blipFill>
        <p:spPr bwMode="auto">
          <a:xfrm>
            <a:off x="6172200" y="1905000"/>
            <a:ext cx="2819400" cy="40386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smtClean="0"/>
              <a:t>       UNILATERAL</a:t>
            </a:r>
            <a:endParaRPr lang="en-US" dirty="0"/>
          </a:p>
        </p:txBody>
      </p:sp>
      <p:sp>
        <p:nvSpPr>
          <p:cNvPr id="32771" name="Rectangle 3"/>
          <p:cNvSpPr>
            <a:spLocks noGrp="1" noChangeArrowheads="1"/>
          </p:cNvSpPr>
          <p:nvPr>
            <p:ph type="body" idx="1"/>
          </p:nvPr>
        </p:nvSpPr>
        <p:spPr>
          <a:xfrm>
            <a:off x="685800" y="1524000"/>
            <a:ext cx="4724400" cy="4572000"/>
          </a:xfrm>
        </p:spPr>
        <p:txBody>
          <a:bodyPr/>
          <a:lstStyle/>
          <a:p>
            <a:pPr>
              <a:buFontTx/>
              <a:buNone/>
            </a:pPr>
            <a:r>
              <a:rPr lang="en-US" b="1" u="sng" dirty="0"/>
              <a:t>VESTIBULE</a:t>
            </a:r>
          </a:p>
          <a:p>
            <a:r>
              <a:rPr lang="en-US" dirty="0"/>
              <a:t>Furuncle</a:t>
            </a:r>
          </a:p>
          <a:p>
            <a:r>
              <a:rPr lang="en-US" dirty="0" err="1"/>
              <a:t>Vestibulitis</a:t>
            </a:r>
            <a:endParaRPr lang="en-US" dirty="0"/>
          </a:p>
          <a:p>
            <a:r>
              <a:rPr lang="en-US" dirty="0" err="1"/>
              <a:t>Stenosis</a:t>
            </a:r>
            <a:endParaRPr lang="en-US" dirty="0"/>
          </a:p>
          <a:p>
            <a:r>
              <a:rPr lang="en-US" dirty="0" err="1"/>
              <a:t>Atresia</a:t>
            </a:r>
            <a:endParaRPr lang="en-US" dirty="0"/>
          </a:p>
          <a:p>
            <a:r>
              <a:rPr lang="en-US" dirty="0" err="1"/>
              <a:t>Nasoalveolar</a:t>
            </a:r>
            <a:r>
              <a:rPr lang="en-US" dirty="0"/>
              <a:t> cyst</a:t>
            </a:r>
          </a:p>
          <a:p>
            <a:r>
              <a:rPr lang="en-US" dirty="0" err="1"/>
              <a:t>papilloma</a:t>
            </a:r>
            <a:endParaRPr lang="en-US" dirty="0"/>
          </a:p>
        </p:txBody>
      </p:sp>
      <p:sp>
        <p:nvSpPr>
          <p:cNvPr id="4" name="Rectangle 3"/>
          <p:cNvSpPr txBox="1">
            <a:spLocks noChangeArrowheads="1"/>
          </p:cNvSpPr>
          <p:nvPr/>
        </p:nvSpPr>
        <p:spPr bwMode="auto">
          <a:xfrm>
            <a:off x="4648200" y="1600200"/>
            <a:ext cx="4495800" cy="4495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tx2"/>
              </a:buClr>
              <a:buSzPct val="75000"/>
              <a:buFontTx/>
              <a:buNone/>
              <a:tabLst/>
              <a:defRPr/>
            </a:pPr>
            <a:r>
              <a:rPr kumimoji="0" lang="en-US" sz="3200" b="1" i="0" u="sng" strike="noStrike" kern="0" cap="none" spc="0" normalizeH="0" baseline="0" noProof="0" dirty="0" smtClean="0">
                <a:ln>
                  <a:noFill/>
                </a:ln>
                <a:solidFill>
                  <a:schemeClr val="tx1"/>
                </a:solidFill>
                <a:effectLst/>
                <a:uLnTx/>
                <a:uFillTx/>
                <a:latin typeface="+mn-lt"/>
                <a:ea typeface="+mn-ea"/>
                <a:cs typeface="+mn-cs"/>
              </a:rPr>
              <a:t>NASAL CAVITY</a:t>
            </a:r>
          </a:p>
          <a:p>
            <a:pPr marL="342900" marR="0" lvl="0" indent="-342900" algn="l" defTabSz="914400" rtl="0" eaLnBrk="1" fontAlgn="base" latinLnBrk="0" hangingPunct="1">
              <a:lnSpc>
                <a:spcPct val="100000"/>
              </a:lnSpc>
              <a:spcBef>
                <a:spcPct val="20000"/>
              </a:spcBef>
              <a:spcAft>
                <a:spcPct val="0"/>
              </a:spcAft>
              <a:buClr>
                <a:schemeClr val="tx2"/>
              </a:buClr>
              <a:buSzPct val="75000"/>
              <a:buFont typeface="Monotype Sorts" pitchFamily="2" charset="2"/>
              <a:buChar char="u"/>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F.B</a:t>
            </a:r>
          </a:p>
          <a:p>
            <a:pPr marL="342900" marR="0" lvl="0" indent="-342900" algn="l" defTabSz="914400" rtl="0" eaLnBrk="1" fontAlgn="base" latinLnBrk="0" hangingPunct="1">
              <a:lnSpc>
                <a:spcPct val="100000"/>
              </a:lnSpc>
              <a:spcBef>
                <a:spcPct val="20000"/>
              </a:spcBef>
              <a:spcAft>
                <a:spcPct val="0"/>
              </a:spcAft>
              <a:buClr>
                <a:schemeClr val="tx2"/>
              </a:buClr>
              <a:buSzPct val="75000"/>
              <a:buFont typeface="Monotype Sorts" pitchFamily="2" charset="2"/>
              <a:buChar char="u"/>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DNS</a:t>
            </a:r>
          </a:p>
          <a:p>
            <a:pPr marL="342900" marR="0" lvl="0" indent="-342900" algn="l" defTabSz="914400" rtl="0" eaLnBrk="1" fontAlgn="base" latinLnBrk="0" hangingPunct="1">
              <a:lnSpc>
                <a:spcPct val="100000"/>
              </a:lnSpc>
              <a:spcBef>
                <a:spcPct val="20000"/>
              </a:spcBef>
              <a:spcAft>
                <a:spcPct val="0"/>
              </a:spcAft>
              <a:buClr>
                <a:schemeClr val="tx2"/>
              </a:buClr>
              <a:buSzPct val="75000"/>
              <a:buFont typeface="Monotype Sorts" pitchFamily="2" charset="2"/>
              <a:buChar char="u"/>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Hypertrophied </a:t>
            </a:r>
            <a:r>
              <a:rPr kumimoji="0" lang="en-US" sz="3200" b="0" i="0" u="none" strike="noStrike" kern="0" cap="none" spc="0" normalizeH="0" baseline="0" noProof="0" dirty="0" err="1" smtClean="0">
                <a:ln>
                  <a:noFill/>
                </a:ln>
                <a:solidFill>
                  <a:schemeClr val="tx1"/>
                </a:solidFill>
                <a:effectLst/>
                <a:uLnTx/>
                <a:uFillTx/>
                <a:latin typeface="+mn-lt"/>
                <a:ea typeface="+mn-ea"/>
                <a:cs typeface="+mn-cs"/>
              </a:rPr>
              <a:t>turbinates</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tx2"/>
              </a:buClr>
              <a:buSzPct val="75000"/>
              <a:buFont typeface="Monotype Sorts" pitchFamily="2" charset="2"/>
              <a:buChar char="u"/>
              <a:tabLst/>
              <a:defRPr/>
            </a:pPr>
            <a:r>
              <a:rPr kumimoji="0" lang="en-US" sz="3200" b="0" i="0" u="none" strike="noStrike" kern="0" cap="none" spc="0" normalizeH="0" baseline="0" noProof="0" dirty="0" err="1" smtClean="0">
                <a:ln>
                  <a:noFill/>
                </a:ln>
                <a:solidFill>
                  <a:schemeClr val="tx1"/>
                </a:solidFill>
                <a:effectLst/>
                <a:uLnTx/>
                <a:uFillTx/>
                <a:latin typeface="+mn-lt"/>
                <a:ea typeface="+mn-ea"/>
                <a:cs typeface="+mn-cs"/>
              </a:rPr>
              <a:t>Synechae</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tx2"/>
              </a:buClr>
              <a:buSzPct val="75000"/>
              <a:buFont typeface="Monotype Sorts" pitchFamily="2" charset="2"/>
              <a:buChar char="u"/>
              <a:tabLst/>
              <a:defRPr/>
            </a:pPr>
            <a:r>
              <a:rPr kumimoji="0" lang="en-US" sz="3200" b="0" i="0" u="none" strike="noStrike" kern="0" cap="none" spc="0" normalizeH="0" baseline="0" noProof="0" dirty="0" err="1" smtClean="0">
                <a:ln>
                  <a:noFill/>
                </a:ln>
                <a:solidFill>
                  <a:schemeClr val="tx1"/>
                </a:solidFill>
                <a:effectLst/>
                <a:uLnTx/>
                <a:uFillTx/>
                <a:latin typeface="+mn-lt"/>
                <a:ea typeface="+mn-ea"/>
                <a:cs typeface="+mn-cs"/>
              </a:rPr>
              <a:t>Concha</a:t>
            </a:r>
            <a:r>
              <a:rPr kumimoji="0" lang="en-US" sz="3200" b="0" i="0" u="none" strike="noStrike" kern="0" cap="none" spc="0" normalizeH="0" baseline="0" noProof="0" dirty="0" smtClean="0">
                <a:ln>
                  <a:noFill/>
                </a:ln>
                <a:solidFill>
                  <a:schemeClr val="tx1"/>
                </a:solidFill>
                <a:effectLst/>
                <a:uLnTx/>
                <a:uFillTx/>
                <a:latin typeface="+mn-lt"/>
                <a:ea typeface="+mn-ea"/>
                <a:cs typeface="+mn-cs"/>
              </a:rPr>
              <a:t> </a:t>
            </a:r>
            <a:r>
              <a:rPr kumimoji="0" lang="en-US" sz="3200" b="0" i="0" u="none" strike="noStrike" kern="0" cap="none" spc="0" normalizeH="0" baseline="0" noProof="0" dirty="0" err="1" smtClean="0">
                <a:ln>
                  <a:noFill/>
                </a:ln>
                <a:solidFill>
                  <a:schemeClr val="tx1"/>
                </a:solidFill>
                <a:effectLst/>
                <a:uLnTx/>
                <a:uFillTx/>
                <a:latin typeface="+mn-lt"/>
                <a:ea typeface="+mn-ea"/>
                <a:cs typeface="+mn-cs"/>
              </a:rPr>
              <a:t>bullosaRhinolith</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tx2"/>
              </a:buClr>
              <a:buSzPct val="75000"/>
              <a:buFont typeface="Monotype Sorts" pitchFamily="2" charset="2"/>
              <a:buChar char="u"/>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Sinusitis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CASE - 6</a:t>
            </a:r>
            <a:endParaRPr lang="en-US" dirty="0">
              <a:solidFill>
                <a:srgbClr val="FFFF00"/>
              </a:solidFill>
            </a:endParaRPr>
          </a:p>
        </p:txBody>
      </p:sp>
      <p:sp>
        <p:nvSpPr>
          <p:cNvPr id="3" name="Content Placeholder 2"/>
          <p:cNvSpPr>
            <a:spLocks noGrp="1"/>
          </p:cNvSpPr>
          <p:nvPr>
            <p:ph idx="1"/>
          </p:nvPr>
        </p:nvSpPr>
        <p:spPr>
          <a:xfrm>
            <a:off x="685800" y="1981200"/>
            <a:ext cx="5334000" cy="4114800"/>
          </a:xfrm>
        </p:spPr>
        <p:txBody>
          <a:bodyPr/>
          <a:lstStyle/>
          <a:p>
            <a:r>
              <a:rPr lang="en-US" dirty="0" smtClean="0"/>
              <a:t>Final yr cadet </a:t>
            </a:r>
            <a:r>
              <a:rPr lang="en-US" dirty="0" err="1" smtClean="0"/>
              <a:t>Mariam</a:t>
            </a:r>
            <a:r>
              <a:rPr lang="en-US" dirty="0" smtClean="0"/>
              <a:t> presented in ENT opd with nasal obstruction. Examination revealed decreased nasal patency on </a:t>
            </a:r>
            <a:r>
              <a:rPr lang="en-US" dirty="0" err="1" smtClean="0"/>
              <a:t>rt</a:t>
            </a:r>
            <a:r>
              <a:rPr lang="en-US" dirty="0" smtClean="0"/>
              <a:t> side</a:t>
            </a:r>
            <a:r>
              <a:rPr lang="en-US" dirty="0" smtClean="0"/>
              <a:t> and </a:t>
            </a:r>
            <a:r>
              <a:rPr lang="en-US" dirty="0" smtClean="0"/>
              <a:t>pale mass with glistering surface filling </a:t>
            </a:r>
            <a:r>
              <a:rPr lang="en-US" dirty="0" err="1" smtClean="0"/>
              <a:t>rt</a:t>
            </a:r>
            <a:r>
              <a:rPr lang="en-US" dirty="0" smtClean="0"/>
              <a:t> nasal cavity……..DIAGNOSIS</a:t>
            </a:r>
            <a:endParaRPr lang="en-US" dirty="0"/>
          </a:p>
        </p:txBody>
      </p:sp>
      <p:pic>
        <p:nvPicPr>
          <p:cNvPr id="5122" name="Picture 2" descr="C:\Documents and Settings\majid\Desktop\nasal obstr\pic\nasal_polyposis2.jpg"/>
          <p:cNvPicPr>
            <a:picLocks noChangeAspect="1" noChangeArrowheads="1"/>
          </p:cNvPicPr>
          <p:nvPr/>
        </p:nvPicPr>
        <p:blipFill>
          <a:blip r:embed="rId2" cstate="print"/>
          <a:srcRect/>
          <a:stretch>
            <a:fillRect/>
          </a:stretch>
        </p:blipFill>
        <p:spPr bwMode="auto">
          <a:xfrm>
            <a:off x="6096000" y="1981200"/>
            <a:ext cx="3048000" cy="3657600"/>
          </a:xfrm>
          <a:prstGeom prst="rect">
            <a:avLst/>
          </a:prstGeom>
          <a:no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POLYPS</a:t>
            </a:r>
            <a:endParaRPr lang="en-US" dirty="0"/>
          </a:p>
        </p:txBody>
      </p:sp>
      <p:pic>
        <p:nvPicPr>
          <p:cNvPr id="1026" name="Picture 2" descr="C:\Documents and Settings\majid\Desktop\nasal obstr\pic\nasal_polyps_030102_small.jpg"/>
          <p:cNvPicPr>
            <a:picLocks noGrp="1" noChangeAspect="1" noChangeArrowheads="1"/>
          </p:cNvPicPr>
          <p:nvPr>
            <p:ph idx="1"/>
          </p:nvPr>
        </p:nvPicPr>
        <p:blipFill>
          <a:blip r:embed="rId2" cstate="print"/>
          <a:srcRect/>
          <a:stretch>
            <a:fillRect/>
          </a:stretch>
        </p:blipFill>
        <p:spPr bwMode="auto">
          <a:xfrm>
            <a:off x="838200" y="1752600"/>
            <a:ext cx="3733800" cy="4572000"/>
          </a:xfrm>
          <a:prstGeom prst="rect">
            <a:avLst/>
          </a:prstGeom>
          <a:noFill/>
        </p:spPr>
      </p:pic>
      <p:pic>
        <p:nvPicPr>
          <p:cNvPr id="1027" name="Picture 3" descr="C:\Documents and Settings\majid\Desktop\nasal obstr\pic\nasal_polyp_small2.jpg"/>
          <p:cNvPicPr>
            <a:picLocks noChangeAspect="1" noChangeArrowheads="1"/>
          </p:cNvPicPr>
          <p:nvPr/>
        </p:nvPicPr>
        <p:blipFill>
          <a:blip r:embed="rId3" cstate="print"/>
          <a:srcRect/>
          <a:stretch>
            <a:fillRect/>
          </a:stretch>
        </p:blipFill>
        <p:spPr bwMode="auto">
          <a:xfrm>
            <a:off x="4803888" y="1752600"/>
            <a:ext cx="3882912" cy="4495800"/>
          </a:xfrm>
          <a:prstGeom prst="rect">
            <a:avLst/>
          </a:prstGeom>
          <a:noFill/>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CASE - 7</a:t>
            </a:r>
            <a:endParaRPr lang="en-US" dirty="0">
              <a:solidFill>
                <a:srgbClr val="FFFF00"/>
              </a:solidFill>
            </a:endParaRPr>
          </a:p>
        </p:txBody>
      </p:sp>
      <p:sp>
        <p:nvSpPr>
          <p:cNvPr id="3" name="Content Placeholder 2"/>
          <p:cNvSpPr>
            <a:spLocks noGrp="1"/>
          </p:cNvSpPr>
          <p:nvPr>
            <p:ph idx="1"/>
          </p:nvPr>
        </p:nvSpPr>
        <p:spPr/>
        <p:txBody>
          <a:bodyPr/>
          <a:lstStyle/>
          <a:p>
            <a:r>
              <a:rPr lang="en-US" dirty="0" err="1" smtClean="0"/>
              <a:t>Adil</a:t>
            </a:r>
            <a:r>
              <a:rPr lang="en-US" dirty="0" smtClean="0"/>
              <a:t> a Biochemistry teacher presented with h/o recurrent </a:t>
            </a:r>
            <a:r>
              <a:rPr lang="en-US" dirty="0" err="1" smtClean="0"/>
              <a:t>epistaxis</a:t>
            </a:r>
            <a:r>
              <a:rPr lang="en-US" dirty="0" smtClean="0"/>
              <a:t>. Examination revealed small pointed projection on nasal septum </a:t>
            </a:r>
            <a:r>
              <a:rPr lang="en-US" dirty="0" err="1" smtClean="0"/>
              <a:t>rt</a:t>
            </a:r>
            <a:r>
              <a:rPr lang="en-US" dirty="0" smtClean="0"/>
              <a:t> side…………DIAGNOSIS</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SEPTAL SPUR</a:t>
            </a:r>
            <a:endParaRPr lang="en-US" dirty="0"/>
          </a:p>
        </p:txBody>
      </p:sp>
      <p:pic>
        <p:nvPicPr>
          <p:cNvPr id="2050" name="Picture 2" descr="C:\Documents and Settings\majid\Desktop\nasal obstr\pic\septal_spur_15_small.jpg"/>
          <p:cNvPicPr>
            <a:picLocks noGrp="1" noChangeAspect="1" noChangeArrowheads="1"/>
          </p:cNvPicPr>
          <p:nvPr>
            <p:ph idx="1"/>
          </p:nvPr>
        </p:nvPicPr>
        <p:blipFill>
          <a:blip r:embed="rId2" cstate="print"/>
          <a:srcRect/>
          <a:stretch>
            <a:fillRect/>
          </a:stretch>
        </p:blipFill>
        <p:spPr bwMode="auto">
          <a:xfrm>
            <a:off x="533400" y="1752600"/>
            <a:ext cx="4038600" cy="4648200"/>
          </a:xfrm>
          <a:prstGeom prst="rect">
            <a:avLst/>
          </a:prstGeom>
          <a:noFill/>
        </p:spPr>
      </p:pic>
      <p:pic>
        <p:nvPicPr>
          <p:cNvPr id="2051" name="Picture 3" descr="C:\Documents and Settings\majid\Desktop\nasal obstr\pic\20060120-septal-spur_small.jpg"/>
          <p:cNvPicPr>
            <a:picLocks noChangeAspect="1" noChangeArrowheads="1"/>
          </p:cNvPicPr>
          <p:nvPr/>
        </p:nvPicPr>
        <p:blipFill>
          <a:blip r:embed="rId3" cstate="print"/>
          <a:srcRect/>
          <a:stretch>
            <a:fillRect/>
          </a:stretch>
        </p:blipFill>
        <p:spPr bwMode="auto">
          <a:xfrm>
            <a:off x="4872037" y="1752600"/>
            <a:ext cx="4043363" cy="4648200"/>
          </a:xfrm>
          <a:prstGeom prst="rect">
            <a:avLst/>
          </a:prstGeom>
          <a:noFill/>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CASE - 8</a:t>
            </a:r>
            <a:endParaRPr lang="en-US" dirty="0">
              <a:solidFill>
                <a:srgbClr val="FFFF00"/>
              </a:solidFill>
            </a:endParaRPr>
          </a:p>
        </p:txBody>
      </p:sp>
      <p:sp>
        <p:nvSpPr>
          <p:cNvPr id="3" name="Content Placeholder 2"/>
          <p:cNvSpPr>
            <a:spLocks noGrp="1"/>
          </p:cNvSpPr>
          <p:nvPr>
            <p:ph idx="1"/>
          </p:nvPr>
        </p:nvSpPr>
        <p:spPr>
          <a:xfrm>
            <a:off x="685800" y="1981200"/>
            <a:ext cx="5029200" cy="4114800"/>
          </a:xfrm>
        </p:spPr>
        <p:txBody>
          <a:bodyPr/>
          <a:lstStyle/>
          <a:p>
            <a:r>
              <a:rPr lang="en-US" dirty="0" err="1" smtClean="0"/>
              <a:t>Maj</a:t>
            </a:r>
            <a:r>
              <a:rPr lang="en-US" dirty="0" smtClean="0"/>
              <a:t> </a:t>
            </a:r>
            <a:r>
              <a:rPr lang="en-US" dirty="0" err="1" smtClean="0"/>
              <a:t>Atif</a:t>
            </a:r>
            <a:r>
              <a:rPr lang="en-US" dirty="0" smtClean="0"/>
              <a:t> presented with 5 days h/o </a:t>
            </a:r>
            <a:r>
              <a:rPr lang="en-US" dirty="0" err="1" smtClean="0"/>
              <a:t>fever,nasal</a:t>
            </a:r>
            <a:r>
              <a:rPr lang="en-US" dirty="0" smtClean="0"/>
              <a:t> obstruction</a:t>
            </a:r>
            <a:r>
              <a:rPr lang="en-US" dirty="0" smtClean="0"/>
              <a:t> and </a:t>
            </a:r>
            <a:r>
              <a:rPr lang="en-US" dirty="0" smtClean="0"/>
              <a:t>pain nose. Examination revealed soft swelling on nasal septum </a:t>
            </a:r>
            <a:r>
              <a:rPr lang="en-US" dirty="0" err="1" smtClean="0"/>
              <a:t>rt</a:t>
            </a:r>
            <a:r>
              <a:rPr lang="en-US" dirty="0" smtClean="0"/>
              <a:t> obscuring nasal cavity…….DIAGNOSIS </a:t>
            </a:r>
            <a:endParaRPr lang="en-US" dirty="0"/>
          </a:p>
        </p:txBody>
      </p:sp>
      <p:pic>
        <p:nvPicPr>
          <p:cNvPr id="4" name="Picture 2" descr="C:\Documents and Settings\majid\Desktop\nasal obstr\pic\80SQNASALABSCESS_236_SQ.jpg"/>
          <p:cNvPicPr>
            <a:picLocks noChangeAspect="1" noChangeArrowheads="1"/>
          </p:cNvPicPr>
          <p:nvPr/>
        </p:nvPicPr>
        <p:blipFill>
          <a:blip r:embed="rId2" cstate="print"/>
          <a:srcRect/>
          <a:stretch>
            <a:fillRect/>
          </a:stretch>
        </p:blipFill>
        <p:spPr bwMode="auto">
          <a:xfrm>
            <a:off x="6019800" y="2057400"/>
            <a:ext cx="3124200" cy="3810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Septal abscess</a:t>
            </a:r>
            <a:endParaRPr lang="en-US" dirty="0"/>
          </a:p>
        </p:txBody>
      </p:sp>
      <p:pic>
        <p:nvPicPr>
          <p:cNvPr id="1027" name="Picture 3" descr="C:\Documents and Settings\majid\Desktop\nasal obstr\pic\80SSQSeptal_Abscess_GG_Jul_2005_010.jpg"/>
          <p:cNvPicPr>
            <a:picLocks noChangeAspect="1" noChangeArrowheads="1"/>
          </p:cNvPicPr>
          <p:nvPr/>
        </p:nvPicPr>
        <p:blipFill>
          <a:blip r:embed="rId2" cstate="print"/>
          <a:srcRect/>
          <a:stretch>
            <a:fillRect/>
          </a:stretch>
        </p:blipFill>
        <p:spPr bwMode="auto">
          <a:xfrm>
            <a:off x="2057400" y="2514600"/>
            <a:ext cx="5791200" cy="3657600"/>
          </a:xfrm>
          <a:prstGeom prst="rect">
            <a:avLst/>
          </a:prstGeom>
          <a:noFill/>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CASE - 9</a:t>
            </a:r>
            <a:endParaRPr lang="en-US" dirty="0">
              <a:solidFill>
                <a:srgbClr val="FFFF00"/>
              </a:solidFill>
            </a:endParaRPr>
          </a:p>
        </p:txBody>
      </p:sp>
      <p:sp>
        <p:nvSpPr>
          <p:cNvPr id="3" name="Content Placeholder 2"/>
          <p:cNvSpPr>
            <a:spLocks noGrp="1"/>
          </p:cNvSpPr>
          <p:nvPr>
            <p:ph idx="1"/>
          </p:nvPr>
        </p:nvSpPr>
        <p:spPr/>
        <p:txBody>
          <a:bodyPr/>
          <a:lstStyle/>
          <a:p>
            <a:r>
              <a:rPr lang="en-US" dirty="0" err="1" smtClean="0"/>
              <a:t>Filmstar</a:t>
            </a:r>
            <a:r>
              <a:rPr lang="en-US" dirty="0" smtClean="0"/>
              <a:t> </a:t>
            </a:r>
            <a:r>
              <a:rPr lang="en-US" dirty="0" err="1" smtClean="0"/>
              <a:t>Meera</a:t>
            </a:r>
            <a:r>
              <a:rPr lang="en-US" dirty="0" smtClean="0"/>
              <a:t> presented with 5 yr h/o nasal obstruction. She had </a:t>
            </a:r>
            <a:r>
              <a:rPr lang="en-US" dirty="0" err="1" smtClean="0"/>
              <a:t>septal</a:t>
            </a:r>
            <a:r>
              <a:rPr lang="en-US" dirty="0" smtClean="0"/>
              <a:t> surgery 1 yr back for DNS but her nasal obstruction </a:t>
            </a:r>
            <a:r>
              <a:rPr lang="en-US" dirty="0" smtClean="0"/>
              <a:t>increased </a:t>
            </a:r>
            <a:r>
              <a:rPr lang="en-US" dirty="0" smtClean="0"/>
              <a:t>after operation…   ….DIAGNOSIS</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Documents and Settings\majid\Desktop\nasal obstr\pic\2004-NasalSeptalPerforation-Labeled_small.jpg"/>
          <p:cNvPicPr>
            <a:picLocks noGrp="1" noChangeAspect="1" noChangeArrowheads="1"/>
          </p:cNvPicPr>
          <p:nvPr>
            <p:ph idx="1"/>
          </p:nvPr>
        </p:nvPicPr>
        <p:blipFill>
          <a:blip r:embed="rId2" cstate="print"/>
          <a:srcRect/>
          <a:stretch>
            <a:fillRect/>
          </a:stretch>
        </p:blipFill>
        <p:spPr bwMode="auto">
          <a:xfrm>
            <a:off x="1143000" y="2133600"/>
            <a:ext cx="6629400" cy="4267200"/>
          </a:xfrm>
          <a:prstGeom prst="rect">
            <a:avLst/>
          </a:prstGeom>
          <a:noFill/>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CASE - 10</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t>Sep Allah </a:t>
            </a:r>
            <a:r>
              <a:rPr lang="en-US" dirty="0" err="1" smtClean="0"/>
              <a:t>Ditta</a:t>
            </a:r>
            <a:r>
              <a:rPr lang="en-US" dirty="0" smtClean="0"/>
              <a:t> presented with 6 months h/o nasal obstruction. Examination showed stony mass on nasal cavity floor (</a:t>
            </a:r>
            <a:r>
              <a:rPr lang="en-US" dirty="0" err="1" smtClean="0"/>
              <a:t>rt</a:t>
            </a:r>
            <a:r>
              <a:rPr lang="en-US" dirty="0" smtClean="0"/>
              <a:t>). History revealed some FB impaction 8 months back but </a:t>
            </a:r>
            <a:r>
              <a:rPr lang="en-US" smtClean="0"/>
              <a:t>GP </a:t>
            </a:r>
            <a:r>
              <a:rPr lang="en-US" smtClean="0"/>
              <a:t>didn’t </a:t>
            </a:r>
            <a:r>
              <a:rPr lang="en-US" dirty="0" smtClean="0"/>
              <a:t>find anything in nose………….DIAGNOSIS  </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Rhinolith</a:t>
            </a:r>
            <a:r>
              <a:rPr lang="en-US" dirty="0" smtClean="0"/>
              <a:t> </a:t>
            </a:r>
            <a:endParaRPr lang="en-US" dirty="0"/>
          </a:p>
        </p:txBody>
      </p:sp>
      <p:pic>
        <p:nvPicPr>
          <p:cNvPr id="6146" name="Picture 2" descr="C:\Documents and Settings\majid\Desktop\nasal obstr\pic\Rhinolith1Labeled.jpg"/>
          <p:cNvPicPr>
            <a:picLocks noGrp="1" noChangeAspect="1" noChangeArrowheads="1"/>
          </p:cNvPicPr>
          <p:nvPr>
            <p:ph idx="1"/>
          </p:nvPr>
        </p:nvPicPr>
        <p:blipFill>
          <a:blip r:embed="rId2" cstate="print"/>
          <a:srcRect/>
          <a:stretch>
            <a:fillRect/>
          </a:stretch>
        </p:blipFill>
        <p:spPr bwMode="auto">
          <a:xfrm>
            <a:off x="990600" y="2409824"/>
            <a:ext cx="7543800" cy="391477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371600" y="0"/>
            <a:ext cx="7086600" cy="1276350"/>
          </a:xfrm>
        </p:spPr>
        <p:txBody>
          <a:bodyPr/>
          <a:lstStyle/>
          <a:p>
            <a:r>
              <a:rPr lang="en-US" dirty="0" smtClean="0"/>
              <a:t>         BILATERAL</a:t>
            </a:r>
            <a:endParaRPr lang="en-US" dirty="0"/>
          </a:p>
        </p:txBody>
      </p:sp>
      <p:sp>
        <p:nvSpPr>
          <p:cNvPr id="34819" name="Rectangle 3"/>
          <p:cNvSpPr>
            <a:spLocks noGrp="1" noChangeArrowheads="1"/>
          </p:cNvSpPr>
          <p:nvPr>
            <p:ph type="body" idx="1"/>
          </p:nvPr>
        </p:nvSpPr>
        <p:spPr>
          <a:xfrm>
            <a:off x="685800" y="1371600"/>
            <a:ext cx="4191000" cy="4724400"/>
          </a:xfrm>
        </p:spPr>
        <p:txBody>
          <a:bodyPr/>
          <a:lstStyle/>
          <a:p>
            <a:pPr>
              <a:buFontTx/>
              <a:buNone/>
            </a:pPr>
            <a:r>
              <a:rPr lang="en-US" b="1" u="sng" dirty="0"/>
              <a:t>VESTIBULE</a:t>
            </a:r>
          </a:p>
          <a:p>
            <a:r>
              <a:rPr lang="en-US" dirty="0"/>
              <a:t>Bilateral </a:t>
            </a:r>
            <a:r>
              <a:rPr lang="en-US" dirty="0" err="1"/>
              <a:t>vestibulitis</a:t>
            </a:r>
            <a:endParaRPr lang="en-US" dirty="0"/>
          </a:p>
          <a:p>
            <a:r>
              <a:rPr lang="en-US" dirty="0"/>
              <a:t>Collapsing nasal </a:t>
            </a:r>
            <a:r>
              <a:rPr lang="en-US" dirty="0" err="1"/>
              <a:t>alae</a:t>
            </a:r>
            <a:endParaRPr lang="en-US" dirty="0"/>
          </a:p>
          <a:p>
            <a:r>
              <a:rPr lang="en-US" dirty="0" err="1"/>
              <a:t>stenosis</a:t>
            </a:r>
            <a:endParaRPr lang="en-US" dirty="0"/>
          </a:p>
        </p:txBody>
      </p:sp>
      <p:sp>
        <p:nvSpPr>
          <p:cNvPr id="4" name="Rectangle 3"/>
          <p:cNvSpPr txBox="1">
            <a:spLocks noChangeArrowheads="1"/>
          </p:cNvSpPr>
          <p:nvPr/>
        </p:nvSpPr>
        <p:spPr bwMode="auto">
          <a:xfrm>
            <a:off x="4648200" y="1371600"/>
            <a:ext cx="4495800" cy="47244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tx2"/>
              </a:buClr>
              <a:buSzPct val="75000"/>
              <a:tabLst/>
              <a:defRPr/>
            </a:pPr>
            <a:r>
              <a:rPr kumimoji="0" lang="en-US" sz="3200" b="1" u="sng" strike="noStrike" kern="0" cap="none" spc="0" normalizeH="0" baseline="0" noProof="0" dirty="0" smtClean="0">
                <a:ln>
                  <a:noFill/>
                </a:ln>
                <a:solidFill>
                  <a:schemeClr val="tx1"/>
                </a:solidFill>
                <a:effectLst/>
                <a:uLnTx/>
                <a:uFillTx/>
                <a:latin typeface="+mn-lt"/>
                <a:ea typeface="+mn-ea"/>
                <a:cs typeface="+mn-cs"/>
              </a:rPr>
              <a:t>NASAL CAVITY</a:t>
            </a:r>
          </a:p>
          <a:p>
            <a:pPr marL="342900" marR="0" lvl="0" indent="-342900" algn="l" defTabSz="914400" rtl="0" eaLnBrk="1" fontAlgn="base" latinLnBrk="0" hangingPunct="1">
              <a:lnSpc>
                <a:spcPct val="100000"/>
              </a:lnSpc>
              <a:spcBef>
                <a:spcPct val="20000"/>
              </a:spcBef>
              <a:spcAft>
                <a:spcPct val="0"/>
              </a:spcAft>
              <a:buClr>
                <a:schemeClr val="tx2"/>
              </a:buClr>
              <a:buSzPct val="75000"/>
              <a:buFont typeface="Monotype Sorts" pitchFamily="2" charset="2"/>
              <a:buChar char="u"/>
              <a:tabLst/>
              <a:defRPr/>
            </a:pPr>
            <a:r>
              <a:rPr kumimoji="0" lang="en-US" sz="3200" b="0" u="none" strike="noStrike" kern="0" cap="none" spc="0" normalizeH="0" baseline="0" noProof="0" dirty="0" smtClean="0">
                <a:ln>
                  <a:noFill/>
                </a:ln>
                <a:solidFill>
                  <a:schemeClr val="tx1"/>
                </a:solidFill>
                <a:effectLst/>
                <a:uLnTx/>
                <a:uFillTx/>
                <a:latin typeface="+mn-lt"/>
                <a:ea typeface="+mn-ea"/>
                <a:cs typeface="+mn-cs"/>
              </a:rPr>
              <a:t>Ac Rhinitis</a:t>
            </a:r>
          </a:p>
          <a:p>
            <a:pPr marL="342900" marR="0" lvl="0" indent="-342900" algn="l" defTabSz="914400" rtl="0" eaLnBrk="1" fontAlgn="base" latinLnBrk="0" hangingPunct="1">
              <a:lnSpc>
                <a:spcPct val="100000"/>
              </a:lnSpc>
              <a:spcBef>
                <a:spcPct val="20000"/>
              </a:spcBef>
              <a:spcAft>
                <a:spcPct val="0"/>
              </a:spcAft>
              <a:buClr>
                <a:schemeClr val="tx2"/>
              </a:buClr>
              <a:buSzPct val="75000"/>
              <a:buFont typeface="Monotype Sorts" pitchFamily="2" charset="2"/>
              <a:buChar char="u"/>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Ch rhinitis</a:t>
            </a:r>
          </a:p>
          <a:p>
            <a:pPr marL="342900" marR="0" lvl="0" indent="-342900" algn="l" defTabSz="914400" rtl="0" eaLnBrk="1" fontAlgn="base" latinLnBrk="0" hangingPunct="1">
              <a:lnSpc>
                <a:spcPct val="100000"/>
              </a:lnSpc>
              <a:spcBef>
                <a:spcPct val="20000"/>
              </a:spcBef>
              <a:spcAft>
                <a:spcPct val="0"/>
              </a:spcAft>
              <a:buClr>
                <a:schemeClr val="tx2"/>
              </a:buClr>
              <a:buSzPct val="75000"/>
              <a:buFont typeface="Monotype Sorts" pitchFamily="2" charset="2"/>
              <a:buChar char="u"/>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Rhinitis </a:t>
            </a:r>
            <a:r>
              <a:rPr kumimoji="0" lang="en-US" sz="3200" b="0" i="0" u="none" strike="noStrike" kern="0" cap="none" spc="0" normalizeH="0" baseline="0" noProof="0" dirty="0" err="1" smtClean="0">
                <a:ln>
                  <a:noFill/>
                </a:ln>
                <a:solidFill>
                  <a:schemeClr val="tx1"/>
                </a:solidFill>
                <a:effectLst/>
                <a:uLnTx/>
                <a:uFillTx/>
                <a:latin typeface="+mn-lt"/>
                <a:ea typeface="+mn-ea"/>
                <a:cs typeface="+mn-cs"/>
              </a:rPr>
              <a:t>medicamentosa</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tx2"/>
              </a:buClr>
              <a:buSzPct val="75000"/>
              <a:buFont typeface="Monotype Sorts" pitchFamily="2" charset="2"/>
              <a:buChar char="u"/>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Allergic rhinitis</a:t>
            </a:r>
          </a:p>
          <a:p>
            <a:pPr marL="342900" marR="0" lvl="0" indent="-342900" algn="l" defTabSz="914400" rtl="0" eaLnBrk="1" fontAlgn="base" latinLnBrk="0" hangingPunct="1">
              <a:lnSpc>
                <a:spcPct val="100000"/>
              </a:lnSpc>
              <a:spcBef>
                <a:spcPct val="20000"/>
              </a:spcBef>
              <a:spcAft>
                <a:spcPct val="0"/>
              </a:spcAft>
              <a:buClr>
                <a:schemeClr val="tx2"/>
              </a:buClr>
              <a:buSzPct val="75000"/>
              <a:buFont typeface="Monotype Sorts" pitchFamily="2" charset="2"/>
              <a:buChar char="u"/>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DNS</a:t>
            </a:r>
            <a:br>
              <a:rPr kumimoji="0" lang="en-US" sz="3200" b="0" i="0" u="none" strike="noStrike" kern="0" cap="none" spc="0" normalizeH="0" baseline="0" noProof="0" dirty="0" smtClean="0">
                <a:ln>
                  <a:noFill/>
                </a:ln>
                <a:solidFill>
                  <a:schemeClr val="tx1"/>
                </a:solidFill>
                <a:effectLst/>
                <a:uLnTx/>
                <a:uFillTx/>
                <a:latin typeface="+mn-lt"/>
                <a:ea typeface="+mn-ea"/>
                <a:cs typeface="+mn-cs"/>
              </a:rPr>
            </a:br>
            <a:r>
              <a:rPr kumimoji="0" lang="en-US" sz="3200" b="0" i="0" u="none" strike="noStrike" kern="0" cap="none" spc="0" normalizeH="0" baseline="0" noProof="0" dirty="0" smtClean="0">
                <a:ln>
                  <a:noFill/>
                </a:ln>
                <a:solidFill>
                  <a:schemeClr val="tx1"/>
                </a:solidFill>
                <a:effectLst/>
                <a:uLnTx/>
                <a:uFillTx/>
                <a:latin typeface="+mn-lt"/>
                <a:ea typeface="+mn-ea"/>
                <a:cs typeface="+mn-cs"/>
              </a:rPr>
              <a:t>polyp</a:t>
            </a:r>
          </a:p>
          <a:p>
            <a:pPr marL="342900" marR="0" lvl="0" indent="-342900" algn="l" defTabSz="914400" rtl="0" eaLnBrk="1" fontAlgn="base" latinLnBrk="0" hangingPunct="1">
              <a:lnSpc>
                <a:spcPct val="100000"/>
              </a:lnSpc>
              <a:spcBef>
                <a:spcPct val="20000"/>
              </a:spcBef>
              <a:spcAft>
                <a:spcPct val="0"/>
              </a:spcAft>
              <a:buClr>
                <a:schemeClr val="tx2"/>
              </a:buClr>
              <a:buSzPct val="75000"/>
              <a:buFont typeface="Monotype Sorts" pitchFamily="2" charset="2"/>
              <a:buChar char="u"/>
              <a:tabLst/>
              <a:defRPr/>
            </a:pPr>
            <a:r>
              <a:rPr kumimoji="0" lang="en-US" sz="3200" b="0" i="0" u="none" strike="noStrike" kern="0" cap="none" spc="0" normalizeH="0" baseline="0" noProof="0" dirty="0" err="1" smtClean="0">
                <a:ln>
                  <a:noFill/>
                </a:ln>
                <a:solidFill>
                  <a:schemeClr val="tx1"/>
                </a:solidFill>
                <a:effectLst/>
                <a:uLnTx/>
                <a:uFillTx/>
                <a:latin typeface="+mn-lt"/>
                <a:ea typeface="+mn-ea"/>
                <a:cs typeface="+mn-cs"/>
              </a:rPr>
              <a:t>Haematoma</a:t>
            </a:r>
            <a:r>
              <a:rPr kumimoji="0" lang="en-US" sz="3200" b="0" i="0" u="none" strike="noStrike" kern="0" cap="none" spc="0" normalizeH="0" baseline="0" noProof="0" dirty="0" smtClean="0">
                <a:ln>
                  <a:noFill/>
                </a:ln>
                <a:solidFill>
                  <a:schemeClr val="tx1"/>
                </a:solidFill>
                <a:effectLst/>
                <a:uLnTx/>
                <a:uFillTx/>
                <a:latin typeface="+mn-lt"/>
                <a:ea typeface="+mn-ea"/>
                <a:cs typeface="+mn-cs"/>
              </a:rPr>
              <a:t> /abscess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t>Conclusion – common sense</a:t>
            </a:r>
          </a:p>
        </p:txBody>
      </p:sp>
      <p:sp>
        <p:nvSpPr>
          <p:cNvPr id="84995" name="Rectangle 3"/>
          <p:cNvSpPr>
            <a:spLocks noGrp="1" noChangeArrowheads="1"/>
          </p:cNvSpPr>
          <p:nvPr>
            <p:ph type="body" idx="1"/>
          </p:nvPr>
        </p:nvSpPr>
        <p:spPr/>
        <p:txBody>
          <a:bodyPr/>
          <a:lstStyle/>
          <a:p>
            <a:r>
              <a:rPr lang="en-US"/>
              <a:t>Identify cause</a:t>
            </a:r>
          </a:p>
          <a:p>
            <a:endParaRPr lang="en-US"/>
          </a:p>
          <a:p>
            <a:r>
              <a:rPr lang="en-US"/>
              <a:t>Remove cause</a:t>
            </a:r>
          </a:p>
          <a:p>
            <a:endParaRPr lang="en-US"/>
          </a:p>
          <a:p>
            <a:r>
              <a:rPr lang="en-US"/>
              <a:t>Treat any underlying / residual problems</a:t>
            </a:r>
          </a:p>
          <a:p>
            <a:endParaRPr lang="en-US"/>
          </a:p>
          <a:p>
            <a:r>
              <a:rPr lang="en-US"/>
              <a:t>Reassurance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7086600" cy="1276350"/>
          </a:xfrm>
        </p:spPr>
        <p:txBody>
          <a:bodyPr/>
          <a:lstStyle/>
          <a:p>
            <a:pPr algn="ctr"/>
            <a:r>
              <a:rPr lang="en-US" sz="7200" b="1" u="sng" dirty="0" smtClean="0">
                <a:solidFill>
                  <a:schemeClr val="accent1">
                    <a:lumMod val="40000"/>
                    <a:lumOff val="60000"/>
                  </a:schemeClr>
                </a:solidFill>
              </a:rPr>
              <a:t>QUESTIONS</a:t>
            </a:r>
            <a:br>
              <a:rPr lang="en-US" sz="7200" b="1" u="sng" dirty="0" smtClean="0">
                <a:solidFill>
                  <a:schemeClr val="accent1">
                    <a:lumMod val="40000"/>
                    <a:lumOff val="60000"/>
                  </a:schemeClr>
                </a:solidFill>
              </a:rPr>
            </a:br>
            <a:r>
              <a:rPr lang="en-US" sz="15000" b="1" u="sng" dirty="0" smtClean="0">
                <a:solidFill>
                  <a:schemeClr val="accent1">
                    <a:lumMod val="40000"/>
                    <a:lumOff val="60000"/>
                  </a:schemeClr>
                </a:solidFill>
              </a:rPr>
              <a:t>?</a:t>
            </a:r>
            <a:endParaRPr lang="en-US" sz="15000" b="1" u="sng" dirty="0">
              <a:solidFill>
                <a:schemeClr val="accent1">
                  <a:lumMod val="40000"/>
                  <a:lumOff val="6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685800" y="1828800"/>
            <a:ext cx="7772400" cy="4267200"/>
          </a:xfrm>
        </p:spPr>
        <p:txBody>
          <a:bodyPr/>
          <a:lstStyle/>
          <a:p>
            <a:pPr>
              <a:buFontTx/>
              <a:buNone/>
            </a:pPr>
            <a:r>
              <a:rPr lang="en-US" b="1" u="sng" dirty="0"/>
              <a:t>NASOPHARYNX</a:t>
            </a:r>
          </a:p>
          <a:p>
            <a:r>
              <a:rPr lang="en-US" dirty="0"/>
              <a:t>Adenoids</a:t>
            </a:r>
          </a:p>
          <a:p>
            <a:r>
              <a:rPr lang="en-US" dirty="0" err="1"/>
              <a:t>Choanal</a:t>
            </a:r>
            <a:r>
              <a:rPr lang="en-US" dirty="0"/>
              <a:t> polyp</a:t>
            </a:r>
          </a:p>
          <a:p>
            <a:r>
              <a:rPr lang="en-US" dirty="0" err="1"/>
              <a:t>tumours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CAUSES</a:t>
            </a:r>
          </a:p>
        </p:txBody>
      </p:sp>
      <p:sp>
        <p:nvSpPr>
          <p:cNvPr id="15363" name="Rectangle 3"/>
          <p:cNvSpPr>
            <a:spLocks noGrp="1" noChangeArrowheads="1"/>
          </p:cNvSpPr>
          <p:nvPr>
            <p:ph type="body" idx="1"/>
          </p:nvPr>
        </p:nvSpPr>
        <p:spPr>
          <a:xfrm>
            <a:off x="688975" y="1981200"/>
            <a:ext cx="7772400" cy="4114800"/>
          </a:xfrm>
        </p:spPr>
        <p:txBody>
          <a:bodyPr/>
          <a:lstStyle/>
          <a:p>
            <a:r>
              <a:rPr lang="en-US" b="1" u="sng" dirty="0" smtClean="0"/>
              <a:t>Infections</a:t>
            </a:r>
            <a:r>
              <a:rPr lang="en-US" b="1" u="sng" dirty="0"/>
              <a:t>/inflammatory</a:t>
            </a:r>
            <a:r>
              <a:rPr lang="en-US" dirty="0"/>
              <a:t> </a:t>
            </a:r>
          </a:p>
          <a:p>
            <a:pPr lvl="1"/>
            <a:r>
              <a:rPr lang="en-US" dirty="0"/>
              <a:t>Adenoid hyperplasia </a:t>
            </a:r>
          </a:p>
          <a:p>
            <a:pPr lvl="1"/>
            <a:r>
              <a:rPr lang="en-US" dirty="0"/>
              <a:t>Chronic rhino-sinusitis </a:t>
            </a:r>
          </a:p>
          <a:p>
            <a:pPr lvl="1"/>
            <a:r>
              <a:rPr lang="en-US" dirty="0"/>
              <a:t>Allergic rhinitis </a:t>
            </a:r>
          </a:p>
          <a:p>
            <a:pPr lvl="1"/>
            <a:r>
              <a:rPr lang="en-US" dirty="0"/>
              <a:t>Chronic hypertrophic rhinitis </a:t>
            </a:r>
          </a:p>
          <a:p>
            <a:pPr lvl="1"/>
            <a:r>
              <a:rPr lang="en-US" dirty="0"/>
              <a:t>Nasal </a:t>
            </a:r>
            <a:r>
              <a:rPr lang="en-US" dirty="0" err="1"/>
              <a:t>polyposis</a:t>
            </a:r>
            <a:r>
              <a:rPr lang="en-US" dirty="0"/>
              <a:t> </a:t>
            </a:r>
          </a:p>
          <a:p>
            <a:pPr>
              <a:buFontTx/>
              <a:buNone/>
            </a:pPr>
            <a:endParaRPr lang="en-US" dirty="0"/>
          </a:p>
          <a:p>
            <a:pPr>
              <a:buFontTx/>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endParaRPr lang="en-US"/>
          </a:p>
        </p:txBody>
      </p:sp>
      <p:sp>
        <p:nvSpPr>
          <p:cNvPr id="16387" name="Rectangle 3"/>
          <p:cNvSpPr>
            <a:spLocks noGrp="1" noChangeArrowheads="1"/>
          </p:cNvSpPr>
          <p:nvPr>
            <p:ph type="body" idx="1"/>
          </p:nvPr>
        </p:nvSpPr>
        <p:spPr/>
        <p:txBody>
          <a:bodyPr/>
          <a:lstStyle/>
          <a:p>
            <a:r>
              <a:rPr lang="en-US" b="1" u="sng" dirty="0"/>
              <a:t>Traumatic </a:t>
            </a:r>
          </a:p>
          <a:p>
            <a:pPr lvl="1"/>
            <a:r>
              <a:rPr lang="en-US" dirty="0"/>
              <a:t>Deviated nasal septum </a:t>
            </a:r>
          </a:p>
          <a:p>
            <a:pPr lvl="1"/>
            <a:r>
              <a:rPr lang="en-US" dirty="0"/>
              <a:t>Foreign Body </a:t>
            </a:r>
          </a:p>
          <a:p>
            <a:pPr lvl="1"/>
            <a:r>
              <a:rPr lang="en-US" dirty="0">
                <a:cs typeface="Times New Roman" pitchFamily="18" charset="0"/>
              </a:rPr>
              <a:t>SEPTAL HAEMATOMA</a:t>
            </a:r>
          </a:p>
          <a:p>
            <a:pPr lvl="1"/>
            <a:r>
              <a:rPr lang="en-US" dirty="0">
                <a:cs typeface="Times New Roman" pitchFamily="18" charset="0"/>
              </a:rPr>
              <a:t>ABSCESS</a:t>
            </a:r>
          </a:p>
          <a:p>
            <a:pPr lvl="1"/>
            <a:r>
              <a:rPr lang="en-US" dirty="0">
                <a:cs typeface="Times New Roman" pitchFamily="18" charset="0"/>
              </a:rPr>
              <a:t>STENOSIS</a:t>
            </a:r>
          </a:p>
          <a:p>
            <a:pPr lvl="1">
              <a:buFontTx/>
              <a:buNone/>
            </a:pPr>
            <a:r>
              <a:rPr lang="en-US" dirty="0">
                <a:cs typeface="Times New Roman" pitchFamily="18" charset="0"/>
              </a:rPr>
              <a:t> </a:t>
            </a:r>
          </a:p>
          <a:p>
            <a:pPr lvl="1"/>
            <a:endParaRPr lang="en-US" dirty="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304800" y="1219200"/>
            <a:ext cx="8540750" cy="5184775"/>
          </a:xfrm>
        </p:spPr>
        <p:txBody>
          <a:bodyPr/>
          <a:lstStyle/>
          <a:p>
            <a:r>
              <a:rPr lang="en-US" b="1" u="sng" dirty="0"/>
              <a:t>Congenital</a:t>
            </a:r>
            <a:r>
              <a:rPr lang="en-US" dirty="0"/>
              <a:t> </a:t>
            </a:r>
          </a:p>
          <a:p>
            <a:pPr lvl="1"/>
            <a:r>
              <a:rPr lang="en-US" dirty="0" err="1"/>
              <a:t>Encephalocele</a:t>
            </a:r>
            <a:r>
              <a:rPr lang="en-US" dirty="0"/>
              <a:t>/</a:t>
            </a:r>
            <a:r>
              <a:rPr lang="en-US" dirty="0" err="1"/>
              <a:t>meningoencephalocele</a:t>
            </a:r>
            <a:r>
              <a:rPr lang="en-US" dirty="0"/>
              <a:t> </a:t>
            </a:r>
          </a:p>
          <a:p>
            <a:pPr lvl="1"/>
            <a:r>
              <a:rPr lang="en-US" dirty="0"/>
              <a:t>Craniofacial deformities </a:t>
            </a:r>
          </a:p>
          <a:p>
            <a:pPr lvl="1"/>
            <a:r>
              <a:rPr lang="en-US" dirty="0" err="1"/>
              <a:t>Dermoids</a:t>
            </a:r>
            <a:r>
              <a:rPr lang="en-US" dirty="0"/>
              <a:t> </a:t>
            </a:r>
          </a:p>
          <a:p>
            <a:pPr lvl="1"/>
            <a:r>
              <a:rPr lang="en-US" dirty="0" err="1"/>
              <a:t>Craniopharyngiomas</a:t>
            </a:r>
            <a:r>
              <a:rPr lang="en-US" dirty="0"/>
              <a:t> </a:t>
            </a:r>
          </a:p>
          <a:p>
            <a:pPr lvl="1"/>
            <a:r>
              <a:rPr lang="en-US" dirty="0" err="1"/>
              <a:t>Teratomas</a:t>
            </a:r>
            <a:r>
              <a:rPr lang="en-US" dirty="0"/>
              <a:t> </a:t>
            </a:r>
          </a:p>
          <a:p>
            <a:pPr lvl="1"/>
            <a:r>
              <a:rPr lang="en-US" dirty="0" err="1"/>
              <a:t>Chordomas</a:t>
            </a:r>
            <a:r>
              <a:rPr lang="en-US" dirty="0"/>
              <a:t> </a:t>
            </a:r>
          </a:p>
          <a:p>
            <a:pPr lvl="1"/>
            <a:r>
              <a:rPr lang="en-US" dirty="0"/>
              <a:t>Posterior </a:t>
            </a:r>
            <a:r>
              <a:rPr lang="en-US" dirty="0" err="1"/>
              <a:t>choanal</a:t>
            </a:r>
            <a:r>
              <a:rPr lang="en-US" dirty="0"/>
              <a:t> </a:t>
            </a:r>
            <a:r>
              <a:rPr lang="en-US" dirty="0" err="1"/>
              <a:t>stenosis</a:t>
            </a:r>
            <a:r>
              <a:rPr lang="en-US" dirty="0"/>
              <a:t>/</a:t>
            </a:r>
            <a:r>
              <a:rPr lang="en-US" dirty="0" err="1"/>
              <a:t>atresia</a:t>
            </a:r>
            <a:r>
              <a:rPr lang="en-US" dirty="0"/>
              <a:t> </a:t>
            </a:r>
          </a:p>
          <a:p>
            <a:pPr lvl="1"/>
            <a:r>
              <a:rPr lang="en-US" dirty="0" err="1"/>
              <a:t>Nasoalveolar</a:t>
            </a:r>
            <a:r>
              <a:rPr lang="en-US" dirty="0"/>
              <a:t> and Nasopharyngeal (</a:t>
            </a:r>
            <a:r>
              <a:rPr lang="en-US" dirty="0" err="1"/>
              <a:t>Tornwaldt's</a:t>
            </a:r>
            <a:r>
              <a:rPr lang="en-US" dirty="0"/>
              <a:t>) cysts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winkle">
  <a:themeElements>
    <a:clrScheme name="Twinkle.pot 1">
      <a:dk1>
        <a:srgbClr val="2A004E"/>
      </a:dk1>
      <a:lt1>
        <a:srgbClr val="FFFFFF"/>
      </a:lt1>
      <a:dk2>
        <a:srgbClr val="500093"/>
      </a:dk2>
      <a:lt2>
        <a:srgbClr val="00CCCC"/>
      </a:lt2>
      <a:accent1>
        <a:srgbClr val="D60093"/>
      </a:accent1>
      <a:accent2>
        <a:srgbClr val="0000FF"/>
      </a:accent2>
      <a:accent3>
        <a:srgbClr val="B3AAC8"/>
      </a:accent3>
      <a:accent4>
        <a:srgbClr val="DADADA"/>
      </a:accent4>
      <a:accent5>
        <a:srgbClr val="E8AAC8"/>
      </a:accent5>
      <a:accent6>
        <a:srgbClr val="0000E7"/>
      </a:accent6>
      <a:hlink>
        <a:srgbClr val="FFFF00"/>
      </a:hlink>
      <a:folHlink>
        <a:srgbClr val="7500D7"/>
      </a:folHlink>
    </a:clrScheme>
    <a:fontScheme name="Twinkle.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winkle.pot 1">
        <a:dk1>
          <a:srgbClr val="2A004E"/>
        </a:dk1>
        <a:lt1>
          <a:srgbClr val="FFFFFF"/>
        </a:lt1>
        <a:dk2>
          <a:srgbClr val="500093"/>
        </a:dk2>
        <a:lt2>
          <a:srgbClr val="00CCCC"/>
        </a:lt2>
        <a:accent1>
          <a:srgbClr val="D60093"/>
        </a:accent1>
        <a:accent2>
          <a:srgbClr val="0000FF"/>
        </a:accent2>
        <a:accent3>
          <a:srgbClr val="B3AAC8"/>
        </a:accent3>
        <a:accent4>
          <a:srgbClr val="DADADA"/>
        </a:accent4>
        <a:accent5>
          <a:srgbClr val="E8AAC8"/>
        </a:accent5>
        <a:accent6>
          <a:srgbClr val="0000E7"/>
        </a:accent6>
        <a:hlink>
          <a:srgbClr val="FFFF00"/>
        </a:hlink>
        <a:folHlink>
          <a:srgbClr val="7500D7"/>
        </a:folHlink>
      </a:clrScheme>
      <a:clrMap bg1="dk2" tx1="lt1" bg2="dk1" tx2="lt2" accent1="accent1" accent2="accent2" accent3="accent3" accent4="accent4" accent5="accent5" accent6="accent6" hlink="hlink" folHlink="folHlink"/>
    </a:extraClrScheme>
    <a:extraClrScheme>
      <a:clrScheme name="Twinkle.pot 2">
        <a:dk1>
          <a:srgbClr val="000000"/>
        </a:dk1>
        <a:lt1>
          <a:srgbClr val="FFFFFF"/>
        </a:lt1>
        <a:dk2>
          <a:srgbClr val="000000"/>
        </a:dk2>
        <a:lt2>
          <a:srgbClr val="CCECFF"/>
        </a:lt2>
        <a:accent1>
          <a:srgbClr val="CC99FF"/>
        </a:accent1>
        <a:accent2>
          <a:srgbClr val="3366FF"/>
        </a:accent2>
        <a:accent3>
          <a:srgbClr val="FFFFFF"/>
        </a:accent3>
        <a:accent4>
          <a:srgbClr val="000000"/>
        </a:accent4>
        <a:accent5>
          <a:srgbClr val="E2CAFF"/>
        </a:accent5>
        <a:accent6>
          <a:srgbClr val="2D5CE7"/>
        </a:accent6>
        <a:hlink>
          <a:srgbClr val="00CCFF"/>
        </a:hlink>
        <a:folHlink>
          <a:srgbClr val="99CCFF"/>
        </a:folHlink>
      </a:clrScheme>
      <a:clrMap bg1="lt1" tx1="dk1" bg2="lt2" tx2="dk2" accent1="accent1" accent2="accent2" accent3="accent3" accent4="accent4" accent5="accent5" accent6="accent6" hlink="hlink" folHlink="folHlink"/>
    </a:extraClrScheme>
    <a:extraClrScheme>
      <a:clrScheme name="Twinkle.pot 3">
        <a:dk1>
          <a:srgbClr val="000000"/>
        </a:dk1>
        <a:lt1>
          <a:srgbClr val="FFFFFF"/>
        </a:lt1>
        <a:dk2>
          <a:srgbClr val="000000"/>
        </a:dk2>
        <a:lt2>
          <a:srgbClr val="969696"/>
        </a:lt2>
        <a:accent1>
          <a:srgbClr val="777777"/>
        </a:accent1>
        <a:accent2>
          <a:srgbClr val="CBCBCB"/>
        </a:accent2>
        <a:accent3>
          <a:srgbClr val="FFFFFF"/>
        </a:accent3>
        <a:accent4>
          <a:srgbClr val="000000"/>
        </a:accent4>
        <a:accent5>
          <a:srgbClr val="BDBDBD"/>
        </a:accent5>
        <a:accent6>
          <a:srgbClr val="B8B8B8"/>
        </a:accent6>
        <a:hlink>
          <a:srgbClr val="4D4D4D"/>
        </a:hlink>
        <a:folHlink>
          <a:srgbClr val="DDDDDD"/>
        </a:folHlink>
      </a:clrScheme>
      <a:clrMap bg1="lt1" tx1="dk1" bg2="lt2" tx2="dk2" accent1="accent1" accent2="accent2" accent3="accent3" accent4="accent4" accent5="accent5" accent6="accent6" hlink="hlink" folHlink="folHlink"/>
    </a:extraClrScheme>
    <a:extraClrScheme>
      <a:clrScheme name="Twinkle.pot 4">
        <a:dk1>
          <a:srgbClr val="000000"/>
        </a:dk1>
        <a:lt1>
          <a:srgbClr val="00CCCC"/>
        </a:lt1>
        <a:dk2>
          <a:srgbClr val="FFFFCC"/>
        </a:dk2>
        <a:lt2>
          <a:srgbClr val="009999"/>
        </a:lt2>
        <a:accent1>
          <a:srgbClr val="CC99FF"/>
        </a:accent1>
        <a:accent2>
          <a:srgbClr val="3366FF"/>
        </a:accent2>
        <a:accent3>
          <a:srgbClr val="AAE2E2"/>
        </a:accent3>
        <a:accent4>
          <a:srgbClr val="000000"/>
        </a:accent4>
        <a:accent5>
          <a:srgbClr val="E2CAFF"/>
        </a:accent5>
        <a:accent6>
          <a:srgbClr val="2D5CE7"/>
        </a:accent6>
        <a:hlink>
          <a:srgbClr val="00CCFF"/>
        </a:hlink>
        <a:folHlink>
          <a:srgbClr val="00FFCC"/>
        </a:folHlink>
      </a:clrScheme>
      <a:clrMap bg1="lt1" tx1="dk1" bg2="lt2" tx2="dk2" accent1="accent1" accent2="accent2" accent3="accent3" accent4="accent4" accent5="accent5" accent6="accent6" hlink="hlink" folHlink="folHlink"/>
    </a:extraClrScheme>
    <a:extraClrScheme>
      <a:clrScheme name="Twinkle.pot 5">
        <a:dk1>
          <a:srgbClr val="003300"/>
        </a:dk1>
        <a:lt1>
          <a:srgbClr val="FFFFFF"/>
        </a:lt1>
        <a:dk2>
          <a:srgbClr val="669900"/>
        </a:dk2>
        <a:lt2>
          <a:srgbClr val="FFCC66"/>
        </a:lt2>
        <a:accent1>
          <a:srgbClr val="990033"/>
        </a:accent1>
        <a:accent2>
          <a:srgbClr val="FF9933"/>
        </a:accent2>
        <a:accent3>
          <a:srgbClr val="B8CAAA"/>
        </a:accent3>
        <a:accent4>
          <a:srgbClr val="DADADA"/>
        </a:accent4>
        <a:accent5>
          <a:srgbClr val="CAAAAD"/>
        </a:accent5>
        <a:accent6>
          <a:srgbClr val="E78A2D"/>
        </a:accent6>
        <a:hlink>
          <a:srgbClr val="CCCC00"/>
        </a:hlink>
        <a:folHlink>
          <a:srgbClr val="009900"/>
        </a:folHlink>
      </a:clrScheme>
      <a:clrMap bg1="dk2" tx1="lt1" bg2="dk1" tx2="lt2" accent1="accent1" accent2="accent2" accent3="accent3" accent4="accent4" accent5="accent5" accent6="accent6" hlink="hlink" folHlink="folHlink"/>
    </a:extraClrScheme>
    <a:extraClrScheme>
      <a:clrScheme name="Twinkle.pot 6">
        <a:dk1>
          <a:srgbClr val="663300"/>
        </a:dk1>
        <a:lt1>
          <a:srgbClr val="FFFFFF"/>
        </a:lt1>
        <a:dk2>
          <a:srgbClr val="CC6600"/>
        </a:dk2>
        <a:lt2>
          <a:srgbClr val="FFCC00"/>
        </a:lt2>
        <a:accent1>
          <a:srgbClr val="990033"/>
        </a:accent1>
        <a:accent2>
          <a:srgbClr val="FF0033"/>
        </a:accent2>
        <a:accent3>
          <a:srgbClr val="E2B8AA"/>
        </a:accent3>
        <a:accent4>
          <a:srgbClr val="DADADA"/>
        </a:accent4>
        <a:accent5>
          <a:srgbClr val="CAAAAD"/>
        </a:accent5>
        <a:accent6>
          <a:srgbClr val="E7002D"/>
        </a:accent6>
        <a:hlink>
          <a:srgbClr val="CCCC00"/>
        </a:hlink>
        <a:folHlink>
          <a:srgbClr val="FF9900"/>
        </a:folHlink>
      </a:clrScheme>
      <a:clrMap bg1="dk2" tx1="lt1" bg2="dk1" tx2="lt2" accent1="accent1" accent2="accent2" accent3="accent3" accent4="accent4" accent5="accent5" accent6="accent6" hlink="hlink" folHlink="folHlink"/>
    </a:extraClrScheme>
    <a:extraClrScheme>
      <a:clrScheme name="Twinkle.pot 7">
        <a:dk1>
          <a:srgbClr val="660033"/>
        </a:dk1>
        <a:lt1>
          <a:srgbClr val="FFFFFF"/>
        </a:lt1>
        <a:dk2>
          <a:srgbClr val="990066"/>
        </a:dk2>
        <a:lt2>
          <a:srgbClr val="FFFF66"/>
        </a:lt2>
        <a:accent1>
          <a:srgbClr val="9933FF"/>
        </a:accent1>
        <a:accent2>
          <a:srgbClr val="00CCCC"/>
        </a:accent2>
        <a:accent3>
          <a:srgbClr val="CAAAB8"/>
        </a:accent3>
        <a:accent4>
          <a:srgbClr val="DADADA"/>
        </a:accent4>
        <a:accent5>
          <a:srgbClr val="CAADFF"/>
        </a:accent5>
        <a:accent6>
          <a:srgbClr val="00B9B9"/>
        </a:accent6>
        <a:hlink>
          <a:srgbClr val="CC66FF"/>
        </a:hlink>
        <a:folHlink>
          <a:srgbClr val="D60093"/>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Drooling-9905</Template>
  <TotalTime>142</TotalTime>
  <Words>1551</Words>
  <Application>Microsoft Macintosh PowerPoint</Application>
  <PresentationFormat>On-screen Show (4:3)</PresentationFormat>
  <Paragraphs>226</Paragraphs>
  <Slides>51</Slides>
  <Notes>0</Notes>
  <HiddenSlides>0</HiddenSlides>
  <MMClips>0</MMClips>
  <ScaleCrop>false</ScaleCrop>
  <HeadingPairs>
    <vt:vector size="4" baseType="variant">
      <vt:variant>
        <vt:lpstr>Design Template</vt:lpstr>
      </vt:variant>
      <vt:variant>
        <vt:i4>1</vt:i4>
      </vt:variant>
      <vt:variant>
        <vt:lpstr>Slide Titles</vt:lpstr>
      </vt:variant>
      <vt:variant>
        <vt:i4>51</vt:i4>
      </vt:variant>
    </vt:vector>
  </HeadingPairs>
  <TitlesOfParts>
    <vt:vector size="52" baseType="lpstr">
      <vt:lpstr>Twinkle</vt:lpstr>
      <vt:lpstr>NASAL OBSTRUCTION (Blocked Nose)</vt:lpstr>
      <vt:lpstr>     History</vt:lpstr>
      <vt:lpstr>AETIOLOGY</vt:lpstr>
      <vt:lpstr>       UNILATERAL</vt:lpstr>
      <vt:lpstr>         BILATERAL</vt:lpstr>
      <vt:lpstr>Slide 6</vt:lpstr>
      <vt:lpstr>CAUSES</vt:lpstr>
      <vt:lpstr>Slide 8</vt:lpstr>
      <vt:lpstr>Slide 9</vt:lpstr>
      <vt:lpstr>     Differential Diagnosis</vt:lpstr>
      <vt:lpstr>CLASSIFICATION</vt:lpstr>
      <vt:lpstr>NONANATOMIC</vt:lpstr>
      <vt:lpstr>ANATOMIC</vt:lpstr>
      <vt:lpstr>HISTORY</vt:lpstr>
      <vt:lpstr>Slide 15</vt:lpstr>
      <vt:lpstr>Slide 16</vt:lpstr>
      <vt:lpstr>EXAMINATION</vt:lpstr>
      <vt:lpstr>Slide 18</vt:lpstr>
      <vt:lpstr>Slide 19</vt:lpstr>
      <vt:lpstr>WAKE UP  , BE ALERT…………………………….  CLINICAL SCENARIOS</vt:lpstr>
      <vt:lpstr>CASE 1</vt:lpstr>
      <vt:lpstr>Causes</vt:lpstr>
      <vt:lpstr>Case - 2</vt:lpstr>
      <vt:lpstr>Nasal trauma</vt:lpstr>
      <vt:lpstr>Remember that low velocity trauma usually results in isolated nasal injury, while high-velocity trauma often has accompanying facial fractures and cervical spine injury must be considered</vt:lpstr>
      <vt:lpstr>Slide 26</vt:lpstr>
      <vt:lpstr>CASE - 3</vt:lpstr>
      <vt:lpstr>Causes</vt:lpstr>
      <vt:lpstr>Deviated septum</vt:lpstr>
      <vt:lpstr>Septal deviations</vt:lpstr>
      <vt:lpstr>        Septal deviation</vt:lpstr>
      <vt:lpstr>     Symptoms</vt:lpstr>
      <vt:lpstr>     Clinical appearance</vt:lpstr>
      <vt:lpstr>External deformity</vt:lpstr>
      <vt:lpstr>Treatment</vt:lpstr>
      <vt:lpstr>CASE - 4</vt:lpstr>
      <vt:lpstr>Allergic Rhinitis</vt:lpstr>
      <vt:lpstr>CASE - 5</vt:lpstr>
      <vt:lpstr>FOREIGN BODY</vt:lpstr>
      <vt:lpstr>CASE - 6</vt:lpstr>
      <vt:lpstr>POLYPS</vt:lpstr>
      <vt:lpstr>CASE - 7</vt:lpstr>
      <vt:lpstr>SEPTAL SPUR</vt:lpstr>
      <vt:lpstr>CASE - 8</vt:lpstr>
      <vt:lpstr>Septal abscess</vt:lpstr>
      <vt:lpstr>CASE - 9</vt:lpstr>
      <vt:lpstr>Slide 47</vt:lpstr>
      <vt:lpstr>CASE - 10</vt:lpstr>
      <vt:lpstr>Rhinolith </vt:lpstr>
      <vt:lpstr>Conclusion – common sense</vt:lpstr>
      <vt:lpstr>QUESTIONS ?</vt:lpstr>
    </vt:vector>
  </TitlesOfParts>
  <Company>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NASAL OBSTRUCTION (Blocked Nose)</dc:title>
  <dc:creator>majid</dc:creator>
  <cp:lastModifiedBy>Mehr Majeed</cp:lastModifiedBy>
  <cp:revision>24</cp:revision>
  <dcterms:created xsi:type="dcterms:W3CDTF">2012-09-09T20:00:59Z</dcterms:created>
  <dcterms:modified xsi:type="dcterms:W3CDTF">2012-09-09T20:19:50Z</dcterms:modified>
</cp:coreProperties>
</file>