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3" r:id="rId8"/>
    <p:sldId id="264" r:id="rId9"/>
    <p:sldId id="265" r:id="rId10"/>
    <p:sldId id="296" r:id="rId11"/>
    <p:sldId id="297" r:id="rId12"/>
    <p:sldId id="298" r:id="rId13"/>
    <p:sldId id="292" r:id="rId14"/>
    <p:sldId id="293" r:id="rId15"/>
    <p:sldId id="266" r:id="rId16"/>
    <p:sldId id="294" r:id="rId17"/>
    <p:sldId id="267" r:id="rId18"/>
    <p:sldId id="269" r:id="rId19"/>
    <p:sldId id="29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73" autoAdjust="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4ED57-A045-40AA-B015-A3D32465C48D}" type="datetimeFigureOut">
              <a:rPr lang="en-US" smtClean="0"/>
              <a:pPr/>
              <a:t>9/27/2012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56FA3-BB2A-48BE-AB36-A3128F87E59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EB366-AFE6-426A-BEFC-09F8B4F1279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EB366-AFE6-426A-BEFC-09F8B4F1279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910EB366-AFE6-426A-BEFC-09F8B4F12793}"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56FA3-BB2A-48BE-AB36-A3128F87E593}"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37E3044-EBD6-4F36-9748-4C6271550DFF}" type="slidenum">
              <a:rPr lang="en-US"/>
              <a:pPr/>
              <a:t>10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5BD9627-7660-47D0-A09E-64747014F457}" type="slidenum">
              <a:rPr lang="en-US"/>
              <a:pPr/>
              <a:t>11</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45D2A85-A680-43BE-B607-AB7C847D395D}" type="slidenum">
              <a:rPr lang="en-US"/>
              <a:pPr/>
              <a:t>12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0EB366-AFE6-426A-BEFC-09F8B4F1279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0005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sldNum" sz="quarter" idx="11"/>
          </p:nvPr>
        </p:nvSpPr>
        <p:spPr>
          <a:ln/>
        </p:spPr>
        <p:txBody>
          <a:bodyPr/>
          <a:lstStyle>
            <a:lvl1pPr>
              <a:defRPr/>
            </a:lvl1pPr>
          </a:lstStyle>
          <a:p>
            <a:pPr>
              <a:defRPr/>
            </a:pPr>
            <a:fld id="{0F0B6823-9CC5-4F86-9794-4FD3C9FC20F2}" type="slidenum">
              <a:rPr lang="en-US"/>
              <a:pPr>
                <a:defRPr/>
              </a:pPr>
              <a:t>‹#›</a:t>
            </a:fld>
            <a:endParaRPr lang="en-US"/>
          </a:p>
        </p:txBody>
      </p:sp>
      <p:sp>
        <p:nvSpPr>
          <p:cNvPr id="5" name="Rectangle 23"/>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CDA64-419B-4377-9C72-84A5C27F7AE6}" type="datetimeFigureOut">
              <a:rPr lang="en-US" smtClean="0"/>
              <a:pPr/>
              <a:t>9/27/2012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2BA84-E05A-49A4-ABBD-C5B83B46BD6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CDA64-419B-4377-9C72-84A5C27F7AE6}" type="datetimeFigureOut">
              <a:rPr lang="en-US" smtClean="0"/>
              <a:pPr/>
              <a:t>9/27/2012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2BA84-E05A-49A4-ABBD-C5B83B46BD6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FFC000"/>
                </a:solidFill>
              </a:rPr>
              <a:t>KERATOPLASTY</a:t>
            </a:r>
            <a:endParaRPr lang="en-US" sz="5400" b="1" dirty="0">
              <a:solidFill>
                <a:srgbClr val="FFC000"/>
              </a:solidFill>
            </a:endParaRPr>
          </a:p>
        </p:txBody>
      </p:sp>
      <p:sp>
        <p:nvSpPr>
          <p:cNvPr id="3" name="Subtitle 2"/>
          <p:cNvSpPr>
            <a:spLocks noGrp="1"/>
          </p:cNvSpPr>
          <p:nvPr>
            <p:ph type="subTitle" idx="1"/>
          </p:nvPr>
        </p:nvSpPr>
        <p:spPr>
          <a:xfrm>
            <a:off x="1371600" y="3886200"/>
            <a:ext cx="6400800" cy="2438400"/>
          </a:xfrm>
        </p:spPr>
        <p:txBody>
          <a:bodyPr/>
          <a:lstStyle/>
          <a:p>
            <a:r>
              <a:rPr lang="en-US" dirty="0" smtClean="0"/>
              <a:t>Major M </a:t>
            </a:r>
            <a:r>
              <a:rPr lang="en-US" dirty="0" err="1" smtClean="0"/>
              <a:t>Kashif</a:t>
            </a:r>
            <a:r>
              <a:rPr lang="en-US" dirty="0" smtClean="0"/>
              <a:t> </a:t>
            </a:r>
            <a:r>
              <a:rPr lang="en-US" dirty="0" err="1" smtClean="0"/>
              <a:t>Hanif</a:t>
            </a:r>
            <a:endParaRPr lang="en-US" dirty="0" smtClean="0"/>
          </a:p>
          <a:p>
            <a:r>
              <a:rPr lang="en-US" dirty="0" smtClean="0"/>
              <a:t>                  DOMS FCPS</a:t>
            </a:r>
          </a:p>
          <a:p>
            <a:r>
              <a:rPr lang="en-US" dirty="0" smtClean="0"/>
              <a:t> </a:t>
            </a:r>
            <a:r>
              <a:rPr lang="en-US" dirty="0" smtClean="0"/>
              <a:t>                    AFIO RWP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SCN5885"/>
          <p:cNvPicPr>
            <a:picLocks noGrp="1" noChangeAspect="1" noChangeArrowheads="1"/>
          </p:cNvPicPr>
          <p:nvPr>
            <p:ph/>
          </p:nvPr>
        </p:nvPicPr>
        <p:blipFill>
          <a:blip r:embed="rId3" cstate="print"/>
          <a:stretch>
            <a:fillRect/>
          </a:stretch>
        </p:blipFill>
        <p:spPr>
          <a:xfrm>
            <a:off x="609600" y="1066800"/>
            <a:ext cx="7312760" cy="5486400"/>
          </a:xfrm>
          <a:noFill/>
        </p:spPr>
      </p:pic>
      <p:pic>
        <p:nvPicPr>
          <p:cNvPr id="48131" name="Picture 3" descr="DSCN5882"/>
          <p:cNvPicPr>
            <a:picLocks noChangeAspect="1" noChangeArrowheads="1"/>
          </p:cNvPicPr>
          <p:nvPr/>
        </p:nvPicPr>
        <p:blipFill>
          <a:blip r:embed="rId4" cstate="print"/>
          <a:srcRect l="30000" r="39999" b="16364"/>
          <a:stretch>
            <a:fillRect/>
          </a:stretch>
        </p:blipFill>
        <p:spPr bwMode="auto">
          <a:xfrm>
            <a:off x="7138987" y="1752600"/>
            <a:ext cx="2005013" cy="4191000"/>
          </a:xfrm>
          <a:prstGeom prst="rect">
            <a:avLst/>
          </a:prstGeom>
          <a:noFill/>
          <a:ln w="9525">
            <a:noFill/>
            <a:miter lim="800000"/>
            <a:headEnd/>
            <a:tailEnd/>
          </a:ln>
        </p:spPr>
      </p:pic>
      <p:sp>
        <p:nvSpPr>
          <p:cNvPr id="48132" name="Text Box 4"/>
          <p:cNvSpPr txBox="1">
            <a:spLocks noChangeArrowheads="1"/>
          </p:cNvSpPr>
          <p:nvPr/>
        </p:nvSpPr>
        <p:spPr bwMode="auto">
          <a:xfrm>
            <a:off x="4648200" y="533400"/>
            <a:ext cx="4355680" cy="523220"/>
          </a:xfrm>
          <a:prstGeom prst="rect">
            <a:avLst/>
          </a:prstGeom>
          <a:noFill/>
          <a:ln w="9525">
            <a:noFill/>
            <a:miter lim="800000"/>
            <a:headEnd/>
            <a:tailEnd/>
          </a:ln>
        </p:spPr>
        <p:txBody>
          <a:bodyPr wrap="none">
            <a:spAutoFit/>
          </a:bodyPr>
          <a:lstStyle/>
          <a:p>
            <a:pPr algn="l"/>
            <a:r>
              <a:rPr lang="en-US" sz="2800" dirty="0"/>
              <a:t>Preparation of donor cornea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N5889"/>
          <p:cNvPicPr>
            <a:picLocks noGrp="1" noChangeAspect="1" noChangeArrowheads="1"/>
          </p:cNvPicPr>
          <p:nvPr>
            <p:ph/>
          </p:nvPr>
        </p:nvPicPr>
        <p:blipFill>
          <a:blip r:embed="rId3" cstate="print"/>
          <a:stretch>
            <a:fillRect/>
          </a:stretch>
        </p:blipFill>
        <p:spPr>
          <a:xfrm>
            <a:off x="609601" y="400049"/>
            <a:ext cx="7999652" cy="6001741"/>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SCN5887"/>
          <p:cNvPicPr>
            <a:picLocks noGrp="1" noChangeAspect="1" noChangeArrowheads="1"/>
          </p:cNvPicPr>
          <p:nvPr>
            <p:ph/>
          </p:nvPr>
        </p:nvPicPr>
        <p:blipFill>
          <a:blip r:embed="rId3" cstate="print"/>
          <a:stretch>
            <a:fillRect/>
          </a:stretch>
        </p:blipFill>
        <p:spPr>
          <a:xfrm>
            <a:off x="561435" y="400050"/>
            <a:ext cx="7896765" cy="592455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FFFF00"/>
                </a:solidFill>
                <a:effectLst>
                  <a:outerShdw blurRad="38100" dist="25400" dir="5400000" algn="tl" rotWithShape="0">
                    <a:srgbClr val="000000">
                      <a:alpha val="43000"/>
                    </a:srgbClr>
                  </a:outerShdw>
                </a:effectLst>
              </a:rPr>
              <a:t>Partial thickness trephination</a:t>
            </a:r>
            <a:endParaRPr lang="en-US" dirty="0">
              <a:solidFill>
                <a:srgbClr val="FFFF00"/>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609600" y="2362200"/>
            <a:ext cx="8299537" cy="3694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827" name="Picture 3"/>
          <p:cNvPicPr>
            <a:picLocks noChangeAspect="1" noChangeArrowheads="1"/>
          </p:cNvPicPr>
          <p:nvPr/>
        </p:nvPicPr>
        <p:blipFill>
          <a:blip r:embed="rId3" cstate="print"/>
          <a:srcRect/>
          <a:stretch>
            <a:fillRect/>
          </a:stretch>
        </p:blipFill>
        <p:spPr bwMode="auto">
          <a:xfrm>
            <a:off x="537412" y="434527"/>
            <a:ext cx="8149388" cy="6042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normAutofit/>
          </a:bodyPr>
          <a:lstStyle/>
          <a:p>
            <a:r>
              <a:rPr lang="en-US" sz="2600" b="1" dirty="0" smtClean="0"/>
              <a:t>Excision of donor cornea</a:t>
            </a:r>
            <a:r>
              <a:rPr lang="en-US" sz="2600" dirty="0" smtClean="0"/>
              <a:t> </a:t>
            </a:r>
          </a:p>
          <a:p>
            <a:pPr lvl="1">
              <a:buFont typeface="Arial" pitchFamily="34" charset="0"/>
              <a:buChar char="•"/>
            </a:pPr>
            <a:r>
              <a:rPr lang="en-US" sz="2400" dirty="0" smtClean="0"/>
              <a:t>It should always precede that of the host. Donor tissue is prepared by </a:t>
            </a:r>
            <a:r>
              <a:rPr lang="en-US" sz="2400" dirty="0" err="1" smtClean="0"/>
              <a:t>trephining</a:t>
            </a:r>
            <a:r>
              <a:rPr lang="en-US" sz="2400" dirty="0" smtClean="0"/>
              <a:t> a previously excised </a:t>
            </a:r>
            <a:r>
              <a:rPr lang="en-US" sz="2400" dirty="0" err="1" smtClean="0"/>
              <a:t>corneoscleral</a:t>
            </a:r>
            <a:r>
              <a:rPr lang="en-US" sz="2400" dirty="0" smtClean="0"/>
              <a:t> button, endothelial side up in a concave Teflon block</a:t>
            </a:r>
          </a:p>
          <a:p>
            <a:pPr lvl="1">
              <a:buFont typeface="Arial" pitchFamily="34" charset="0"/>
              <a:buChar char="•"/>
            </a:pPr>
            <a:r>
              <a:rPr lang="en-US" sz="2400" dirty="0" smtClean="0"/>
              <a:t>Alternatively, the donor may be </a:t>
            </a:r>
            <a:r>
              <a:rPr lang="en-US" sz="2400" dirty="0" err="1" smtClean="0"/>
              <a:t>trephined</a:t>
            </a:r>
            <a:r>
              <a:rPr lang="en-US" sz="2400" dirty="0" smtClean="0"/>
              <a:t> from the intact donor globe having first injected air or </a:t>
            </a:r>
            <a:r>
              <a:rPr lang="en-US" sz="2400" dirty="0" err="1" smtClean="0"/>
              <a:t>viscoelastic</a:t>
            </a:r>
            <a:r>
              <a:rPr lang="en-US" sz="2400" dirty="0" smtClean="0"/>
              <a:t> substance into the anterior chamber</a:t>
            </a:r>
          </a:p>
          <a:p>
            <a:pPr lvl="1">
              <a:buFont typeface="Arial" pitchFamily="34" charset="0"/>
              <a:buChar char="•"/>
            </a:pPr>
            <a:r>
              <a:rPr lang="en-US" sz="2400" dirty="0" smtClean="0"/>
              <a:t>The donor button is usually about 0.25mm larger in diameter than the planned diameter of the host opening, to facilitate watertight closure, minimize postoperative flattening and reduce the possibility of postoperative glaucoma</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7680960" cy="4389120"/>
          </a:xfrm>
        </p:spPr>
        <p:txBody>
          <a:bodyPr/>
          <a:lstStyle/>
          <a:p>
            <a:endParaRPr lang="en-US" dirty="0"/>
          </a:p>
        </p:txBody>
      </p:sp>
      <p:pic>
        <p:nvPicPr>
          <p:cNvPr id="206851" name="Picture 3" descr="C:\Users\saami\Desktop\tehran - Big Bubble technique DALK made simple with Fogla Instruments_20110303-20251636.jpg"/>
          <p:cNvPicPr>
            <a:picLocks noChangeAspect="1" noChangeArrowheads="1"/>
          </p:cNvPicPr>
          <p:nvPr/>
        </p:nvPicPr>
        <p:blipFill>
          <a:blip r:embed="rId3" cstate="print"/>
          <a:srcRect l="22500" t="11089" r="11250" b="8083"/>
          <a:stretch>
            <a:fillRect/>
          </a:stretch>
        </p:blipFill>
        <p:spPr bwMode="auto">
          <a:xfrm>
            <a:off x="304800" y="457200"/>
            <a:ext cx="8743406" cy="60003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b="1" dirty="0" smtClean="0"/>
              <a:t>Excision of diseased host tissue</a:t>
            </a:r>
            <a:r>
              <a:rPr lang="en-US" sz="2600" dirty="0" smtClean="0"/>
              <a:t> is then carried out taking care not to damage the iris and lens</a:t>
            </a:r>
          </a:p>
          <a:p>
            <a:pPr lvl="1">
              <a:buFont typeface="Arial" pitchFamily="34" charset="0"/>
              <a:buChar char="•"/>
            </a:pPr>
            <a:r>
              <a:rPr lang="en-US" sz="2400" dirty="0" smtClean="0"/>
              <a:t>Sutures are placed through the insertions of the superior and inferior rectus muscles. </a:t>
            </a:r>
          </a:p>
          <a:p>
            <a:pPr lvl="1">
              <a:buFont typeface="Arial" pitchFamily="34" charset="0"/>
              <a:buChar char="•"/>
            </a:pPr>
            <a:r>
              <a:rPr lang="en-US" sz="2400" dirty="0" smtClean="0"/>
              <a:t>Partial-thickness trephination is performed </a:t>
            </a:r>
          </a:p>
          <a:p>
            <a:pPr lvl="1">
              <a:buFont typeface="Arial" pitchFamily="34" charset="0"/>
              <a:buChar char="•"/>
            </a:pPr>
            <a:r>
              <a:rPr lang="en-US" sz="2400" dirty="0" smtClean="0"/>
              <a:t>The anterior chamber is entered with a knife </a:t>
            </a:r>
          </a:p>
          <a:p>
            <a:pPr lvl="1">
              <a:buFont typeface="Arial" pitchFamily="34" charset="0"/>
              <a:buChar char="•"/>
            </a:pPr>
            <a:r>
              <a:rPr lang="en-US" sz="2400" dirty="0" smtClean="0"/>
              <a:t>Excision is completed with scissors </a:t>
            </a:r>
          </a:p>
          <a:p>
            <a:pPr lvl="1">
              <a:buFont typeface="Arial" pitchFamily="34" charset="0"/>
              <a:buChar char="•"/>
            </a:pPr>
            <a:r>
              <a:rPr lang="en-US" sz="2400" dirty="0" err="1" smtClean="0"/>
              <a:t>Viscoelastic</a:t>
            </a:r>
            <a:r>
              <a:rPr lang="en-US" sz="2400" dirty="0" smtClean="0"/>
              <a:t> is injected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a:bodyPr>
          <a:lstStyle/>
          <a:p>
            <a:r>
              <a:rPr lang="en-US" sz="2600" b="1" dirty="0" smtClean="0"/>
              <a:t>Fixation of donor button</a:t>
            </a:r>
            <a:r>
              <a:rPr lang="en-US" sz="2600" dirty="0" smtClean="0"/>
              <a:t> is usually with 10-0 monofilament nylon</a:t>
            </a:r>
          </a:p>
          <a:p>
            <a:pPr lvl="1">
              <a:buFont typeface="Arial" pitchFamily="34" charset="0"/>
              <a:buChar char="•"/>
            </a:pPr>
            <a:r>
              <a:rPr lang="en-US" sz="2400" dirty="0" smtClean="0"/>
              <a:t>The donor button is placed onto the cornea  </a:t>
            </a:r>
          </a:p>
          <a:p>
            <a:pPr lvl="1">
              <a:buFont typeface="Arial" pitchFamily="34" charset="0"/>
              <a:buChar char="•"/>
            </a:pPr>
            <a:r>
              <a:rPr lang="en-US" sz="2400" dirty="0" smtClean="0"/>
              <a:t>Four interrupted radial 'cardinal' sutures are placed; the first at 12 o'clock , the second at 6 o'clock, the third at 3 o'clock and the last at 9 o'clock ( The corneal 'bite' should be almost full-thickness to prevent wound gape</a:t>
            </a:r>
          </a:p>
          <a:p>
            <a:pPr lvl="1">
              <a:buFont typeface="Arial" pitchFamily="34" charset="0"/>
              <a:buChar char="•"/>
            </a:pPr>
            <a:r>
              <a:rPr lang="en-US" sz="2400" dirty="0" smtClean="0"/>
              <a:t>Further interrupted sutures are inserted  </a:t>
            </a:r>
          </a:p>
          <a:p>
            <a:pPr lvl="1">
              <a:buFont typeface="Arial" pitchFamily="34" charset="0"/>
              <a:buChar char="•"/>
            </a:pPr>
            <a:r>
              <a:rPr lang="en-US" sz="2400" dirty="0" smtClean="0"/>
              <a:t>Closure is completed with a continuous running suture </a:t>
            </a:r>
          </a:p>
          <a:p>
            <a:pPr lvl="1">
              <a:buFont typeface="Arial" pitchFamily="34" charset="0"/>
              <a:buChar char="•"/>
            </a:pPr>
            <a:endParaRPr lang="en-US" sz="2400" dirty="0" smtClean="0"/>
          </a:p>
          <a:p>
            <a:r>
              <a:rPr lang="en-US" sz="2600" b="1" dirty="0" smtClean="0"/>
              <a:t>Replacement of </a:t>
            </a:r>
            <a:r>
              <a:rPr lang="en-US" sz="2600" b="1" dirty="0" err="1" smtClean="0"/>
              <a:t>viscoelastic</a:t>
            </a:r>
            <a:r>
              <a:rPr lang="en-US" sz="2600" b="1" dirty="0" smtClean="0"/>
              <a:t> substance</a:t>
            </a:r>
            <a:r>
              <a:rPr lang="en-US" sz="2600" dirty="0" smtClean="0"/>
              <a:t> with balanced salt solution</a:t>
            </a:r>
          </a:p>
          <a:p>
            <a:pPr>
              <a:buNone/>
            </a:pPr>
            <a:endParaRPr lang="en-US"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cstate="print"/>
          <a:srcRect l="51919" t="673" r="998" b="63864"/>
          <a:stretch>
            <a:fillRect/>
          </a:stretch>
        </p:blipFill>
        <p:spPr bwMode="auto">
          <a:xfrm>
            <a:off x="4467587" y="2050781"/>
            <a:ext cx="4676413" cy="3130819"/>
          </a:xfrm>
          <a:prstGeom prst="rect">
            <a:avLst/>
          </a:prstGeom>
          <a:noFill/>
          <a:ln w="9525">
            <a:noFill/>
            <a:miter lim="800000"/>
            <a:headEnd/>
            <a:tailEnd/>
          </a:ln>
        </p:spPr>
      </p:pic>
      <p:pic>
        <p:nvPicPr>
          <p:cNvPr id="66561" name="Picture 1" descr="C:\Users\saami\Desktop\Picture1o.png"/>
          <p:cNvPicPr>
            <a:picLocks noChangeAspect="1" noChangeArrowheads="1"/>
          </p:cNvPicPr>
          <p:nvPr/>
        </p:nvPicPr>
        <p:blipFill>
          <a:blip r:embed="rId4" cstate="print"/>
          <a:srcRect l="1282" t="2162" r="2529"/>
          <a:stretch>
            <a:fillRect/>
          </a:stretch>
        </p:blipFill>
        <p:spPr bwMode="auto">
          <a:xfrm>
            <a:off x="57150" y="1843701"/>
            <a:ext cx="4362450" cy="350934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err="1" smtClean="0"/>
              <a:t>Keratoplasty</a:t>
            </a:r>
            <a:r>
              <a:rPr lang="en-US" sz="2400" dirty="0" smtClean="0"/>
              <a:t> (corneal transplantation, grafting) is an operation in which abnormal corneal host tissue is replaced by healthy donor cornea</a:t>
            </a:r>
          </a:p>
          <a:p>
            <a:endParaRPr lang="en-US" sz="2400" dirty="0"/>
          </a:p>
          <a:p>
            <a:r>
              <a:rPr lang="en-US" sz="2400" dirty="0" smtClean="0"/>
              <a:t>A corneal graft may be </a:t>
            </a:r>
          </a:p>
          <a:p>
            <a:pPr>
              <a:buNone/>
            </a:pPr>
            <a:r>
              <a:rPr lang="en-US" sz="2400" dirty="0"/>
              <a:t> </a:t>
            </a:r>
            <a:r>
              <a:rPr lang="en-US" sz="2400" dirty="0" smtClean="0"/>
              <a:t>              (a</a:t>
            </a:r>
            <a:r>
              <a:rPr lang="en-US" sz="2400" i="1" dirty="0" smtClean="0"/>
              <a:t>) full-thickness</a:t>
            </a:r>
            <a:r>
              <a:rPr lang="en-US" sz="2400" dirty="0" smtClean="0"/>
              <a:t> </a:t>
            </a:r>
          </a:p>
          <a:p>
            <a:pPr>
              <a:buNone/>
            </a:pPr>
            <a:r>
              <a:rPr lang="en-US" sz="2400" dirty="0" smtClean="0"/>
              <a:t>		      (penetrating) </a:t>
            </a:r>
          </a:p>
          <a:p>
            <a:pPr>
              <a:buNone/>
            </a:pPr>
            <a:r>
              <a:rPr lang="en-US" sz="2400" dirty="0"/>
              <a:t> </a:t>
            </a:r>
            <a:r>
              <a:rPr lang="en-US" sz="2400" dirty="0" smtClean="0"/>
              <a:t>              (b) </a:t>
            </a:r>
            <a:r>
              <a:rPr lang="en-US" sz="2400" i="1" dirty="0" smtClean="0"/>
              <a:t>partial-thickness</a:t>
            </a:r>
            <a:r>
              <a:rPr lang="en-US" sz="2400" dirty="0" smtClean="0"/>
              <a:t> </a:t>
            </a:r>
          </a:p>
          <a:p>
            <a:pPr>
              <a:buNone/>
            </a:pPr>
            <a:r>
              <a:rPr lang="en-US" sz="2400" dirty="0" smtClean="0"/>
              <a:t>		(lamellar or deep lamellar)</a:t>
            </a:r>
          </a:p>
          <a:p>
            <a:endParaRPr lang="en-US" sz="2400" dirty="0"/>
          </a:p>
        </p:txBody>
      </p:sp>
      <p:pic>
        <p:nvPicPr>
          <p:cNvPr id="4" name="Picture 3" descr="C:\Users\saami\Desktop\study\Corneal_Transplant2.jpg"/>
          <p:cNvPicPr>
            <a:picLocks noChangeAspect="1" noChangeArrowheads="1"/>
          </p:cNvPicPr>
          <p:nvPr/>
        </p:nvPicPr>
        <p:blipFill>
          <a:blip r:embed="rId3" cstate="print"/>
          <a:srcRect/>
          <a:stretch>
            <a:fillRect/>
          </a:stretch>
        </p:blipFill>
        <p:spPr bwMode="auto">
          <a:xfrm>
            <a:off x="4991100" y="2469392"/>
            <a:ext cx="4000500" cy="43886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Postoperative management</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600" b="1" dirty="0" smtClean="0"/>
              <a:t>Topical steroids</a:t>
            </a:r>
            <a:r>
              <a:rPr lang="en-US" sz="2600" dirty="0" smtClean="0"/>
              <a:t> </a:t>
            </a:r>
          </a:p>
          <a:p>
            <a:pPr lvl="1">
              <a:buFont typeface="Arial" pitchFamily="34" charset="0"/>
              <a:buChar char="•"/>
            </a:pPr>
            <a:r>
              <a:rPr lang="en-US" sz="2400" dirty="0" smtClean="0"/>
              <a:t>They are used to reduce immunological graft rejection</a:t>
            </a:r>
          </a:p>
          <a:p>
            <a:pPr lvl="1">
              <a:buFont typeface="Arial" pitchFamily="34" charset="0"/>
              <a:buChar char="•"/>
            </a:pPr>
            <a:r>
              <a:rPr lang="en-US" sz="2400" dirty="0" smtClean="0"/>
              <a:t>After initial administration 2-hourly and then </a:t>
            </a:r>
            <a:r>
              <a:rPr lang="en-US" sz="2400" dirty="0" err="1" smtClean="0"/>
              <a:t>q.i.d</a:t>
            </a:r>
            <a:r>
              <a:rPr lang="en-US" sz="2400" dirty="0" smtClean="0"/>
              <a:t>. for a few weeks, the dose may be further tapered, depending on the condition of the eye</a:t>
            </a:r>
          </a:p>
          <a:p>
            <a:pPr lvl="1">
              <a:buFont typeface="Arial" pitchFamily="34" charset="0"/>
              <a:buChar char="•"/>
            </a:pPr>
            <a:r>
              <a:rPr lang="en-US" sz="2400" dirty="0" smtClean="0"/>
              <a:t>Steroids are usually continued at low doses such as once daily for a year or more</a:t>
            </a:r>
          </a:p>
          <a:p>
            <a:pPr lvl="1">
              <a:buFont typeface="Arial" pitchFamily="34" charset="0"/>
              <a:buChar char="•"/>
            </a:pPr>
            <a:endParaRPr lang="en-US" sz="2400" dirty="0"/>
          </a:p>
          <a:p>
            <a:r>
              <a:rPr lang="en-US" sz="2600" b="1" dirty="0" err="1" smtClean="0"/>
              <a:t>Mydriatics</a:t>
            </a:r>
            <a:r>
              <a:rPr lang="en-US" sz="2600" dirty="0" smtClean="0"/>
              <a:t> </a:t>
            </a:r>
            <a:r>
              <a:rPr lang="en-US" sz="2400" dirty="0" err="1" smtClean="0"/>
              <a:t>b.d</a:t>
            </a:r>
            <a:r>
              <a:rPr lang="en-US" sz="2400" dirty="0" smtClean="0"/>
              <a:t>. for 2 weeks, or longer if </a:t>
            </a:r>
            <a:r>
              <a:rPr lang="en-US" sz="2400" dirty="0" err="1" smtClean="0"/>
              <a:t>uveitis</a:t>
            </a:r>
            <a:r>
              <a:rPr lang="en-US" sz="2400" dirty="0" smtClean="0"/>
              <a:t> persists</a:t>
            </a:r>
            <a:r>
              <a:rPr lang="en-US" dirty="0" smtClean="0"/>
              <a:t>. </a:t>
            </a:r>
          </a:p>
          <a:p>
            <a:pPr lvl="1">
              <a:buNone/>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b="1" dirty="0" smtClean="0"/>
              <a:t>Oral </a:t>
            </a:r>
            <a:r>
              <a:rPr lang="en-US" sz="2600" b="1" dirty="0" err="1" smtClean="0"/>
              <a:t>aciclovir</a:t>
            </a:r>
            <a:r>
              <a:rPr lang="en-US" sz="2600" dirty="0" smtClean="0"/>
              <a:t> </a:t>
            </a:r>
            <a:r>
              <a:rPr lang="en-US" sz="2400" dirty="0" smtClean="0"/>
              <a:t>may be used in the context of pre-existing herpes simplex </a:t>
            </a:r>
            <a:r>
              <a:rPr lang="en-US" sz="2400" dirty="0" err="1" smtClean="0"/>
              <a:t>keratitis</a:t>
            </a:r>
            <a:r>
              <a:rPr lang="en-US" sz="2400" dirty="0" smtClean="0"/>
              <a:t> to minimize the risk of recurrence</a:t>
            </a:r>
          </a:p>
          <a:p>
            <a:endParaRPr lang="en-US" sz="2400" b="1" dirty="0"/>
          </a:p>
          <a:p>
            <a:r>
              <a:rPr lang="en-US" sz="2600" b="1" dirty="0" smtClean="0"/>
              <a:t>Removal of sutures</a:t>
            </a:r>
            <a:r>
              <a:rPr lang="en-US" sz="2600" dirty="0" smtClean="0"/>
              <a:t> </a:t>
            </a:r>
            <a:r>
              <a:rPr lang="en-US" sz="2400" dirty="0" smtClean="0"/>
              <a:t>when the graft-host junction has healed is usually after 12-18 months, although in elderly patients it may take much longer</a:t>
            </a:r>
          </a:p>
          <a:p>
            <a:pPr>
              <a:buNone/>
            </a:pPr>
            <a:r>
              <a:rPr lang="en-US" sz="2400" dirty="0" smtClean="0"/>
              <a:t> </a:t>
            </a:r>
          </a:p>
          <a:p>
            <a:r>
              <a:rPr lang="en-US" sz="2600" b="1" dirty="0" smtClean="0"/>
              <a:t>Rigid contact lenses</a:t>
            </a:r>
            <a:r>
              <a:rPr lang="en-US" sz="2600" dirty="0" smtClean="0"/>
              <a:t> </a:t>
            </a:r>
            <a:r>
              <a:rPr lang="en-US" sz="2400" dirty="0" smtClean="0"/>
              <a:t>may be required to optimize visual acuity in eyes with astigmatism</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Postoperative Complications</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600" b="1" dirty="0" smtClean="0"/>
              <a:t>Early</a:t>
            </a:r>
            <a:r>
              <a:rPr lang="en-US" sz="2600" dirty="0" smtClean="0"/>
              <a:t> complications </a:t>
            </a:r>
            <a:r>
              <a:rPr lang="en-US" sz="2400" dirty="0" smtClean="0"/>
              <a:t>include persistent epithelial defects, irritation by protruding sutures which may give rise to papillary hypertrophy, wound leak, flat anterior chamber, iris </a:t>
            </a:r>
            <a:r>
              <a:rPr lang="en-US" sz="2400" dirty="0" err="1" smtClean="0"/>
              <a:t>prolapse</a:t>
            </a:r>
            <a:r>
              <a:rPr lang="en-US" sz="2400" dirty="0" smtClean="0"/>
              <a:t>, </a:t>
            </a:r>
            <a:r>
              <a:rPr lang="en-US" sz="2400" dirty="0" err="1" smtClean="0"/>
              <a:t>uveitis</a:t>
            </a:r>
            <a:r>
              <a:rPr lang="en-US" sz="2400" dirty="0" smtClean="0"/>
              <a:t>, elevation of intraocular pressure and infection. A rare complication is a fixed dilated pupil (</a:t>
            </a:r>
            <a:r>
              <a:rPr lang="en-US" sz="2400" dirty="0" err="1" smtClean="0"/>
              <a:t>Urrets-Zavalia</a:t>
            </a:r>
            <a:r>
              <a:rPr lang="en-US" sz="2400" dirty="0" smtClean="0"/>
              <a:t> syndrome)</a:t>
            </a:r>
          </a:p>
          <a:p>
            <a:pPr>
              <a:buNone/>
            </a:pPr>
            <a:endParaRPr lang="en-US" sz="2600" dirty="0" smtClean="0"/>
          </a:p>
          <a:p>
            <a:r>
              <a:rPr lang="en-US" sz="2600" b="1" dirty="0" smtClean="0"/>
              <a:t>Late</a:t>
            </a:r>
            <a:r>
              <a:rPr lang="en-US" sz="2600" dirty="0" smtClean="0"/>
              <a:t> complications </a:t>
            </a:r>
            <a:r>
              <a:rPr lang="en-US" sz="2400" dirty="0" smtClean="0"/>
              <a:t>include astigmatism, recurrence of initial disease process on the graft, late wound separation, </a:t>
            </a:r>
            <a:r>
              <a:rPr lang="en-US" sz="2400" dirty="0" err="1" smtClean="0"/>
              <a:t>retrocorneal</a:t>
            </a:r>
            <a:r>
              <a:rPr lang="en-US" sz="2400" dirty="0" smtClean="0"/>
              <a:t> membrane formation, glaucoma and </a:t>
            </a:r>
            <a:r>
              <a:rPr lang="en-US" sz="2400" dirty="0" err="1" smtClean="0"/>
              <a:t>cystoid</a:t>
            </a:r>
            <a:r>
              <a:rPr lang="en-US" sz="2400" dirty="0" smtClean="0"/>
              <a:t> macular </a:t>
            </a:r>
            <a:r>
              <a:rPr lang="en-US" sz="2400" dirty="0" err="1" smtClean="0"/>
              <a:t>oedema</a:t>
            </a:r>
            <a:endParaRPr lang="en-US" sz="2400" dirty="0" smtClean="0"/>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Corneal Allograft </a:t>
            </a:r>
            <a:r>
              <a:rPr lang="en-US" b="1" dirty="0">
                <a:solidFill>
                  <a:srgbClr val="FFC000"/>
                </a:solidFill>
              </a:rPr>
              <a:t>R</a:t>
            </a:r>
            <a:r>
              <a:rPr lang="en-US" b="1" dirty="0" smtClean="0">
                <a:solidFill>
                  <a:srgbClr val="FFC000"/>
                </a:solidFill>
              </a:rPr>
              <a:t>ejection</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600" b="1" dirty="0" smtClean="0"/>
              <a:t>Allograft rejection </a:t>
            </a:r>
            <a:r>
              <a:rPr lang="en-US" sz="2400" dirty="0" smtClean="0"/>
              <a:t>of any layer of the cornea can occur following penetrating </a:t>
            </a:r>
            <a:r>
              <a:rPr lang="en-US" sz="2400" dirty="0" err="1" smtClean="0"/>
              <a:t>keratoplasty</a:t>
            </a:r>
            <a:r>
              <a:rPr lang="en-US" sz="2400" dirty="0" smtClean="0"/>
              <a:t> and, less commonly, lamellar grafts. Endothelial rejection is the most common and most severe as it can lead to severe endothelial cell loss and </a:t>
            </a:r>
            <a:r>
              <a:rPr lang="en-US" sz="2400" dirty="0" err="1" smtClean="0"/>
              <a:t>decompensation</a:t>
            </a:r>
            <a:r>
              <a:rPr lang="en-US" sz="2400" dirty="0" smtClean="0"/>
              <a:t>. Late graft failure through </a:t>
            </a:r>
            <a:r>
              <a:rPr lang="en-US" sz="2400" dirty="0" err="1" smtClean="0"/>
              <a:t>decompensation</a:t>
            </a:r>
            <a:r>
              <a:rPr lang="en-US" sz="2400" dirty="0" smtClean="0"/>
              <a:t> can also occur in the absence of further rejection episodes</a:t>
            </a:r>
          </a:p>
          <a:p>
            <a:endParaRPr lang="en-US" sz="2400" dirty="0"/>
          </a:p>
          <a:p>
            <a:r>
              <a:rPr lang="en-US" sz="2400" dirty="0" smtClean="0"/>
              <a:t> </a:t>
            </a:r>
            <a:r>
              <a:rPr lang="en-US" sz="2600" b="1" dirty="0" err="1" smtClean="0"/>
              <a:t>Stromal</a:t>
            </a:r>
            <a:r>
              <a:rPr lang="en-US" sz="2600" b="1" dirty="0" smtClean="0"/>
              <a:t> rejection and epithelial rejection </a:t>
            </a:r>
            <a:r>
              <a:rPr lang="en-US" sz="2400" dirty="0" smtClean="0"/>
              <a:t>are less frequent and respond readily to topical steroid treatment with few long-term consequences. Elements of the different types of rejection can coexist</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Pathogenesis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The cornea is immunologically privileged and a normal cornea will usually not reject. However, if there is inflammation this privilege is lost and rejection may occur</a:t>
            </a:r>
          </a:p>
          <a:p>
            <a:endParaRPr lang="en-US" sz="2400" dirty="0"/>
          </a:p>
          <a:p>
            <a:r>
              <a:rPr lang="en-US" sz="2400" dirty="0" smtClean="0"/>
              <a:t>Other important predisposition for rejection includes corneal </a:t>
            </a:r>
            <a:r>
              <a:rPr lang="en-US" sz="2400" dirty="0" err="1" smtClean="0"/>
              <a:t>vascularization</a:t>
            </a:r>
            <a:r>
              <a:rPr lang="en-US" sz="2400" dirty="0" smtClean="0"/>
              <a:t>, grafts over 8mm in diameter, eccentric grafts, infection, glaucoma and previous </a:t>
            </a:r>
            <a:r>
              <a:rPr lang="en-US" sz="2400" dirty="0" err="1" smtClean="0"/>
              <a:t>keratoplasty</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If the host becomes sensitized to the major or minor </a:t>
            </a:r>
            <a:r>
              <a:rPr lang="en-US" sz="2400" dirty="0" err="1" smtClean="0"/>
              <a:t>histocompatibility</a:t>
            </a:r>
            <a:r>
              <a:rPr lang="en-US" sz="2400" dirty="0" smtClean="0"/>
              <a:t> antigens present in the donor, cornea type IV hypersensitivity can develop against the graft and rejection and graft failure may result</a:t>
            </a:r>
          </a:p>
          <a:p>
            <a:endParaRPr lang="en-US" sz="2400" dirty="0"/>
          </a:p>
          <a:p>
            <a:r>
              <a:rPr lang="en-US" sz="2400" dirty="0" smtClean="0"/>
              <a:t>Antigen presenting cells in the donor cornea may initiate this process. HLA Class I matching has a small beneficial effect on graft survival</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graft rejection</a:t>
            </a:r>
            <a:endParaRPr lang="en-US" dirty="0"/>
          </a:p>
        </p:txBody>
      </p:sp>
      <p:sp>
        <p:nvSpPr>
          <p:cNvPr id="3" name="Content Placeholder 2"/>
          <p:cNvSpPr>
            <a:spLocks noGrp="1"/>
          </p:cNvSpPr>
          <p:nvPr>
            <p:ph idx="1"/>
          </p:nvPr>
        </p:nvSpPr>
        <p:spPr/>
        <p:txBody>
          <a:bodyPr/>
          <a:lstStyle/>
          <a:p>
            <a:r>
              <a:rPr lang="en-US" sz="2600" dirty="0" smtClean="0"/>
              <a:t>These include </a:t>
            </a:r>
          </a:p>
          <a:p>
            <a:pPr lvl="1">
              <a:buFont typeface="Arial" pitchFamily="34" charset="0"/>
              <a:buChar char="•"/>
            </a:pPr>
            <a:r>
              <a:rPr lang="en-US" sz="2400" dirty="0" smtClean="0"/>
              <a:t>blurred vision</a:t>
            </a:r>
          </a:p>
          <a:p>
            <a:pPr lvl="1">
              <a:buFont typeface="Arial" pitchFamily="34" charset="0"/>
              <a:buChar char="•"/>
            </a:pPr>
            <a:r>
              <a:rPr lang="en-US" sz="2400" dirty="0" smtClean="0"/>
              <a:t>Photophobia </a:t>
            </a:r>
          </a:p>
          <a:p>
            <a:pPr lvl="1">
              <a:buFont typeface="Arial" pitchFamily="34" charset="0"/>
              <a:buChar char="•"/>
            </a:pPr>
            <a:r>
              <a:rPr lang="en-US" sz="2400" dirty="0" smtClean="0"/>
              <a:t>dull </a:t>
            </a:r>
            <a:r>
              <a:rPr lang="en-US" sz="2400" dirty="0" err="1" smtClean="0"/>
              <a:t>periocular</a:t>
            </a:r>
            <a:r>
              <a:rPr lang="en-US" sz="2400" dirty="0" smtClean="0"/>
              <a:t> ache</a:t>
            </a:r>
          </a:p>
          <a:p>
            <a:pPr lvl="1">
              <a:buNone/>
            </a:pPr>
            <a:endParaRPr lang="en-US" sz="2400" dirty="0" smtClean="0"/>
          </a:p>
          <a:p>
            <a:r>
              <a:rPr lang="en-US" sz="2600" dirty="0" smtClean="0"/>
              <a:t>However, many cases are asymptomatic until advanced rejection is established</a:t>
            </a:r>
            <a:endParaRPr lang="en-US" dirty="0" smtClean="0"/>
          </a:p>
          <a:p>
            <a:endParaRPr lang="en-US" dirty="0"/>
          </a:p>
          <a:p>
            <a:endParaRPr 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181600" cy="4525963"/>
          </a:xfrm>
        </p:spPr>
        <p:txBody>
          <a:bodyPr>
            <a:normAutofit/>
          </a:bodyPr>
          <a:lstStyle/>
          <a:p>
            <a:r>
              <a:rPr lang="en-US" sz="2600" dirty="0" err="1" smtClean="0"/>
              <a:t>Ciliary</a:t>
            </a:r>
            <a:r>
              <a:rPr lang="en-US" sz="2600" dirty="0" smtClean="0"/>
              <a:t> injection and anterior </a:t>
            </a:r>
            <a:r>
              <a:rPr lang="en-US" sz="2600" dirty="0" err="1" smtClean="0"/>
              <a:t>uveitis</a:t>
            </a:r>
            <a:r>
              <a:rPr lang="en-US" sz="2600" dirty="0" smtClean="0"/>
              <a:t> is a pre-rejection manifestation </a:t>
            </a:r>
          </a:p>
          <a:p>
            <a:endParaRPr lang="en-US" sz="2600" dirty="0"/>
          </a:p>
          <a:p>
            <a:endParaRPr lang="en-US" sz="2600" dirty="0" smtClean="0"/>
          </a:p>
          <a:p>
            <a:r>
              <a:rPr lang="en-US" sz="2600" dirty="0" smtClean="0"/>
              <a:t>Epithelial rejection may be accompanied by an elevated line of abnormal epithelium  </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5676900" y="1676400"/>
            <a:ext cx="3467100" cy="228420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615559" y="4572000"/>
            <a:ext cx="3528441" cy="2286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248400" cy="4525963"/>
          </a:xfrm>
        </p:spPr>
        <p:txBody>
          <a:bodyPr>
            <a:normAutofit lnSpcReduction="10000"/>
          </a:bodyPr>
          <a:lstStyle/>
          <a:p>
            <a:r>
              <a:rPr lang="en-US" sz="2400" dirty="0" err="1" smtClean="0"/>
              <a:t>Stromal</a:t>
            </a:r>
            <a:r>
              <a:rPr lang="en-US" sz="2400" dirty="0" smtClean="0"/>
              <a:t> rejection is characterized by </a:t>
            </a:r>
            <a:r>
              <a:rPr lang="en-US" sz="2400" dirty="0" err="1" smtClean="0"/>
              <a:t>subepithelial</a:t>
            </a:r>
            <a:r>
              <a:rPr lang="en-US" sz="2400" dirty="0" smtClean="0"/>
              <a:t> infiltrates, reminiscent of adenoviral infection (</a:t>
            </a:r>
            <a:r>
              <a:rPr lang="en-US" sz="2400" dirty="0" err="1" smtClean="0"/>
              <a:t>Krachmer</a:t>
            </a:r>
            <a:r>
              <a:rPr lang="en-US" sz="2400" dirty="0" smtClean="0"/>
              <a:t> spots) on </a:t>
            </a:r>
          </a:p>
          <a:p>
            <a:pPr>
              <a:buNone/>
            </a:pPr>
            <a:r>
              <a:rPr lang="en-US" sz="2400" dirty="0"/>
              <a:t> </a:t>
            </a:r>
            <a:r>
              <a:rPr lang="en-US" sz="2400" dirty="0" smtClean="0"/>
              <a:t>    the donor cornea </a:t>
            </a:r>
          </a:p>
          <a:p>
            <a:pPr>
              <a:buNone/>
            </a:pPr>
            <a:endParaRPr lang="en-US" sz="2400" dirty="0" smtClean="0"/>
          </a:p>
          <a:p>
            <a:r>
              <a:rPr lang="en-US" sz="2400" dirty="0" smtClean="0"/>
              <a:t>Endothelial rejection is characterized by linear pattern of </a:t>
            </a:r>
            <a:r>
              <a:rPr lang="en-US" sz="2400" dirty="0" err="1" smtClean="0"/>
              <a:t>keratic</a:t>
            </a:r>
            <a:r>
              <a:rPr lang="en-US" sz="2400" dirty="0" smtClean="0"/>
              <a:t> precipitates (</a:t>
            </a:r>
            <a:r>
              <a:rPr lang="en-US" sz="2400" dirty="0" err="1" smtClean="0"/>
              <a:t>Khodadoust</a:t>
            </a:r>
            <a:r>
              <a:rPr lang="en-US" sz="2400" dirty="0" smtClean="0"/>
              <a:t> endothelial rejection line) associated with an area of inflammation at the graft margin </a:t>
            </a:r>
          </a:p>
          <a:p>
            <a:endParaRPr lang="en-US" sz="2400" dirty="0" smtClean="0"/>
          </a:p>
          <a:p>
            <a:r>
              <a:rPr lang="en-US" sz="2400" dirty="0" err="1" smtClean="0"/>
              <a:t>Stromal</a:t>
            </a:r>
            <a:r>
              <a:rPr lang="en-US" sz="2400" dirty="0" smtClean="0"/>
              <a:t> </a:t>
            </a:r>
            <a:r>
              <a:rPr lang="en-US" sz="2400" dirty="0" err="1" smtClean="0"/>
              <a:t>oedema</a:t>
            </a:r>
            <a:r>
              <a:rPr lang="en-US" sz="2400" dirty="0" smtClean="0"/>
              <a:t> is indicative of </a:t>
            </a:r>
          </a:p>
          <a:p>
            <a:pPr>
              <a:buNone/>
            </a:pPr>
            <a:r>
              <a:rPr lang="en-US" sz="2400" dirty="0"/>
              <a:t> </a:t>
            </a:r>
            <a:r>
              <a:rPr lang="en-US" sz="2400" dirty="0" smtClean="0"/>
              <a:t>    endothelial failure</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6248400" y="1600200"/>
            <a:ext cx="2486025" cy="171324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96000" y="4648200"/>
            <a:ext cx="2602114" cy="1752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Management</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600" dirty="0" smtClean="0"/>
              <a:t>Early treatment is essential as this greatly improves the chances of reversing the rejection episode</a:t>
            </a:r>
          </a:p>
          <a:p>
            <a:pPr lvl="1">
              <a:buFont typeface="Arial" pitchFamily="34" charset="0"/>
              <a:buChar char="•"/>
            </a:pPr>
            <a:r>
              <a:rPr lang="en-US" sz="2400" b="1" i="1" dirty="0" smtClean="0"/>
              <a:t>Topical steroids</a:t>
            </a:r>
            <a:r>
              <a:rPr lang="en-US" sz="2400" dirty="0" smtClean="0"/>
              <a:t> (</a:t>
            </a:r>
            <a:r>
              <a:rPr lang="en-US" sz="2400" dirty="0" err="1" smtClean="0"/>
              <a:t>dexamethasone</a:t>
            </a:r>
            <a:r>
              <a:rPr lang="en-US" sz="2400" dirty="0" smtClean="0"/>
              <a:t> phosphate 0.1% or </a:t>
            </a:r>
            <a:r>
              <a:rPr lang="en-US" sz="2400" dirty="0" err="1" smtClean="0"/>
              <a:t>prednisolone</a:t>
            </a:r>
            <a:r>
              <a:rPr lang="en-US" sz="2400" dirty="0" smtClean="0"/>
              <a:t> acetate 1%) hourly for 24 hours are the mainstay of therapy. The frequency is reduced gradually over several weeks but high risk patients should be maintained on the highest tolerated topical dose (e.g. </a:t>
            </a:r>
            <a:r>
              <a:rPr lang="en-US" sz="2400" dirty="0" err="1" smtClean="0"/>
              <a:t>prednisolone</a:t>
            </a:r>
            <a:r>
              <a:rPr lang="en-US" sz="2400" dirty="0" smtClean="0"/>
              <a:t> acetate 1% </a:t>
            </a:r>
            <a:r>
              <a:rPr lang="en-US" sz="2400" dirty="0" err="1" smtClean="0"/>
              <a:t>q.i.d</a:t>
            </a:r>
            <a:r>
              <a:rPr lang="en-US" sz="24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Penetrating </a:t>
            </a:r>
            <a:r>
              <a:rPr lang="en-US" dirty="0" err="1" smtClean="0">
                <a:solidFill>
                  <a:srgbClr val="FFC000"/>
                </a:solidFill>
              </a:rPr>
              <a:t>keratoplasty</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r>
              <a:rPr lang="en-US" sz="2600" dirty="0" smtClean="0"/>
              <a:t>Indications</a:t>
            </a:r>
          </a:p>
          <a:p>
            <a:pPr lvl="1">
              <a:buFont typeface="Arial" pitchFamily="34" charset="0"/>
              <a:buChar char="•"/>
            </a:pPr>
            <a:r>
              <a:rPr lang="en-US" sz="2400" b="1" dirty="0" smtClean="0"/>
              <a:t>Optical</a:t>
            </a:r>
            <a:r>
              <a:rPr lang="en-US" sz="2400" dirty="0" smtClean="0"/>
              <a:t> </a:t>
            </a:r>
            <a:endParaRPr lang="en-US" sz="2400" dirty="0" smtClean="0"/>
          </a:p>
          <a:p>
            <a:pPr lvl="1">
              <a:buNone/>
            </a:pPr>
            <a:r>
              <a:rPr lang="en-US" sz="2400" dirty="0" smtClean="0"/>
              <a:t>keratoplasty </a:t>
            </a:r>
            <a:r>
              <a:rPr lang="en-US" sz="2400" dirty="0" smtClean="0"/>
              <a:t>is performed to improve vision</a:t>
            </a:r>
          </a:p>
          <a:p>
            <a:pPr lvl="2"/>
            <a:r>
              <a:rPr lang="en-US" sz="2000" dirty="0" smtClean="0"/>
              <a:t>Bullous keratopathy</a:t>
            </a:r>
          </a:p>
          <a:p>
            <a:pPr lvl="2"/>
            <a:r>
              <a:rPr lang="en-US" sz="2000" dirty="0" smtClean="0"/>
              <a:t>Keratoconus</a:t>
            </a:r>
          </a:p>
          <a:p>
            <a:pPr lvl="2"/>
            <a:r>
              <a:rPr lang="en-US" sz="2000" dirty="0" smtClean="0"/>
              <a:t>Dystrophies &amp; degenerations </a:t>
            </a:r>
          </a:p>
          <a:p>
            <a:pPr lvl="2"/>
            <a:r>
              <a:rPr lang="en-US" sz="2000" dirty="0" smtClean="0"/>
              <a:t>Scarring</a:t>
            </a:r>
          </a:p>
          <a:p>
            <a:pPr lvl="1">
              <a:buNone/>
            </a:pPr>
            <a:endParaRPr lang="en-US" sz="2400" dirty="0" smtClean="0"/>
          </a:p>
          <a:p>
            <a:pPr lvl="1">
              <a:buFont typeface="Arial" pitchFamily="34" charset="0"/>
              <a:buChar char="•"/>
            </a:pPr>
            <a:r>
              <a:rPr lang="en-US" sz="2400" b="1" dirty="0" smtClean="0"/>
              <a:t>Tectonic</a:t>
            </a:r>
            <a:r>
              <a:rPr lang="en-US" sz="2400" dirty="0" smtClean="0"/>
              <a:t> grafting may be carried out to restore or preserve corneal integrity in eyes with severe structural changes such as </a:t>
            </a:r>
          </a:p>
          <a:p>
            <a:pPr lvl="2"/>
            <a:r>
              <a:rPr lang="en-US" sz="2000" dirty="0" smtClean="0"/>
              <a:t>Stromal thinning </a:t>
            </a:r>
          </a:p>
          <a:p>
            <a:pPr lvl="2"/>
            <a:r>
              <a:rPr lang="en-US" sz="2000" dirty="0" err="1" smtClean="0"/>
              <a:t>Descemetocele</a:t>
            </a: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i="1" dirty="0" smtClean="0"/>
              <a:t>Systemic steroids</a:t>
            </a:r>
            <a:r>
              <a:rPr lang="en-US" sz="2400" dirty="0" smtClean="0"/>
              <a:t> (oral </a:t>
            </a:r>
            <a:r>
              <a:rPr lang="en-US" sz="2400" dirty="0" err="1" smtClean="0"/>
              <a:t>prednisolone</a:t>
            </a:r>
            <a:r>
              <a:rPr lang="en-US" sz="2400" dirty="0" smtClean="0"/>
              <a:t> 1mg/kg/day in divided doses, or a single intravenous dose of </a:t>
            </a:r>
            <a:r>
              <a:rPr lang="en-US" sz="2400" dirty="0" err="1" smtClean="0"/>
              <a:t>methylprednisolone</a:t>
            </a:r>
            <a:r>
              <a:rPr lang="en-US" sz="2400" dirty="0" smtClean="0"/>
              <a:t> 500mg) may help to reverse rejection and prevent further rejection episodes but only if given within 8 days of onset of rejection. Repeated intravenous </a:t>
            </a:r>
            <a:r>
              <a:rPr lang="en-US" sz="2400" dirty="0" err="1" smtClean="0"/>
              <a:t>methylprednisolone</a:t>
            </a:r>
            <a:r>
              <a:rPr lang="en-US" sz="2400" dirty="0" smtClean="0"/>
              <a:t> may be associated with loss of bone density and osteoporosis</a:t>
            </a:r>
          </a:p>
          <a:p>
            <a:endParaRPr lang="en-US" sz="2400" dirty="0"/>
          </a:p>
          <a:p>
            <a:pPr>
              <a:buNone/>
            </a:pPr>
            <a:endParaRPr lang="en-US" sz="2400" dirty="0" smtClean="0"/>
          </a:p>
          <a:p>
            <a:r>
              <a:rPr lang="en-US" sz="2400" b="1" i="1" dirty="0" err="1" smtClean="0"/>
              <a:t>Subconjunctival</a:t>
            </a:r>
            <a:r>
              <a:rPr lang="en-US" sz="2400" b="1" i="1" dirty="0" smtClean="0"/>
              <a:t> steroids</a:t>
            </a:r>
            <a:r>
              <a:rPr lang="en-US" sz="2400" dirty="0" smtClean="0"/>
              <a:t> (</a:t>
            </a:r>
            <a:r>
              <a:rPr lang="en-US" sz="2400" dirty="0" err="1" smtClean="0"/>
              <a:t>betamethasone</a:t>
            </a:r>
            <a:r>
              <a:rPr lang="en-US" sz="2400" dirty="0" smtClean="0"/>
              <a:t> 2mg) may be useful</a:t>
            </a:r>
          </a:p>
          <a:p>
            <a:pPr lvl="1">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smtClean="0"/>
              <a:t>Differential Diagnosis</a:t>
            </a:r>
          </a:p>
          <a:p>
            <a:pPr lvl="1">
              <a:buFont typeface="Arial" pitchFamily="34" charset="0"/>
              <a:buChar char="•"/>
            </a:pPr>
            <a:r>
              <a:rPr lang="en-US" sz="2400" dirty="0"/>
              <a:t>G</a:t>
            </a:r>
            <a:r>
              <a:rPr lang="en-US" sz="2400" dirty="0" smtClean="0"/>
              <a:t>raft failure</a:t>
            </a:r>
          </a:p>
          <a:p>
            <a:pPr lvl="1">
              <a:buFont typeface="Arial" pitchFamily="34" charset="0"/>
              <a:buChar char="•"/>
            </a:pPr>
            <a:r>
              <a:rPr lang="en-US" sz="2400" dirty="0" smtClean="0"/>
              <a:t>Reactivation of HSV</a:t>
            </a:r>
          </a:p>
          <a:p>
            <a:pPr lvl="1">
              <a:buFont typeface="Arial" pitchFamily="34" charset="0"/>
              <a:buChar char="•"/>
            </a:pPr>
            <a:r>
              <a:rPr lang="en-US" sz="2400" dirty="0" err="1" smtClean="0"/>
              <a:t>Uveitis</a:t>
            </a:r>
            <a:r>
              <a:rPr lang="en-US" sz="2400" dirty="0" smtClean="0"/>
              <a:t> </a:t>
            </a:r>
          </a:p>
          <a:p>
            <a:pPr lvl="1">
              <a:buFont typeface="Arial" pitchFamily="34" charset="0"/>
              <a:buChar char="•"/>
            </a:pPr>
            <a:r>
              <a:rPr lang="en-US" sz="2400" dirty="0"/>
              <a:t>E</a:t>
            </a:r>
            <a:r>
              <a:rPr lang="en-US" sz="2400" dirty="0" smtClean="0"/>
              <a:t>pithelial down-growth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Lamellar </a:t>
            </a:r>
            <a:r>
              <a:rPr lang="en-US" b="1" dirty="0" err="1" smtClean="0">
                <a:solidFill>
                  <a:srgbClr val="FFC000"/>
                </a:solidFill>
              </a:rPr>
              <a:t>keratoplasty</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Lamellar </a:t>
            </a:r>
            <a:r>
              <a:rPr lang="en-US" sz="2400" dirty="0" err="1" smtClean="0"/>
              <a:t>keratoplasty</a:t>
            </a:r>
            <a:r>
              <a:rPr lang="en-US" sz="2400" dirty="0" smtClean="0"/>
              <a:t> involves partial thickness excision of the corneal epithelium and </a:t>
            </a:r>
            <a:r>
              <a:rPr lang="en-US" sz="2400" dirty="0" err="1" smtClean="0"/>
              <a:t>stroma</a:t>
            </a:r>
            <a:r>
              <a:rPr lang="en-US" sz="2400" dirty="0" smtClean="0"/>
              <a:t> so that the endothelium and part of deep </a:t>
            </a:r>
            <a:r>
              <a:rPr lang="en-US" sz="2400" dirty="0" err="1" smtClean="0"/>
              <a:t>stroma</a:t>
            </a:r>
            <a:r>
              <a:rPr lang="en-US" sz="2400" dirty="0" smtClean="0"/>
              <a:t> are left behind</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Indications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err="1" smtClean="0"/>
              <a:t>Opacification</a:t>
            </a:r>
            <a:r>
              <a:rPr lang="en-US" sz="2400" dirty="0" smtClean="0"/>
              <a:t> of the superficial one-third of the corneal </a:t>
            </a:r>
            <a:r>
              <a:rPr lang="en-US" sz="2400" dirty="0" err="1" smtClean="0"/>
              <a:t>stroma</a:t>
            </a:r>
            <a:r>
              <a:rPr lang="en-US" sz="2400" dirty="0" smtClean="0"/>
              <a:t> not caused by potentially recurrent disease</a:t>
            </a:r>
          </a:p>
          <a:p>
            <a:endParaRPr lang="en-US" sz="2400" dirty="0" smtClean="0"/>
          </a:p>
          <a:p>
            <a:r>
              <a:rPr lang="en-US" sz="2400" dirty="0" smtClean="0"/>
              <a:t>Marginal corneal thinning or infiltration as in recurrent </a:t>
            </a:r>
            <a:r>
              <a:rPr lang="en-US" sz="2400" dirty="0" err="1" smtClean="0"/>
              <a:t>pterygium</a:t>
            </a:r>
            <a:r>
              <a:rPr lang="en-US" sz="2400" dirty="0" smtClean="0"/>
              <a:t>, </a:t>
            </a:r>
            <a:r>
              <a:rPr lang="en-US" sz="2400" dirty="0" err="1" smtClean="0"/>
              <a:t>Terrien</a:t>
            </a:r>
            <a:r>
              <a:rPr lang="en-US" sz="2400" dirty="0" smtClean="0"/>
              <a:t> marginal degeneration and </a:t>
            </a:r>
            <a:r>
              <a:rPr lang="en-US" sz="2400" dirty="0" err="1" smtClean="0"/>
              <a:t>limbal</a:t>
            </a:r>
            <a:r>
              <a:rPr lang="en-US" sz="2400" dirty="0" smtClean="0"/>
              <a:t> </a:t>
            </a:r>
            <a:r>
              <a:rPr lang="en-US" sz="2400" dirty="0" err="1" smtClean="0"/>
              <a:t>dermoids</a:t>
            </a:r>
            <a:r>
              <a:rPr lang="en-US" sz="2400" dirty="0" smtClean="0"/>
              <a:t> or other </a:t>
            </a:r>
            <a:r>
              <a:rPr lang="en-US" sz="2400" dirty="0" err="1" smtClean="0"/>
              <a:t>tumours</a:t>
            </a:r>
            <a:endParaRPr lang="en-US" sz="2400" dirty="0"/>
          </a:p>
          <a:p>
            <a:pPr>
              <a:buNone/>
            </a:pPr>
            <a:r>
              <a:rPr lang="en-US" sz="2400" dirty="0" smtClean="0"/>
              <a:t> </a:t>
            </a:r>
          </a:p>
          <a:p>
            <a:r>
              <a:rPr lang="en-US" sz="2400" dirty="0" smtClean="0"/>
              <a:t>Localized thinning or </a:t>
            </a:r>
            <a:r>
              <a:rPr lang="en-US" sz="2400" dirty="0" err="1" smtClean="0"/>
              <a:t>descemetocele</a:t>
            </a:r>
            <a:r>
              <a:rPr lang="en-US" sz="2400" dirty="0" smtClean="0"/>
              <a:t> formation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Technique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This is similar to penetrating </a:t>
            </a:r>
            <a:r>
              <a:rPr lang="en-US" sz="2400" dirty="0" err="1" smtClean="0"/>
              <a:t>keratoplasty</a:t>
            </a:r>
            <a:r>
              <a:rPr lang="en-US" sz="2400" dirty="0" smtClean="0"/>
              <a:t> except that only a partial thickness of cornea is grafted</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Deep lamellar </a:t>
            </a:r>
            <a:r>
              <a:rPr lang="en-US" b="1" dirty="0" err="1" smtClean="0">
                <a:solidFill>
                  <a:srgbClr val="FFC000"/>
                </a:solidFill>
              </a:rPr>
              <a:t>keratoplasty</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Deep lamellar </a:t>
            </a:r>
            <a:r>
              <a:rPr lang="en-US" sz="2400" dirty="0" err="1" smtClean="0"/>
              <a:t>keratoplasty</a:t>
            </a:r>
            <a:r>
              <a:rPr lang="en-US" sz="2400" dirty="0" smtClean="0"/>
              <a:t> is a relatively new technique in which all opaque corneal tissue is removed almost to the level of </a:t>
            </a:r>
            <a:r>
              <a:rPr lang="en-US" sz="2400" dirty="0" err="1" smtClean="0"/>
              <a:t>Descemet</a:t>
            </a:r>
            <a:r>
              <a:rPr lang="en-US" sz="2400" dirty="0" smtClean="0"/>
              <a:t> membrane</a:t>
            </a:r>
          </a:p>
          <a:p>
            <a:endParaRPr lang="en-US" sz="2400" dirty="0"/>
          </a:p>
          <a:p>
            <a:r>
              <a:rPr lang="en-US" sz="2400" dirty="0" smtClean="0"/>
              <a:t> The theoretical advantage is the decreased risk of rejection because the endothelium, a major target for rejection, is not transplanted</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Indications</a:t>
            </a:r>
            <a:endParaRPr lang="en-US" dirty="0">
              <a:solidFill>
                <a:srgbClr val="FFC000"/>
              </a:solidFill>
            </a:endParaRPr>
          </a:p>
        </p:txBody>
      </p:sp>
      <p:sp>
        <p:nvSpPr>
          <p:cNvPr id="3" name="Content Placeholder 2"/>
          <p:cNvSpPr>
            <a:spLocks noGrp="1"/>
          </p:cNvSpPr>
          <p:nvPr>
            <p:ph idx="1"/>
          </p:nvPr>
        </p:nvSpPr>
        <p:spPr/>
        <p:txBody>
          <a:bodyPr/>
          <a:lstStyle/>
          <a:p>
            <a:r>
              <a:rPr lang="en-US" sz="2400" dirty="0" smtClean="0"/>
              <a:t>Disease involving the anterior 95% of corneal thickness with a normal endothelium and absence of breaks or scars in </a:t>
            </a:r>
            <a:r>
              <a:rPr lang="en-US" sz="2400" dirty="0" err="1" smtClean="0"/>
              <a:t>Descemet</a:t>
            </a:r>
            <a:r>
              <a:rPr lang="en-US" sz="2400" dirty="0" smtClean="0"/>
              <a:t> membrane</a:t>
            </a:r>
          </a:p>
          <a:p>
            <a:endParaRPr lang="en-US" sz="2400" dirty="0"/>
          </a:p>
          <a:p>
            <a:endParaRPr lang="en-US" sz="2400" dirty="0" smtClean="0"/>
          </a:p>
          <a:p>
            <a:r>
              <a:rPr lang="en-US" sz="2400" dirty="0" smtClean="0"/>
              <a:t>Chronic inflammatory disease such as atopic </a:t>
            </a:r>
            <a:r>
              <a:rPr lang="en-US" sz="2400" dirty="0" err="1" smtClean="0"/>
              <a:t>keratoconjunctivitis</a:t>
            </a:r>
            <a:r>
              <a:rPr lang="en-US" sz="2400" dirty="0" smtClean="0"/>
              <a:t> which carries an increased risk of graft rejection</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Advantages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No risk of endothelial rejection although epithelial rejection may occur</a:t>
            </a:r>
          </a:p>
          <a:p>
            <a:pPr>
              <a:buNone/>
            </a:pPr>
            <a:r>
              <a:rPr lang="en-US" sz="2400" dirty="0" smtClean="0"/>
              <a:t> </a:t>
            </a:r>
          </a:p>
          <a:p>
            <a:r>
              <a:rPr lang="en-US" sz="2400" dirty="0" smtClean="0"/>
              <a:t>Less astigmatism and a structurally stronger globe as compared with penetrating </a:t>
            </a:r>
            <a:r>
              <a:rPr lang="en-US" sz="2400" dirty="0" err="1" smtClean="0"/>
              <a:t>keratoplasty</a:t>
            </a:r>
            <a:endParaRPr lang="en-US" sz="2400" dirty="0"/>
          </a:p>
          <a:p>
            <a:pPr>
              <a:buNone/>
            </a:pPr>
            <a:r>
              <a:rPr lang="en-US" sz="2400" dirty="0" smtClean="0"/>
              <a:t> </a:t>
            </a:r>
          </a:p>
          <a:p>
            <a:r>
              <a:rPr lang="en-US" sz="2400" dirty="0" smtClean="0"/>
              <a:t>Increased availability of graft material since endothelial quality is irrelevant</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Disadvantages</a:t>
            </a:r>
            <a:endParaRPr lang="en-US" dirty="0">
              <a:solidFill>
                <a:srgbClr val="FFC000"/>
              </a:solidFill>
            </a:endParaRPr>
          </a:p>
        </p:txBody>
      </p:sp>
      <p:sp>
        <p:nvSpPr>
          <p:cNvPr id="3" name="Content Placeholder 2"/>
          <p:cNvSpPr>
            <a:spLocks noGrp="1"/>
          </p:cNvSpPr>
          <p:nvPr>
            <p:ph idx="1"/>
          </p:nvPr>
        </p:nvSpPr>
        <p:spPr/>
        <p:txBody>
          <a:bodyPr/>
          <a:lstStyle/>
          <a:p>
            <a:r>
              <a:rPr lang="en-US" sz="2400" dirty="0" smtClean="0"/>
              <a:t>Difficult and time-consuming with a high risk of perforation in older patients</a:t>
            </a:r>
          </a:p>
          <a:p>
            <a:pPr>
              <a:buNone/>
            </a:pPr>
            <a:endParaRPr lang="en-US" sz="2400" dirty="0" smtClean="0"/>
          </a:p>
          <a:p>
            <a:r>
              <a:rPr lang="en-US" sz="2400" dirty="0" smtClean="0"/>
              <a:t>Interface haze may limit best final visual acuity</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Postoperative management</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This is similar to penetrating </a:t>
            </a:r>
            <a:r>
              <a:rPr lang="en-US" sz="2400" dirty="0" err="1" smtClean="0"/>
              <a:t>keratoplasty</a:t>
            </a:r>
            <a:r>
              <a:rPr lang="en-US" sz="2400" dirty="0" smtClean="0"/>
              <a:t> except that topical steroids are used less frequently and sutures can usually be removed after 6 months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Arial" pitchFamily="34" charset="0"/>
              <a:buChar char="•"/>
            </a:pPr>
            <a:r>
              <a:rPr lang="en-US" sz="2400" b="1" dirty="0" smtClean="0"/>
              <a:t>Therapeutic</a:t>
            </a:r>
            <a:r>
              <a:rPr lang="en-US" sz="2400" dirty="0" smtClean="0"/>
              <a:t> corneal transplantation may afford removal of infected corneal tissue in eyes unresponsive to antimicrobial therapy</a:t>
            </a:r>
          </a:p>
          <a:p>
            <a:pPr lvl="1">
              <a:buFont typeface="Arial" pitchFamily="34" charset="0"/>
              <a:buChar char="•"/>
            </a:pPr>
            <a:endParaRPr lang="en-US" sz="2400" dirty="0"/>
          </a:p>
          <a:p>
            <a:pPr lvl="1">
              <a:buFont typeface="Arial" pitchFamily="34" charset="0"/>
              <a:buChar char="•"/>
            </a:pPr>
            <a:endParaRPr lang="en-US" sz="2400" dirty="0" smtClean="0"/>
          </a:p>
          <a:p>
            <a:pPr lvl="1">
              <a:buFont typeface="Arial" pitchFamily="34" charset="0"/>
              <a:buChar char="•"/>
            </a:pPr>
            <a:r>
              <a:rPr lang="en-US" sz="2400" b="1" dirty="0" smtClean="0"/>
              <a:t>Cosmetic</a:t>
            </a:r>
            <a:r>
              <a:rPr lang="en-US" sz="2400" dirty="0" smtClean="0"/>
              <a:t> grafting may rarely be performed to improve the appearance of the eye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Donor tissue</a:t>
            </a:r>
            <a:endParaRPr lang="en-US" dirty="0">
              <a:solidFill>
                <a:srgbClr val="FFC000"/>
              </a:solidFill>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2600" dirty="0" smtClean="0"/>
              <a:t>  </a:t>
            </a:r>
          </a:p>
          <a:p>
            <a:r>
              <a:rPr lang="en-US" sz="2400" dirty="0" smtClean="0"/>
              <a:t>Donor tissue should be removed within 24 hours of death. Corneas from infants are usually not used, being floppy and likely to result in high astigmatism</a:t>
            </a:r>
          </a:p>
          <a:p>
            <a:endParaRPr lang="en-US" sz="2400" dirty="0" smtClean="0"/>
          </a:p>
          <a:p>
            <a:r>
              <a:rPr lang="en-US" sz="2400" dirty="0" smtClean="0"/>
              <a:t>Corneas from donors over the age of 70 years may also be inappropriate due to low endothelial cell counts</a:t>
            </a:r>
          </a:p>
          <a:p>
            <a:endParaRPr lang="en-US" sz="2400" dirty="0" smtClean="0"/>
          </a:p>
          <a:p>
            <a:r>
              <a:rPr lang="en-US" sz="2400" dirty="0" smtClean="0"/>
              <a:t>Preoperative evaluation of donor tissue includes slit-lamp examination and </a:t>
            </a:r>
            <a:r>
              <a:rPr lang="en-US" sz="2400" dirty="0" err="1" smtClean="0"/>
              <a:t>specular</a:t>
            </a:r>
            <a:r>
              <a:rPr lang="en-US" sz="2400" dirty="0" smtClean="0"/>
              <a:t> microscopy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600" dirty="0" smtClean="0"/>
              <a:t>Donor corneas should not be utilized under the following circumstances</a:t>
            </a:r>
          </a:p>
          <a:p>
            <a:pPr lvl="1">
              <a:buFont typeface="Arial" pitchFamily="34" charset="0"/>
              <a:buChar char="•"/>
            </a:pPr>
            <a:r>
              <a:rPr lang="en-US" sz="2400" dirty="0" smtClean="0"/>
              <a:t> Death of unknown cause</a:t>
            </a:r>
          </a:p>
          <a:p>
            <a:pPr lvl="1">
              <a:buFont typeface="Arial" pitchFamily="34" charset="0"/>
              <a:buChar char="•"/>
            </a:pPr>
            <a:r>
              <a:rPr lang="en-US" sz="2400" dirty="0" smtClean="0"/>
              <a:t>Infectious diseases of the CNS (e.g. </a:t>
            </a:r>
            <a:r>
              <a:rPr lang="en-US" sz="2400" dirty="0" err="1" smtClean="0"/>
              <a:t>Creutzfeld-Jakob</a:t>
            </a:r>
            <a:r>
              <a:rPr lang="en-US" sz="2400" dirty="0" smtClean="0"/>
              <a:t> disease, systemic </a:t>
            </a:r>
            <a:r>
              <a:rPr lang="en-US" sz="2400" dirty="0" err="1" smtClean="0"/>
              <a:t>sclerosing</a:t>
            </a:r>
            <a:r>
              <a:rPr lang="en-US" sz="2400" dirty="0" smtClean="0"/>
              <a:t> </a:t>
            </a:r>
            <a:r>
              <a:rPr lang="en-US" sz="2400" dirty="0" err="1" smtClean="0"/>
              <a:t>panencephalitis</a:t>
            </a:r>
            <a:r>
              <a:rPr lang="en-US" sz="2400" dirty="0" smtClean="0"/>
              <a:t>, progressive multifocal </a:t>
            </a:r>
            <a:r>
              <a:rPr lang="en-US" sz="2400" dirty="0" err="1" smtClean="0"/>
              <a:t>leucoencephalopathy</a:t>
            </a:r>
            <a:r>
              <a:rPr lang="en-US" sz="2400" dirty="0" smtClean="0"/>
              <a:t>) </a:t>
            </a:r>
          </a:p>
          <a:p>
            <a:pPr lvl="1">
              <a:buFont typeface="Arial" pitchFamily="34" charset="0"/>
              <a:buChar char="•"/>
            </a:pPr>
            <a:r>
              <a:rPr lang="en-US" sz="2400" dirty="0" smtClean="0"/>
              <a:t>Certain systemic infections (e.g. AIDS, viral hepatitis, syphilis, </a:t>
            </a:r>
            <a:r>
              <a:rPr lang="en-US" sz="2400" dirty="0" err="1" smtClean="0"/>
              <a:t>septicaemia</a:t>
            </a:r>
            <a:r>
              <a:rPr lang="en-US" sz="2400" dirty="0" smtClean="0"/>
              <a:t>) </a:t>
            </a:r>
          </a:p>
          <a:p>
            <a:pPr lvl="1">
              <a:buFont typeface="Arial" pitchFamily="34" charset="0"/>
              <a:buChar char="•"/>
            </a:pPr>
            <a:r>
              <a:rPr lang="en-US" sz="2400" dirty="0" err="1" smtClean="0"/>
              <a:t>Leukaemia</a:t>
            </a:r>
            <a:r>
              <a:rPr lang="en-US" sz="2400" dirty="0" smtClean="0"/>
              <a:t> and lymphoma. </a:t>
            </a:r>
          </a:p>
          <a:p>
            <a:pPr lvl="1">
              <a:buFont typeface="Arial" pitchFamily="34" charset="0"/>
              <a:buChar char="•"/>
            </a:pPr>
            <a:r>
              <a:rPr lang="en-US" sz="2400" dirty="0" smtClean="0"/>
              <a:t>Intrinsic eye disease (e.g. malignancy, active inflammation) or previous intraocular surgery</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Prognostic Factors</a:t>
            </a:r>
            <a:endParaRPr lang="en-US" dirty="0">
              <a:solidFill>
                <a:srgbClr val="FFC000"/>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600" dirty="0" smtClean="0"/>
              <a:t>The following factors may adversely affect the prognosis of a corneal graft and should therefore be addressed prior to surgery</a:t>
            </a:r>
          </a:p>
          <a:p>
            <a:pPr lvl="1">
              <a:buFont typeface="Arial" pitchFamily="34" charset="0"/>
              <a:buChar char="•"/>
            </a:pPr>
            <a:r>
              <a:rPr lang="en-US" sz="2400" dirty="0" smtClean="0"/>
              <a:t>Abnormalities of the eyelids such as </a:t>
            </a:r>
            <a:r>
              <a:rPr lang="en-US" sz="2400" dirty="0" err="1" smtClean="0"/>
              <a:t>blepharitis</a:t>
            </a:r>
            <a:r>
              <a:rPr lang="en-US" sz="2400" dirty="0" smtClean="0"/>
              <a:t>, </a:t>
            </a:r>
            <a:r>
              <a:rPr lang="en-US" sz="2400" dirty="0" err="1" smtClean="0"/>
              <a:t>ectropion</a:t>
            </a:r>
            <a:r>
              <a:rPr lang="en-US" sz="2400" dirty="0" smtClean="0"/>
              <a:t>, </a:t>
            </a:r>
            <a:r>
              <a:rPr lang="en-US" sz="2400" dirty="0" err="1" smtClean="0"/>
              <a:t>entropion</a:t>
            </a:r>
            <a:r>
              <a:rPr lang="en-US" sz="2400" dirty="0" smtClean="0"/>
              <a:t> and </a:t>
            </a:r>
            <a:r>
              <a:rPr lang="en-US" sz="2400" dirty="0" err="1" smtClean="0"/>
              <a:t>trichiasis</a:t>
            </a:r>
            <a:r>
              <a:rPr lang="en-US" sz="2400" dirty="0" smtClean="0"/>
              <a:t> should be corrected before surgery</a:t>
            </a:r>
          </a:p>
          <a:p>
            <a:pPr lvl="1">
              <a:buFont typeface="Arial" pitchFamily="34" charset="0"/>
              <a:buChar char="•"/>
            </a:pPr>
            <a:r>
              <a:rPr lang="en-US" sz="2400" dirty="0" smtClean="0"/>
              <a:t>Tear film dysfunction</a:t>
            </a:r>
          </a:p>
          <a:p>
            <a:pPr lvl="1">
              <a:buFont typeface="Arial" pitchFamily="34" charset="0"/>
              <a:buChar char="•"/>
            </a:pPr>
            <a:r>
              <a:rPr lang="en-US" sz="2400" dirty="0" smtClean="0"/>
              <a:t>Recurrent or progressive forms of </a:t>
            </a:r>
            <a:r>
              <a:rPr lang="en-US" sz="2400" dirty="0" err="1" smtClean="0"/>
              <a:t>conjunctival</a:t>
            </a:r>
            <a:r>
              <a:rPr lang="en-US" sz="2400" dirty="0" smtClean="0"/>
              <a:t> inflammation, such as atopic conjunctivitis and ocular </a:t>
            </a:r>
            <a:r>
              <a:rPr lang="en-US" sz="2400" dirty="0" err="1" smtClean="0"/>
              <a:t>cicatricial</a:t>
            </a:r>
            <a:r>
              <a:rPr lang="en-US" sz="2400" dirty="0" smtClean="0"/>
              <a:t> </a:t>
            </a:r>
            <a:r>
              <a:rPr lang="en-US" sz="2400" dirty="0" err="1" smtClean="0"/>
              <a:t>pemphigoid</a:t>
            </a:r>
            <a:endParaRPr lang="en-US" sz="2400" dirty="0" smtClean="0"/>
          </a:p>
          <a:p>
            <a:pPr lvl="1">
              <a:buFont typeface="Arial" pitchFamily="34" charset="0"/>
              <a:buChar char="•"/>
            </a:pPr>
            <a:endParaRPr 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Arial" pitchFamily="34" charset="0"/>
              <a:buChar char="•"/>
            </a:pPr>
            <a:r>
              <a:rPr lang="en-US" sz="2400" dirty="0" smtClean="0"/>
              <a:t>Severe </a:t>
            </a:r>
            <a:r>
              <a:rPr lang="en-US" sz="2400" dirty="0" err="1" smtClean="0"/>
              <a:t>stromal</a:t>
            </a:r>
            <a:r>
              <a:rPr lang="en-US" sz="2400" dirty="0" smtClean="0"/>
              <a:t> </a:t>
            </a:r>
            <a:r>
              <a:rPr lang="en-US" sz="2400" dirty="0" err="1" smtClean="0"/>
              <a:t>vascularization</a:t>
            </a:r>
            <a:r>
              <a:rPr lang="en-US" sz="2400" dirty="0" smtClean="0"/>
              <a:t>, absence of corneal sensation, extreme thinning at the proposed host-graft junction and active corneal inflammation</a:t>
            </a:r>
          </a:p>
          <a:p>
            <a:pPr lvl="1">
              <a:buFont typeface="Arial" pitchFamily="34" charset="0"/>
              <a:buChar char="•"/>
            </a:pPr>
            <a:r>
              <a:rPr lang="en-US" sz="2400" dirty="0" smtClean="0"/>
              <a:t>Anterior </a:t>
            </a:r>
            <a:r>
              <a:rPr lang="en-US" sz="2400" dirty="0" err="1" smtClean="0"/>
              <a:t>synechiae</a:t>
            </a:r>
            <a:endParaRPr lang="en-US" sz="2400" dirty="0" smtClean="0"/>
          </a:p>
          <a:p>
            <a:pPr lvl="1">
              <a:buFont typeface="Arial" pitchFamily="34" charset="0"/>
              <a:buChar char="•"/>
            </a:pPr>
            <a:r>
              <a:rPr lang="en-US" sz="2400" dirty="0" smtClean="0"/>
              <a:t>Uncontrolled glaucoma</a:t>
            </a:r>
          </a:p>
          <a:p>
            <a:pPr lvl="1">
              <a:buFont typeface="Arial" pitchFamily="34" charset="0"/>
              <a:buChar char="•"/>
            </a:pPr>
            <a:r>
              <a:rPr lang="en-US" sz="2400" dirty="0" err="1" smtClean="0"/>
              <a:t>Uveitis</a:t>
            </a:r>
            <a:endParaRPr lang="en-US" sz="2400" dirty="0" smtClean="0"/>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Technique</a:t>
            </a:r>
            <a:endParaRPr lang="en-US" dirty="0">
              <a:solidFill>
                <a:srgbClr val="FFC000"/>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600" b="1" dirty="0" smtClean="0"/>
              <a:t>Determination of graft size</a:t>
            </a:r>
            <a:r>
              <a:rPr lang="en-US" sz="2400" dirty="0" smtClean="0"/>
              <a:t> </a:t>
            </a:r>
          </a:p>
          <a:p>
            <a:pPr lvl="1">
              <a:buFont typeface="Arial" pitchFamily="34" charset="0"/>
              <a:buChar char="•"/>
            </a:pPr>
            <a:r>
              <a:rPr lang="en-US" sz="2400" dirty="0" smtClean="0"/>
              <a:t>It is done preoperatively with a variable slit beam and operatively, by trial placement of trephines with different diameters or measurement with a caliper</a:t>
            </a:r>
          </a:p>
          <a:p>
            <a:pPr lvl="1">
              <a:buFont typeface="Arial" pitchFamily="34" charset="0"/>
              <a:buChar char="•"/>
            </a:pPr>
            <a:endParaRPr lang="en-US" sz="2400" dirty="0" smtClean="0"/>
          </a:p>
          <a:p>
            <a:pPr lvl="1">
              <a:buFont typeface="Arial" pitchFamily="34" charset="0"/>
              <a:buChar char="•"/>
            </a:pPr>
            <a:r>
              <a:rPr lang="en-US" sz="2400" dirty="0" smtClean="0"/>
              <a:t>Grafts of diameter 8.5mm or more are prone to postoperative anterior </a:t>
            </a:r>
            <a:r>
              <a:rPr lang="en-US" sz="2400" dirty="0" err="1" smtClean="0"/>
              <a:t>synechiae</a:t>
            </a:r>
            <a:r>
              <a:rPr lang="en-US" sz="2400" dirty="0" smtClean="0"/>
              <a:t> formation, </a:t>
            </a:r>
            <a:r>
              <a:rPr lang="en-US" sz="2400" dirty="0" err="1" smtClean="0"/>
              <a:t>vascularization</a:t>
            </a:r>
            <a:r>
              <a:rPr lang="en-US" sz="2400" dirty="0" smtClean="0"/>
              <a:t> and increased intraocular pressure</a:t>
            </a:r>
          </a:p>
          <a:p>
            <a:pPr lvl="1">
              <a:buFont typeface="Arial" pitchFamily="34" charset="0"/>
              <a:buChar char="•"/>
            </a:pPr>
            <a:endParaRPr lang="en-US" sz="2400" dirty="0"/>
          </a:p>
          <a:p>
            <a:pPr lvl="1">
              <a:buFont typeface="Arial" pitchFamily="34" charset="0"/>
              <a:buChar char="•"/>
            </a:pPr>
            <a:r>
              <a:rPr lang="en-US" sz="2400" dirty="0" smtClean="0"/>
              <a:t>An ideal size is 7.5mm; grafts smaller than this may give rise to high astigmatism</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1542</Words>
  <Application>Microsoft Office PowerPoint</Application>
  <PresentationFormat>On-screen Show (4:3)</PresentationFormat>
  <Paragraphs>186</Paragraphs>
  <Slides>39</Slides>
  <Notes>21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KERATOPLASTY</vt:lpstr>
      <vt:lpstr>Slide 2</vt:lpstr>
      <vt:lpstr>Penetrating keratoplasty</vt:lpstr>
      <vt:lpstr>Slide 4</vt:lpstr>
      <vt:lpstr>Donor tissue</vt:lpstr>
      <vt:lpstr>Slide 6</vt:lpstr>
      <vt:lpstr>Prognostic Factors</vt:lpstr>
      <vt:lpstr>Slide 8</vt:lpstr>
      <vt:lpstr>Technique</vt:lpstr>
      <vt:lpstr>Slide 10</vt:lpstr>
      <vt:lpstr>Slide 11</vt:lpstr>
      <vt:lpstr>Slide 12</vt:lpstr>
      <vt:lpstr>Partial thickness trephination</vt:lpstr>
      <vt:lpstr>Slide 14</vt:lpstr>
      <vt:lpstr>Slide 15</vt:lpstr>
      <vt:lpstr>Slide 16</vt:lpstr>
      <vt:lpstr>Slide 17</vt:lpstr>
      <vt:lpstr>Slide 18</vt:lpstr>
      <vt:lpstr>Slide 19</vt:lpstr>
      <vt:lpstr>Postoperative management</vt:lpstr>
      <vt:lpstr>Slide 21</vt:lpstr>
      <vt:lpstr>Postoperative Complications</vt:lpstr>
      <vt:lpstr>Corneal Allograft Rejection</vt:lpstr>
      <vt:lpstr>Pathogenesis</vt:lpstr>
      <vt:lpstr>Slide 25</vt:lpstr>
      <vt:lpstr>Symptoms of graft rejection</vt:lpstr>
      <vt:lpstr>Slide 27</vt:lpstr>
      <vt:lpstr>Slide 28</vt:lpstr>
      <vt:lpstr>Management</vt:lpstr>
      <vt:lpstr>Slide 30</vt:lpstr>
      <vt:lpstr>Slide 31</vt:lpstr>
      <vt:lpstr>Lamellar keratoplasty</vt:lpstr>
      <vt:lpstr>Indications</vt:lpstr>
      <vt:lpstr>Technique</vt:lpstr>
      <vt:lpstr>Deep lamellar keratoplasty</vt:lpstr>
      <vt:lpstr>Indications</vt:lpstr>
      <vt:lpstr>Advantages</vt:lpstr>
      <vt:lpstr>Disadvantages</vt:lpstr>
      <vt:lpstr>Postoperative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KERATOPLASTY</dc:title>
  <dc:creator>Dr Arsalan Farooq</dc:creator>
  <cp:lastModifiedBy>Computer Complex</cp:lastModifiedBy>
  <cp:revision>11</cp:revision>
  <dcterms:created xsi:type="dcterms:W3CDTF">2011-03-21T14:35:56Z</dcterms:created>
  <dcterms:modified xsi:type="dcterms:W3CDTF">2012-09-27T14:52:38Z</dcterms:modified>
</cp:coreProperties>
</file>