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1" r:id="rId2"/>
    <p:sldId id="267" r:id="rId3"/>
    <p:sldId id="282" r:id="rId4"/>
    <p:sldId id="293" r:id="rId5"/>
    <p:sldId id="294" r:id="rId6"/>
    <p:sldId id="295" r:id="rId7"/>
    <p:sldId id="296" r:id="rId8"/>
    <p:sldId id="272" r:id="rId9"/>
    <p:sldId id="283" r:id="rId10"/>
    <p:sldId id="284" r:id="rId11"/>
    <p:sldId id="297" r:id="rId12"/>
    <p:sldId id="298" r:id="rId13"/>
    <p:sldId id="299" r:id="rId14"/>
    <p:sldId id="300" r:id="rId15"/>
    <p:sldId id="301" r:id="rId16"/>
    <p:sldId id="285" r:id="rId17"/>
    <p:sldId id="286" r:id="rId18"/>
    <p:sldId id="287" r:id="rId19"/>
    <p:sldId id="288" r:id="rId20"/>
    <p:sldId id="289" r:id="rId21"/>
    <p:sldId id="290" r:id="rId22"/>
    <p:sldId id="291" r:id="rId23"/>
    <p:sldId id="292" r:id="rId24"/>
    <p:sldId id="268" r:id="rId25"/>
    <p:sldId id="269" r:id="rId26"/>
    <p:sldId id="270" r:id="rId27"/>
    <p:sldId id="271"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2063" autoAdjust="0"/>
  </p:normalViewPr>
  <p:slideViewPr>
    <p:cSldViewPr>
      <p:cViewPr varScale="1">
        <p:scale>
          <a:sx n="68" d="100"/>
          <a:sy n="68" d="100"/>
        </p:scale>
        <p:origin x="-5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5D9135-1C99-4319-920E-7CD6D60A9C96}" type="datetimeFigureOut">
              <a:rPr lang="en-US" smtClean="0"/>
              <a:pPr/>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96C85-0918-47AE-B6CF-2DB4AD500C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F0CC11-1581-441A-A18C-3389728C9D0C}" type="slidenum">
              <a:rPr lang="en-US" smtClean="0"/>
              <a:pPr fontAlgn="base">
                <a:spcBef>
                  <a:spcPct val="0"/>
                </a:spcBef>
                <a:spcAft>
                  <a:spcPct val="0"/>
                </a:spcAft>
                <a:defRPr/>
              </a:pPr>
              <a:t>1</a:t>
            </a:fld>
            <a:endParaRPr lang="en-US" smtClean="0"/>
          </a:p>
        </p:txBody>
      </p:sp>
      <p:sp>
        <p:nvSpPr>
          <p:cNvPr id="75779" name="Rectangle 2"/>
          <p:cNvSpPr>
            <a:spLocks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9AA493D3-5010-40A1-B036-8284FF8338CF}" type="slidenum">
              <a:rPr lang="en-US"/>
              <a:pPr>
                <a:defRPr/>
              </a:pPr>
              <a:t>22</a:t>
            </a:fld>
            <a:endParaRPr lang="en-US"/>
          </a:p>
        </p:txBody>
      </p:sp>
      <p:sp>
        <p:nvSpPr>
          <p:cNvPr id="78851" name="Rectangle 2"/>
          <p:cNvSpPr>
            <a:spLocks noChangeArrowheads="1" noTextEdit="1"/>
          </p:cNvSpPr>
          <p:nvPr>
            <p:ph type="sldImg"/>
          </p:nvPr>
        </p:nvSpPr>
        <p:spPr bwMode="auto">
          <a:xfrm>
            <a:off x="1146175" y="687388"/>
            <a:ext cx="4567238" cy="3425825"/>
          </a:xfrm>
          <a:noFill/>
          <a:ln cap="flat">
            <a:solidFill>
              <a:srgbClr val="000000"/>
            </a:solidFill>
            <a:miter lim="800000"/>
            <a:headEnd/>
            <a:tailEnd/>
          </a:ln>
        </p:spPr>
      </p:sp>
      <p:sp>
        <p:nvSpPr>
          <p:cNvPr id="78852"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72608-0AE3-4B11-84B0-A0AEF2FBDEE0}" type="slidenum">
              <a:rPr lang="en-US"/>
              <a:pPr/>
              <a:t>28</a:t>
            </a:fld>
            <a:endParaRPr lang="en-US"/>
          </a:p>
        </p:txBody>
      </p:sp>
      <p:sp>
        <p:nvSpPr>
          <p:cNvPr id="82946" name="Rectangle 2"/>
          <p:cNvSpPr>
            <a:spLocks noGrp="1" noRot="1" noChangeAspect="1" noChangeArrowheads="1" noTextEdit="1"/>
          </p:cNvSpPr>
          <p:nvPr>
            <p:ph type="sldImg"/>
          </p:nvPr>
        </p:nvSpPr>
        <p:spPr>
          <a:xfrm>
            <a:off x="1146175" y="685800"/>
            <a:ext cx="4570413" cy="3429000"/>
          </a:xfrm>
          <a:ln/>
        </p:spPr>
      </p:sp>
      <p:sp>
        <p:nvSpPr>
          <p:cNvPr id="82947" name="Rectangle 3"/>
          <p:cNvSpPr>
            <a:spLocks noGrp="1" noChangeArrowheads="1"/>
          </p:cNvSpPr>
          <p:nvPr>
            <p:ph type="body" idx="1"/>
          </p:nvPr>
        </p:nvSpPr>
        <p:spPr/>
        <p:txBody>
          <a:bodyPr/>
          <a:lstStyle/>
          <a:p>
            <a:endParaRPr lang="en-US" dirty="0"/>
          </a:p>
          <a:p>
            <a:endParaRPr lang="en-US" dirty="0"/>
          </a:p>
          <a:p>
            <a:r>
              <a:rPr lang="en-US" dirty="0"/>
              <a:t>Descriptive epidemiology is used in an early phase of an investigation, to describe who, what, where, and when a health event is occurring. Prevalence, person, place, and time, are commonly used in descriptive epidemiology. </a:t>
            </a:r>
          </a:p>
          <a:p>
            <a:endParaRPr lang="en-US" dirty="0"/>
          </a:p>
          <a:p>
            <a:r>
              <a:rPr lang="en-US" dirty="0"/>
              <a:t>Analytic epidemiology answers why and how a health event is occurring. The process of analytic epidemiology involves developing a hypothesis based on descriptive data, and designing and conducting a study to test the hypothesis. The data is analyzed to calculate a measure of association, a relative risk or odds ratio, to determine whether the association between an exposure and an outcome is statistically significant.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346A392-DFE6-40CE-8345-99A9B8EE297F}" type="datetime1">
              <a:rPr lang="en-US"/>
              <a:pPr/>
              <a:t>9/11/2012</a:t>
            </a:fld>
            <a:endParaRPr lang="en-US"/>
          </a:p>
        </p:txBody>
      </p:sp>
      <p:sp>
        <p:nvSpPr>
          <p:cNvPr id="7" name="Rectangle 7"/>
          <p:cNvSpPr>
            <a:spLocks noGrp="1" noChangeArrowheads="1"/>
          </p:cNvSpPr>
          <p:nvPr>
            <p:ph type="sldNum" sz="quarter" idx="5"/>
          </p:nvPr>
        </p:nvSpPr>
        <p:spPr>
          <a:ln/>
        </p:spPr>
        <p:txBody>
          <a:bodyPr/>
          <a:lstStyle/>
          <a:p>
            <a:fld id="{56966BFD-C8EE-4F98-ADB5-6338C4F01633}" type="slidenum">
              <a:rPr lang="en-US"/>
              <a:pPr/>
              <a:t>2</a:t>
            </a:fld>
            <a:endParaRPr lang="en-US"/>
          </a:p>
        </p:txBody>
      </p:sp>
      <p:sp>
        <p:nvSpPr>
          <p:cNvPr id="75778" name="Rectangle 2"/>
          <p:cNvSpPr>
            <a:spLocks noGrp="1" noRot="1" noChangeAspect="1" noChangeArrowheads="1" noTextEdit="1"/>
          </p:cNvSpPr>
          <p:nvPr>
            <p:ph type="sldImg"/>
          </p:nvPr>
        </p:nvSpPr>
        <p:spPr>
          <a:xfrm>
            <a:off x="2590800" y="533400"/>
            <a:ext cx="1828800" cy="1371600"/>
          </a:xfrm>
          <a:ln/>
        </p:spPr>
      </p:sp>
      <p:sp>
        <p:nvSpPr>
          <p:cNvPr id="75779" name="Rectangle 3"/>
          <p:cNvSpPr>
            <a:spLocks noGrp="1" noChangeArrowheads="1"/>
          </p:cNvSpPr>
          <p:nvPr>
            <p:ph type="body" idx="1"/>
          </p:nvPr>
        </p:nvSpPr>
        <p:spPr/>
        <p:txBody>
          <a:bodyPr/>
          <a:lstStyle/>
          <a:p>
            <a:r>
              <a:rPr lang="en-US"/>
              <a:t>This slide lists the learning objectives.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F2CB1-8806-48D7-BF12-75871220FC3F}" type="slidenum">
              <a:rPr lang="en-US"/>
              <a:pPr/>
              <a:t>4</a:t>
            </a:fld>
            <a:endParaRPr lang="en-US"/>
          </a:p>
        </p:txBody>
      </p:sp>
      <p:sp>
        <p:nvSpPr>
          <p:cNvPr id="7170" name="Rectangle 2"/>
          <p:cNvSpPr>
            <a:spLocks noGrp="1" noRot="1" noChangeAspect="1" noChangeArrowheads="1" noTextEdit="1"/>
          </p:cNvSpPr>
          <p:nvPr>
            <p:ph type="sldImg"/>
          </p:nvPr>
        </p:nvSpPr>
        <p:spPr>
          <a:xfrm>
            <a:off x="1146175" y="685800"/>
            <a:ext cx="4570413" cy="3429000"/>
          </a:xfrm>
          <a:ln/>
        </p:spPr>
      </p:sp>
      <p:sp>
        <p:nvSpPr>
          <p:cNvPr id="7171" name="Rectangle 3"/>
          <p:cNvSpPr>
            <a:spLocks noGrp="1" noChangeArrowheads="1"/>
          </p:cNvSpPr>
          <p:nvPr>
            <p:ph type="body" idx="1"/>
          </p:nvPr>
        </p:nvSpPr>
        <p:spPr/>
        <p:txBody>
          <a:bodyPr/>
          <a:lstStyle/>
          <a:p>
            <a:r>
              <a:rPr lang="en-US" dirty="0">
                <a:solidFill>
                  <a:schemeClr val="tx2"/>
                </a:solidFill>
              </a:rPr>
              <a:t>Remember that Descriptive</a:t>
            </a:r>
            <a:r>
              <a:rPr lang="en-US" dirty="0"/>
              <a:t> epidemiology deals with the questions: Who, What, When, and Where. Descriptive epidemiology describes the occurrence of disease in a population.</a:t>
            </a:r>
          </a:p>
          <a:p>
            <a:endParaRPr lang="en-US" dirty="0"/>
          </a:p>
          <a:p>
            <a:r>
              <a:rPr lang="en-US" dirty="0">
                <a:solidFill>
                  <a:schemeClr val="tx2"/>
                </a:solidFill>
              </a:rPr>
              <a:t>Analytic</a:t>
            </a:r>
            <a:r>
              <a:rPr lang="en-US" dirty="0"/>
              <a:t> epidemiology deals with the remaining questions: Why and How. Analytic epidemiology compares one group of people to another group of people to help determine the cause of a disease.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A515C-1FBE-42BE-8D07-FA87433012D5}" type="slidenum">
              <a:rPr lang="en-US"/>
              <a:pPr/>
              <a:t>5</a:t>
            </a:fld>
            <a:endParaRPr lang="en-US"/>
          </a:p>
        </p:txBody>
      </p:sp>
      <p:sp>
        <p:nvSpPr>
          <p:cNvPr id="9218" name="Rectangle 2"/>
          <p:cNvSpPr>
            <a:spLocks noGrp="1" noRot="1" noChangeAspect="1" noChangeArrowheads="1" noTextEdit="1"/>
          </p:cNvSpPr>
          <p:nvPr>
            <p:ph type="sldImg"/>
          </p:nvPr>
        </p:nvSpPr>
        <p:spPr>
          <a:xfrm>
            <a:off x="1146175" y="685800"/>
            <a:ext cx="4570413" cy="3429000"/>
          </a:xfrm>
          <a:ln/>
        </p:spPr>
      </p:sp>
      <p:sp>
        <p:nvSpPr>
          <p:cNvPr id="9219" name="Rectangle 3"/>
          <p:cNvSpPr>
            <a:spLocks noGrp="1" noChangeArrowheads="1"/>
          </p:cNvSpPr>
          <p:nvPr>
            <p:ph type="body" idx="1"/>
          </p:nvPr>
        </p:nvSpPr>
        <p:spPr/>
        <p:txBody>
          <a:bodyPr/>
          <a:lstStyle/>
          <a:p>
            <a:r>
              <a:rPr lang="en-US"/>
              <a:t>Epidemiologists use analytic methods to help identify the cause of disease. The results of descriptive epidemiology may present some questions as how or why disease is occurring in certain population groups. Identifying the cause of disease in groups typically involves designing a study to test the hypotheses that were developed using descriptive epidemiology.</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5CCA2-A3BD-4CF1-BF4F-88CD796DEBE7}" type="slidenum">
              <a:rPr lang="en-US"/>
              <a:pPr/>
              <a:t>6</a:t>
            </a:fld>
            <a:endParaRPr lang="en-US"/>
          </a:p>
        </p:txBody>
      </p:sp>
      <p:sp>
        <p:nvSpPr>
          <p:cNvPr id="23554" name="Rectangle 2"/>
          <p:cNvSpPr>
            <a:spLocks noGrp="1" noRot="1" noChangeAspect="1" noChangeArrowheads="1" noTextEdit="1"/>
          </p:cNvSpPr>
          <p:nvPr>
            <p:ph type="sldImg"/>
          </p:nvPr>
        </p:nvSpPr>
        <p:spPr>
          <a:xfrm>
            <a:off x="1146175" y="685800"/>
            <a:ext cx="4570413" cy="3429000"/>
          </a:xfrm>
          <a:ln/>
        </p:spPr>
      </p:sp>
      <p:sp>
        <p:nvSpPr>
          <p:cNvPr id="23555" name="Rectangle 3"/>
          <p:cNvSpPr>
            <a:spLocks noGrp="1" noChangeArrowheads="1"/>
          </p:cNvSpPr>
          <p:nvPr>
            <p:ph type="body" idx="1"/>
          </p:nvPr>
        </p:nvSpPr>
        <p:spPr/>
        <p:txBody>
          <a:bodyPr/>
          <a:lstStyle/>
          <a:p>
            <a:r>
              <a:rPr lang="en-US" dirty="0"/>
              <a:t>When we set out to test a hypothesis, there are several types of studies that we can choose from. These studies fall into two main categories: </a:t>
            </a:r>
          </a:p>
          <a:p>
            <a:pPr lvl="1"/>
            <a:r>
              <a:rPr lang="en-US" dirty="0"/>
              <a:t>experimental studies and observational studies.</a:t>
            </a:r>
          </a:p>
          <a:p>
            <a:pPr lvl="1"/>
            <a:endParaRPr lang="en-US" dirty="0"/>
          </a:p>
          <a:p>
            <a:r>
              <a:rPr lang="en-US" dirty="0">
                <a:solidFill>
                  <a:schemeClr val="tx2"/>
                </a:solidFill>
              </a:rPr>
              <a:t>In experimental</a:t>
            </a:r>
            <a:r>
              <a:rPr lang="en-US" dirty="0"/>
              <a:t> studies, the investigators conducting the study assign the exposure to the study participants. </a:t>
            </a:r>
          </a:p>
          <a:p>
            <a:r>
              <a:rPr lang="en-US" dirty="0">
                <a:solidFill>
                  <a:schemeClr val="tx2"/>
                </a:solidFill>
              </a:rPr>
              <a:t>In observational</a:t>
            </a:r>
            <a:r>
              <a:rPr lang="en-US" dirty="0"/>
              <a:t> studies, the exposure status is not assigned – the exposures that are already occurring are measured and observed by the investigators. </a:t>
            </a:r>
          </a:p>
          <a:p>
            <a:r>
              <a:rPr lang="en-US" dirty="0"/>
              <a:t>In the next several slides, we’ll talk in more detail about each of these types of studies.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69F3B-EDE8-4601-9407-5DBED668CCD6}" type="slidenum">
              <a:rPr lang="en-US"/>
              <a:pPr/>
              <a:t>7</a:t>
            </a:fld>
            <a:endParaRPr lang="en-US"/>
          </a:p>
        </p:txBody>
      </p:sp>
      <p:sp>
        <p:nvSpPr>
          <p:cNvPr id="29698" name="Rectangle 2"/>
          <p:cNvSpPr>
            <a:spLocks noGrp="1" noRot="1" noChangeAspect="1" noChangeArrowheads="1" noTextEdit="1"/>
          </p:cNvSpPr>
          <p:nvPr>
            <p:ph type="sldImg"/>
          </p:nvPr>
        </p:nvSpPr>
        <p:spPr>
          <a:xfrm>
            <a:off x="1146175" y="685800"/>
            <a:ext cx="4570413" cy="3429000"/>
          </a:xfrm>
          <a:ln/>
        </p:spPr>
      </p:sp>
      <p:sp>
        <p:nvSpPr>
          <p:cNvPr id="29699" name="Rectangle 3"/>
          <p:cNvSpPr>
            <a:spLocks noGrp="1" noChangeArrowheads="1"/>
          </p:cNvSpPr>
          <p:nvPr>
            <p:ph type="body" idx="1"/>
          </p:nvPr>
        </p:nvSpPr>
        <p:spPr/>
        <p:txBody>
          <a:bodyPr/>
          <a:lstStyle/>
          <a:p>
            <a:r>
              <a:rPr lang="en-US" dirty="0"/>
              <a:t>Observational studies are the other type of epidemiologic study. There are three main study designs that are used. These are </a:t>
            </a:r>
            <a:r>
              <a:rPr lang="en-US" sz="1300" dirty="0"/>
              <a:t>the cross-sectional study, the cohort study, and the case-control study.</a:t>
            </a:r>
          </a:p>
          <a:p>
            <a:endParaRPr lang="en-US" dirty="0"/>
          </a:p>
          <a:p>
            <a:r>
              <a:rPr lang="en-US" dirty="0"/>
              <a:t>In all of these study designs, investigators gather data on an exposure and an outcome that is already occurring (or will occur) in a population of people.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91A0393-E23B-4F3A-BAB0-E57F2AEE3FB7}" type="slidenum">
              <a:rPr lang="en-US"/>
              <a:pPr/>
              <a:t>11</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p:txBody>
          <a:bodyPr/>
          <a:lstStyle/>
          <a:p>
            <a:pPr>
              <a:defRPr/>
            </a:pPr>
            <a:fld id="{D39F2223-F8E7-4E2D-894C-D98987B50199}" type="slidenum">
              <a:rPr lang="en-US" altLang="en-US" smtClean="0"/>
              <a:pPr>
                <a:defRPr/>
              </a:pPr>
              <a:t>16</a:t>
            </a:fld>
            <a:endParaRPr lang="en-US" altLang="en-US" smtClean="0"/>
          </a:p>
        </p:txBody>
      </p:sp>
      <p:sp>
        <p:nvSpPr>
          <p:cNvPr id="76803" name="Rectangle 1026"/>
          <p:cNvSpPr>
            <a:spLocks noChangeArrowheads="1" noTextEdit="1"/>
          </p:cNvSpPr>
          <p:nvPr>
            <p:ph type="sldImg"/>
          </p:nvPr>
        </p:nvSpPr>
        <p:spPr bwMode="auto">
          <a:noFill/>
          <a:ln>
            <a:solidFill>
              <a:srgbClr val="000000"/>
            </a:solidFill>
            <a:miter lim="800000"/>
            <a:headEnd/>
            <a:tailEnd/>
          </a:ln>
        </p:spPr>
      </p:sp>
      <p:sp>
        <p:nvSpPr>
          <p:cNvPr id="7680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C735C4-8E00-4F6F-85CA-01F000613616}" type="slidenum">
              <a:rPr lang="en-US"/>
              <a:pPr>
                <a:defRPr/>
              </a:pPr>
              <a:t>18</a:t>
            </a:fld>
            <a:endParaRPr lang="en-US"/>
          </a:p>
        </p:txBody>
      </p:sp>
      <p:sp>
        <p:nvSpPr>
          <p:cNvPr id="77827" name="Rectangle 2"/>
          <p:cNvSpPr>
            <a:spLocks noRot="1" noChangeArrowheads="1" noTextEdit="1"/>
          </p:cNvSpPr>
          <p:nvPr>
            <p:ph type="sldImg"/>
          </p:nvPr>
        </p:nvSpPr>
        <p:spPr bwMode="auto">
          <a:xfrm>
            <a:off x="1146175" y="685800"/>
            <a:ext cx="4570413" cy="3429000"/>
          </a:xfrm>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 cross-sectional study is like a snapshot of the exposures and outcomes present in a population at a given point in time. Both exposure status and outcome status of people in the population are determined at the same time. </a:t>
            </a:r>
          </a:p>
          <a:p>
            <a:endParaRPr lang="en-US" dirty="0" smtClean="0"/>
          </a:p>
          <a:p>
            <a:r>
              <a:rPr lang="en-US" dirty="0" smtClean="0"/>
              <a:t>One example of a cross-sectional study is the Behavioral Risk Factor Surveillance System, known as the BRFSS. The BRFSS is a nationwide survey that asks individuals about health and lifestyle factors, such as exercise, smoking behavior, alcohol consumption, nutritional habits, and so on. At the same time, the survey asks for information on the person’s health outcomes, such as cancer, cardiovascular disease, and diabetes. </a:t>
            </a:r>
          </a:p>
          <a:p>
            <a:endParaRPr lang="en-US" dirty="0" smtClean="0"/>
          </a:p>
          <a:p>
            <a:r>
              <a:rPr lang="en-US" dirty="0" smtClean="0"/>
              <a:t>The National Health and Nutrition Surveys, or NHANES, is another nationwide cross-sectional study. It captures similar health information about study participants, but also gathers detailed information about nutritional habits, and types and amounts of foods eaten. The growth chart for children located in most pediatrician offices was developed using data from NHANES. </a:t>
            </a:r>
          </a:p>
          <a:p>
            <a:endParaRPr lang="en-US" dirty="0" smtClean="0"/>
          </a:p>
          <a:p>
            <a:r>
              <a:rPr lang="en-US" dirty="0" smtClean="0"/>
              <a:t>Most opinion or political polls are also cross-sectional in nature. They assess opinions at one point in time.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82C2C-F25F-4939-B1C4-85D50DB9C23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82C2C-F25F-4939-B1C4-85D50DB9C23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82C2C-F25F-4939-B1C4-85D50DB9C23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333" y="215900"/>
            <a:ext cx="8874478"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034" y="1801813"/>
            <a:ext cx="4350455" cy="4438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7955" y="1801813"/>
            <a:ext cx="4351867" cy="4438650"/>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129F2EC8-586E-4AF0-9E3F-A7E081C8BFD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82C2C-F25F-4939-B1C4-85D50DB9C23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82C2C-F25F-4939-B1C4-85D50DB9C239}"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82C2C-F25F-4939-B1C4-85D50DB9C239}"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82C2C-F25F-4939-B1C4-85D50DB9C239}" type="datetimeFigureOut">
              <a:rPr lang="en-US" smtClean="0"/>
              <a:pPr/>
              <a:t>9/11/2012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82C2C-F25F-4939-B1C4-85D50DB9C239}" type="datetimeFigureOut">
              <a:rPr lang="en-US" smtClean="0"/>
              <a:pPr/>
              <a:t>9/11/2012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82C2C-F25F-4939-B1C4-85D50DB9C239}" type="datetimeFigureOut">
              <a:rPr lang="en-US" smtClean="0"/>
              <a:pPr/>
              <a:t>9/11/2012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82C2C-F25F-4939-B1C4-85D50DB9C239}"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82C2C-F25F-4939-B1C4-85D50DB9C239}"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BC437-B45B-4A3A-A960-ABDDC8726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82C2C-F25F-4939-B1C4-85D50DB9C239}" type="datetimeFigureOut">
              <a:rPr lang="en-US" smtClean="0"/>
              <a:pPr/>
              <a:t>9/11/2012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BC437-B45B-4A3A-A960-ABDDC8726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brf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dc.gov/nchs/nhanes.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p:txBody>
          <a:bodyPr/>
          <a:lstStyle/>
          <a:p>
            <a:pPr>
              <a:defRPr/>
            </a:pPr>
            <a:fld id="{426A0515-609B-4149-9BD4-4BD1BB7F55B2}" type="slidenum">
              <a:rPr lang="en-US"/>
              <a:pPr>
                <a:defRPr/>
              </a:pPr>
              <a:t>1</a:t>
            </a:fld>
            <a:endParaRPr lang="en-US"/>
          </a:p>
        </p:txBody>
      </p:sp>
      <p:sp>
        <p:nvSpPr>
          <p:cNvPr id="9219" name="Rectangle 2"/>
          <p:cNvSpPr>
            <a:spLocks noGrp="1" noChangeArrowheads="1"/>
          </p:cNvSpPr>
          <p:nvPr>
            <p:ph type="ctrTitle"/>
          </p:nvPr>
        </p:nvSpPr>
        <p:spPr>
          <a:xfrm>
            <a:off x="0" y="1295400"/>
            <a:ext cx="9144000" cy="1219200"/>
          </a:xfrm>
        </p:spPr>
        <p:txBody>
          <a:bodyPr>
            <a:noAutofit/>
          </a:bodyPr>
          <a:lstStyle/>
          <a:p>
            <a:pPr eaLnBrk="1" hangingPunct="1"/>
            <a:r>
              <a:rPr lang="en-US" sz="6600" b="1" dirty="0" smtClean="0">
                <a:solidFill>
                  <a:srgbClr val="FF0000"/>
                </a:solidFill>
              </a:rPr>
              <a:t>Epidemiological Study </a:t>
            </a:r>
            <a:r>
              <a:rPr lang="en-US" sz="6600" b="1" dirty="0" smtClean="0">
                <a:solidFill>
                  <a:srgbClr val="FF0000"/>
                </a:solidFill>
              </a:rPr>
              <a:t>designs</a:t>
            </a:r>
            <a:endParaRPr lang="en-US" sz="8000" b="1" dirty="0" smtClean="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74638"/>
            <a:ext cx="8305800" cy="1096962"/>
          </a:xfrm>
        </p:spPr>
        <p:txBody>
          <a:bodyPr/>
          <a:lstStyle/>
          <a:p>
            <a:pPr algn="l"/>
            <a:r>
              <a:rPr lang="en-US" sz="3600" b="1" smtClean="0">
                <a:solidFill>
                  <a:srgbClr val="FF0000"/>
                </a:solidFill>
              </a:rPr>
              <a:t>Case Series and Case Reports</a:t>
            </a:r>
          </a:p>
        </p:txBody>
      </p:sp>
      <p:sp>
        <p:nvSpPr>
          <p:cNvPr id="12291" name="Rectangle 3"/>
          <p:cNvSpPr>
            <a:spLocks noGrp="1" noChangeArrowheads="1"/>
          </p:cNvSpPr>
          <p:nvPr>
            <p:ph idx="1"/>
          </p:nvPr>
        </p:nvSpPr>
        <p:spPr>
          <a:xfrm>
            <a:off x="381000" y="1828800"/>
            <a:ext cx="8229600" cy="4225925"/>
          </a:xfrm>
        </p:spPr>
        <p:txBody>
          <a:bodyPr/>
          <a:lstStyle/>
          <a:p>
            <a:r>
              <a:rPr lang="en-US" smtClean="0"/>
              <a:t>No comparison group!</a:t>
            </a:r>
          </a:p>
          <a:p>
            <a:r>
              <a:rPr lang="en-US" smtClean="0"/>
              <a:t>Unusual/dramatic outcome (Phocomelia in offsprings of mothers receiving Thalidomide)</a:t>
            </a:r>
          </a:p>
          <a:p>
            <a:r>
              <a:rPr lang="en-US" smtClean="0"/>
              <a:t>Sufficient for hypothesis generation (Need more studies)</a:t>
            </a:r>
          </a:p>
          <a:p>
            <a:endParaRPr lang="en-US" smtClean="0"/>
          </a:p>
          <a:p>
            <a:pPr>
              <a:buFont typeface="Wingdings" pitchFamily="2" charset="2"/>
              <a:buNone/>
            </a:pPr>
            <a:endParaRPr lang="en-US" smtClean="0"/>
          </a:p>
        </p:txBody>
      </p:sp>
      <p:pic>
        <p:nvPicPr>
          <p:cNvPr id="12292" name="Picture 4"/>
          <p:cNvPicPr>
            <a:picLocks noChangeAspect="1" noChangeArrowheads="1"/>
          </p:cNvPicPr>
          <p:nvPr/>
        </p:nvPicPr>
        <p:blipFill>
          <a:blip r:embed="rId2"/>
          <a:srcRect/>
          <a:stretch>
            <a:fillRect/>
          </a:stretch>
        </p:blipFill>
        <p:spPr bwMode="auto">
          <a:xfrm>
            <a:off x="5181600" y="4191000"/>
            <a:ext cx="3124200" cy="2266950"/>
          </a:xfrm>
          <a:prstGeom prst="rect">
            <a:avLst/>
          </a:prstGeom>
          <a:noFill/>
          <a:ln w="9525">
            <a:noFill/>
            <a:miter lim="800000"/>
            <a:headEnd/>
            <a:tailEnd/>
          </a:ln>
        </p:spPr>
      </p:pic>
      <p:pic>
        <p:nvPicPr>
          <p:cNvPr id="12293" name="Picture 5" descr="Avoid Pregnancy, Do Not Take During Pregnancy"/>
          <p:cNvPicPr>
            <a:picLocks noChangeAspect="1" noChangeArrowheads="1"/>
          </p:cNvPicPr>
          <p:nvPr/>
        </p:nvPicPr>
        <p:blipFill>
          <a:blip r:embed="rId3"/>
          <a:srcRect/>
          <a:stretch>
            <a:fillRect/>
          </a:stretch>
        </p:blipFill>
        <p:spPr bwMode="auto">
          <a:xfrm>
            <a:off x="7315200" y="123825"/>
            <a:ext cx="1576388" cy="2390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noFill/>
        </p:spPr>
        <p:txBody>
          <a:bodyPr/>
          <a:lstStyle/>
          <a:p>
            <a:fld id="{C076E457-74CF-4066-887C-E73E558910B5}" type="slidenum">
              <a:rPr lang="en-US"/>
              <a:pPr/>
              <a:t>11</a:t>
            </a:fld>
            <a:endParaRPr lang="en-US"/>
          </a:p>
        </p:txBody>
      </p:sp>
      <p:sp>
        <p:nvSpPr>
          <p:cNvPr id="19460" name="Rectangle 2"/>
          <p:cNvSpPr>
            <a:spLocks noGrp="1" noChangeArrowheads="1"/>
          </p:cNvSpPr>
          <p:nvPr>
            <p:ph type="title"/>
          </p:nvPr>
        </p:nvSpPr>
        <p:spPr>
          <a:xfrm>
            <a:off x="457200" y="76200"/>
            <a:ext cx="7772400" cy="685800"/>
          </a:xfrm>
        </p:spPr>
        <p:txBody>
          <a:bodyPr>
            <a:normAutofit/>
          </a:bodyPr>
          <a:lstStyle/>
          <a:p>
            <a:r>
              <a:rPr lang="en-US" sz="3600" b="1" dirty="0" smtClean="0">
                <a:solidFill>
                  <a:srgbClr val="FF0000"/>
                </a:solidFill>
              </a:rPr>
              <a:t>Cross-sectional studies</a:t>
            </a:r>
          </a:p>
        </p:txBody>
      </p:sp>
      <p:sp>
        <p:nvSpPr>
          <p:cNvPr id="19461" name="Rectangle 3"/>
          <p:cNvSpPr>
            <a:spLocks noGrp="1" noChangeArrowheads="1"/>
          </p:cNvSpPr>
          <p:nvPr>
            <p:ph type="body" idx="1"/>
          </p:nvPr>
        </p:nvSpPr>
        <p:spPr>
          <a:xfrm>
            <a:off x="304800" y="990600"/>
            <a:ext cx="8534400" cy="5257800"/>
          </a:xfrm>
        </p:spPr>
        <p:txBody>
          <a:bodyPr>
            <a:normAutofit fontScale="92500" lnSpcReduction="10000"/>
          </a:bodyPr>
          <a:lstStyle/>
          <a:p>
            <a:pPr>
              <a:lnSpc>
                <a:spcPct val="80000"/>
              </a:lnSpc>
            </a:pPr>
            <a:r>
              <a:rPr lang="en-US" sz="2800" dirty="0" smtClean="0">
                <a:solidFill>
                  <a:srgbClr val="FF0000"/>
                </a:solidFill>
              </a:rPr>
              <a:t>Also called a </a:t>
            </a:r>
            <a:r>
              <a:rPr lang="en-US" sz="2800" i="1" dirty="0" smtClean="0">
                <a:solidFill>
                  <a:srgbClr val="FF0000"/>
                </a:solidFill>
              </a:rPr>
              <a:t>prevalence study</a:t>
            </a:r>
            <a:r>
              <a:rPr lang="en-US" sz="2800" dirty="0" smtClean="0"/>
              <a:t/>
            </a:r>
            <a:br>
              <a:rPr lang="en-US" sz="2800" dirty="0" smtClean="0"/>
            </a:br>
            <a:endParaRPr lang="en-US" sz="2800" dirty="0" smtClean="0"/>
          </a:p>
          <a:p>
            <a:pPr>
              <a:lnSpc>
                <a:spcPct val="80000"/>
              </a:lnSpc>
            </a:pPr>
            <a:r>
              <a:rPr lang="en-US" sz="2800" dirty="0" smtClean="0"/>
              <a:t>Prevalence measured by conducting a </a:t>
            </a:r>
            <a:r>
              <a:rPr lang="en-US" sz="2800" u="sng" dirty="0" smtClean="0"/>
              <a:t>survey</a:t>
            </a:r>
            <a:r>
              <a:rPr lang="en-US" sz="2800" dirty="0" smtClean="0"/>
              <a:t> of the population of interest e.g., </a:t>
            </a:r>
          </a:p>
          <a:p>
            <a:pPr lvl="1">
              <a:lnSpc>
                <a:spcPct val="80000"/>
              </a:lnSpc>
            </a:pPr>
            <a:r>
              <a:rPr lang="en-US" sz="2400" dirty="0" smtClean="0"/>
              <a:t>Interview of clinic patients</a:t>
            </a:r>
          </a:p>
          <a:p>
            <a:pPr lvl="1">
              <a:lnSpc>
                <a:spcPct val="80000"/>
              </a:lnSpc>
            </a:pPr>
            <a:r>
              <a:rPr lang="en-US" sz="2400" dirty="0" smtClean="0"/>
              <a:t>Random-digit-dialing telephone survey</a:t>
            </a:r>
          </a:p>
          <a:p>
            <a:pPr lvl="1">
              <a:lnSpc>
                <a:spcPct val="80000"/>
              </a:lnSpc>
            </a:pPr>
            <a:endParaRPr lang="en-US" sz="1800" dirty="0" smtClean="0"/>
          </a:p>
          <a:p>
            <a:pPr>
              <a:lnSpc>
                <a:spcPct val="90000"/>
              </a:lnSpc>
            </a:pPr>
            <a:r>
              <a:rPr lang="en-US" sz="2800" dirty="0" smtClean="0">
                <a:solidFill>
                  <a:srgbClr val="FF0000"/>
                </a:solidFill>
              </a:rPr>
              <a:t>Mainstay of </a:t>
            </a:r>
            <a:r>
              <a:rPr lang="en-US" sz="2800" i="1" dirty="0" smtClean="0">
                <a:solidFill>
                  <a:srgbClr val="FF0000"/>
                </a:solidFill>
              </a:rPr>
              <a:t>descriptive epidemiology</a:t>
            </a:r>
          </a:p>
          <a:p>
            <a:pPr lvl="1">
              <a:lnSpc>
                <a:spcPct val="90000"/>
              </a:lnSpc>
            </a:pPr>
            <a:r>
              <a:rPr lang="en-US" sz="2400" dirty="0" smtClean="0"/>
              <a:t>patterns of occurrence by time, place and person</a:t>
            </a:r>
          </a:p>
          <a:p>
            <a:pPr lvl="1">
              <a:lnSpc>
                <a:spcPct val="90000"/>
              </a:lnSpc>
            </a:pPr>
            <a:r>
              <a:rPr lang="en-US" sz="2400" dirty="0" smtClean="0"/>
              <a:t>estimate disease frequency (prevalence) and time trends</a:t>
            </a:r>
          </a:p>
          <a:p>
            <a:pPr lvl="1">
              <a:lnSpc>
                <a:spcPct val="90000"/>
              </a:lnSpc>
            </a:pPr>
            <a:endParaRPr lang="en-US" sz="1600" dirty="0" smtClean="0"/>
          </a:p>
          <a:p>
            <a:pPr>
              <a:lnSpc>
                <a:spcPct val="90000"/>
              </a:lnSpc>
            </a:pPr>
            <a:r>
              <a:rPr lang="en-US" sz="3000" dirty="0" smtClean="0">
                <a:solidFill>
                  <a:srgbClr val="FF0000"/>
                </a:solidFill>
              </a:rPr>
              <a:t>Useful for:</a:t>
            </a:r>
          </a:p>
          <a:p>
            <a:pPr lvl="1">
              <a:lnSpc>
                <a:spcPct val="90000"/>
              </a:lnSpc>
            </a:pPr>
            <a:r>
              <a:rPr lang="en-US" sz="1600" dirty="0" smtClean="0"/>
              <a:t> </a:t>
            </a:r>
            <a:r>
              <a:rPr lang="en-US" sz="2600" dirty="0" smtClean="0"/>
              <a:t>program planning </a:t>
            </a:r>
          </a:p>
          <a:p>
            <a:pPr lvl="1">
              <a:lnSpc>
                <a:spcPct val="90000"/>
              </a:lnSpc>
            </a:pPr>
            <a:r>
              <a:rPr lang="en-US" sz="2600" dirty="0" smtClean="0"/>
              <a:t> resource allocation</a:t>
            </a:r>
          </a:p>
          <a:p>
            <a:pPr lvl="1">
              <a:lnSpc>
                <a:spcPct val="90000"/>
              </a:lnSpc>
            </a:pPr>
            <a:r>
              <a:rPr lang="en-US" sz="2600" dirty="0" smtClean="0"/>
              <a:t> generate hypotheses</a:t>
            </a:r>
          </a:p>
          <a:p>
            <a:pPr>
              <a:lnSpc>
                <a:spcPct val="80000"/>
              </a:lnSpc>
            </a:pPr>
            <a:endParaRPr lang="en-US" sz="2000" dirty="0" smtClean="0"/>
          </a:p>
          <a:p>
            <a:pPr lvl="1">
              <a:lnSpc>
                <a:spcPct val="80000"/>
              </a:lnSpc>
              <a:buFontTx/>
              <a:buNone/>
            </a:pPr>
            <a:endParaRPr lang="en-US" sz="18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p:spPr>
        <p:txBody>
          <a:bodyPr/>
          <a:lstStyle/>
          <a:p>
            <a:fld id="{C8211435-277E-4821-A577-10244D0CC6D4}" type="slidenum">
              <a:rPr lang="en-US"/>
              <a:pPr/>
              <a:t>12</a:t>
            </a:fld>
            <a:endParaRPr lang="en-US"/>
          </a:p>
        </p:txBody>
      </p:sp>
      <p:sp>
        <p:nvSpPr>
          <p:cNvPr id="20484" name="Rectangle 2"/>
          <p:cNvSpPr>
            <a:spLocks noGrp="1" noChangeArrowheads="1"/>
          </p:cNvSpPr>
          <p:nvPr>
            <p:ph type="title"/>
          </p:nvPr>
        </p:nvSpPr>
        <p:spPr>
          <a:xfrm>
            <a:off x="304800" y="152400"/>
            <a:ext cx="7772400" cy="838200"/>
          </a:xfrm>
        </p:spPr>
        <p:txBody>
          <a:bodyPr>
            <a:normAutofit/>
          </a:bodyPr>
          <a:lstStyle/>
          <a:p>
            <a:r>
              <a:rPr lang="en-US" sz="3600" b="1" dirty="0" smtClean="0">
                <a:solidFill>
                  <a:srgbClr val="FF0000"/>
                </a:solidFill>
              </a:rPr>
              <a:t>Cross-sectional Studies</a:t>
            </a:r>
          </a:p>
        </p:txBody>
      </p:sp>
      <p:sp>
        <p:nvSpPr>
          <p:cNvPr id="20485" name="Rectangle 3"/>
          <p:cNvSpPr>
            <a:spLocks noGrp="1" noChangeArrowheads="1"/>
          </p:cNvSpPr>
          <p:nvPr>
            <p:ph type="body" idx="1"/>
          </p:nvPr>
        </p:nvSpPr>
        <p:spPr>
          <a:xfrm>
            <a:off x="685800" y="1219200"/>
            <a:ext cx="7848599" cy="4703763"/>
          </a:xfrm>
        </p:spPr>
        <p:txBody>
          <a:bodyPr>
            <a:normAutofit/>
          </a:bodyPr>
          <a:lstStyle/>
          <a:p>
            <a:r>
              <a:rPr lang="en-US" dirty="0" smtClean="0"/>
              <a:t>Select sample of individual subjects and report disease prevalence (%) </a:t>
            </a:r>
          </a:p>
          <a:p>
            <a:endParaRPr lang="en-US" dirty="0" smtClean="0"/>
          </a:p>
          <a:p>
            <a:r>
              <a:rPr lang="en-US" dirty="0" smtClean="0"/>
              <a:t>Can also simultaneously classify subjects according to exposure and disease status to draw inferences</a:t>
            </a:r>
          </a:p>
          <a:p>
            <a:pPr lvl="1"/>
            <a:r>
              <a:rPr lang="en-US" dirty="0" smtClean="0"/>
              <a:t>Describe association between exposure and disease </a:t>
            </a:r>
            <a:r>
              <a:rPr lang="en-US" dirty="0" smtClean="0"/>
              <a:t>prevalence.</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3EBFFE77-E391-43CD-963E-5A37F7F5BB4B}" type="slidenum">
              <a:rPr lang="en-US"/>
              <a:pPr/>
              <a:t>13</a:t>
            </a:fld>
            <a:endParaRPr lang="en-US"/>
          </a:p>
        </p:txBody>
      </p:sp>
      <p:sp>
        <p:nvSpPr>
          <p:cNvPr id="21508" name="Rectangle 2"/>
          <p:cNvSpPr>
            <a:spLocks noGrp="1" noChangeArrowheads="1"/>
          </p:cNvSpPr>
          <p:nvPr>
            <p:ph type="title"/>
          </p:nvPr>
        </p:nvSpPr>
        <p:spPr>
          <a:xfrm>
            <a:off x="381000" y="152400"/>
            <a:ext cx="7772400" cy="838200"/>
          </a:xfrm>
        </p:spPr>
        <p:txBody>
          <a:bodyPr>
            <a:normAutofit/>
          </a:bodyPr>
          <a:lstStyle/>
          <a:p>
            <a:pPr>
              <a:lnSpc>
                <a:spcPct val="90000"/>
              </a:lnSpc>
            </a:pPr>
            <a:r>
              <a:rPr lang="en-US" sz="3600" b="1" dirty="0" smtClean="0">
                <a:solidFill>
                  <a:srgbClr val="FF0000"/>
                </a:solidFill>
              </a:rPr>
              <a:t>Examples</a:t>
            </a:r>
            <a:endParaRPr lang="en-US" sz="3600" b="1" dirty="0" smtClean="0">
              <a:solidFill>
                <a:srgbClr val="FF0000"/>
              </a:solidFill>
            </a:endParaRPr>
          </a:p>
        </p:txBody>
      </p:sp>
      <p:sp>
        <p:nvSpPr>
          <p:cNvPr id="21509" name="Rectangle 3"/>
          <p:cNvSpPr>
            <a:spLocks noGrp="1" noChangeArrowheads="1"/>
          </p:cNvSpPr>
          <p:nvPr>
            <p:ph type="body" idx="1"/>
          </p:nvPr>
        </p:nvSpPr>
        <p:spPr>
          <a:xfrm>
            <a:off x="381000" y="1066800"/>
            <a:ext cx="7772400" cy="4267200"/>
          </a:xfrm>
        </p:spPr>
        <p:txBody>
          <a:bodyPr>
            <a:noAutofit/>
          </a:bodyPr>
          <a:lstStyle/>
          <a:p>
            <a:pPr lvl="4">
              <a:lnSpc>
                <a:spcPct val="90000"/>
              </a:lnSpc>
              <a:buFontTx/>
              <a:buNone/>
            </a:pPr>
            <a:endParaRPr lang="en-US" sz="2400" dirty="0" smtClean="0"/>
          </a:p>
          <a:p>
            <a:pPr lvl="1">
              <a:lnSpc>
                <a:spcPct val="90000"/>
              </a:lnSpc>
            </a:pPr>
            <a:r>
              <a:rPr lang="en-US" dirty="0" smtClean="0"/>
              <a:t>Prevalence </a:t>
            </a:r>
            <a:r>
              <a:rPr lang="en-US" dirty="0" smtClean="0"/>
              <a:t>of Asthma in School-aged Children in </a:t>
            </a:r>
            <a:r>
              <a:rPr lang="en-US" dirty="0" smtClean="0"/>
              <a:t>Lahore</a:t>
            </a:r>
            <a:endParaRPr lang="en-US" dirty="0" smtClean="0"/>
          </a:p>
          <a:p>
            <a:pPr lvl="2">
              <a:lnSpc>
                <a:spcPct val="90000"/>
              </a:lnSpc>
            </a:pPr>
            <a:endParaRPr lang="en-US" sz="3200" dirty="0" smtClean="0"/>
          </a:p>
          <a:p>
            <a:pPr lvl="1">
              <a:lnSpc>
                <a:spcPct val="90000"/>
              </a:lnSpc>
            </a:pPr>
            <a:r>
              <a:rPr lang="en-US" dirty="0" smtClean="0"/>
              <a:t>Trends and changing epidemiology of hepatitis in </a:t>
            </a:r>
            <a:r>
              <a:rPr lang="en-US" dirty="0" smtClean="0"/>
              <a:t>Pakistan</a:t>
            </a:r>
            <a:endParaRPr lang="en-US" dirty="0" smtClean="0"/>
          </a:p>
          <a:p>
            <a:pPr lvl="2">
              <a:lnSpc>
                <a:spcPct val="90000"/>
              </a:lnSpc>
            </a:pPr>
            <a:endParaRPr lang="en-US" sz="3200" dirty="0" smtClean="0"/>
          </a:p>
          <a:p>
            <a:pPr lvl="1">
              <a:lnSpc>
                <a:spcPct val="90000"/>
              </a:lnSpc>
            </a:pPr>
            <a:r>
              <a:rPr lang="en-US" dirty="0" smtClean="0"/>
              <a:t>Characteristics of teenage smokers in </a:t>
            </a:r>
            <a:r>
              <a:rPr lang="en-US" dirty="0" smtClean="0"/>
              <a:t>Multan</a:t>
            </a:r>
            <a:endParaRPr lang="en-US" dirty="0" smtClean="0"/>
          </a:p>
          <a:p>
            <a:pPr lvl="2">
              <a:lnSpc>
                <a:spcPct val="90000"/>
              </a:lnSpc>
            </a:pPr>
            <a:endParaRPr lang="en-US" sz="3200" dirty="0" smtClean="0"/>
          </a:p>
          <a:p>
            <a:pPr lvl="1">
              <a:lnSpc>
                <a:spcPct val="90000"/>
              </a:lnSpc>
            </a:pPr>
            <a:r>
              <a:rPr lang="en-US" dirty="0" smtClean="0"/>
              <a:t>Prevalence of stroke in </a:t>
            </a:r>
            <a:r>
              <a:rPr lang="en-US" dirty="0" smtClean="0"/>
              <a:t>Gujranwala</a:t>
            </a:r>
            <a:endParaRPr lang="en-US" dirty="0" smtClean="0"/>
          </a:p>
          <a:p>
            <a:pPr lvl="1">
              <a:lnSpc>
                <a:spcPct val="90000"/>
              </a:lnSpc>
              <a:buFontTx/>
              <a:buNone/>
            </a:pPr>
            <a:endParaRPr lang="en-US"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2"/>
          </p:nvPr>
        </p:nvSpPr>
        <p:spPr>
          <a:noFill/>
        </p:spPr>
        <p:txBody>
          <a:bodyPr/>
          <a:lstStyle/>
          <a:p>
            <a:fld id="{B0748D52-434E-44E5-A4D0-08D1A175D430}" type="slidenum">
              <a:rPr lang="en-US"/>
              <a:pPr/>
              <a:t>14</a:t>
            </a:fld>
            <a:endParaRPr lang="en-US"/>
          </a:p>
        </p:txBody>
      </p:sp>
      <p:sp>
        <p:nvSpPr>
          <p:cNvPr id="22532" name="Rectangle 2"/>
          <p:cNvSpPr>
            <a:spLocks noGrp="1" noChangeArrowheads="1"/>
          </p:cNvSpPr>
          <p:nvPr>
            <p:ph type="title"/>
          </p:nvPr>
        </p:nvSpPr>
        <p:spPr>
          <a:xfrm>
            <a:off x="228600" y="533400"/>
            <a:ext cx="8382000" cy="1143000"/>
          </a:xfrm>
        </p:spPr>
        <p:txBody>
          <a:bodyPr/>
          <a:lstStyle/>
          <a:p>
            <a:r>
              <a:rPr lang="en-US" sz="2800" b="0" smtClean="0"/>
              <a:t>Concept of the Prevalence “Pool”</a:t>
            </a:r>
          </a:p>
        </p:txBody>
      </p:sp>
      <p:sp>
        <p:nvSpPr>
          <p:cNvPr id="22533" name="Rectangle 3" descr="Zig zag"/>
          <p:cNvSpPr>
            <a:spLocks noChangeArrowheads="1"/>
          </p:cNvSpPr>
          <p:nvPr/>
        </p:nvSpPr>
        <p:spPr bwMode="auto">
          <a:xfrm>
            <a:off x="2286000" y="3429000"/>
            <a:ext cx="3886200" cy="1752600"/>
          </a:xfrm>
          <a:prstGeom prst="rect">
            <a:avLst/>
          </a:prstGeom>
          <a:pattFill prst="zigZag">
            <a:fgClr>
              <a:schemeClr val="tx2"/>
            </a:fgClr>
            <a:bgClr>
              <a:schemeClr val="bg1"/>
            </a:bgClr>
          </a:pattFill>
          <a:ln w="9525">
            <a:solidFill>
              <a:schemeClr val="tx1"/>
            </a:solidFill>
            <a:miter lim="800000"/>
            <a:headEnd/>
            <a:tailEnd/>
          </a:ln>
        </p:spPr>
        <p:txBody>
          <a:bodyPr wrap="none" anchor="ctr"/>
          <a:lstStyle/>
          <a:p>
            <a:endParaRPr lang="en-US"/>
          </a:p>
        </p:txBody>
      </p:sp>
      <p:sp>
        <p:nvSpPr>
          <p:cNvPr id="22534" name="AutoShape 4" descr="Large checker board"/>
          <p:cNvSpPr>
            <a:spLocks noChangeArrowheads="1"/>
          </p:cNvSpPr>
          <p:nvPr/>
        </p:nvSpPr>
        <p:spPr bwMode="auto">
          <a:xfrm rot="-5484096">
            <a:off x="1092994" y="4012406"/>
            <a:ext cx="814388" cy="866775"/>
          </a:xfrm>
          <a:custGeom>
            <a:avLst/>
            <a:gdLst>
              <a:gd name="T0" fmla="*/ 570298 w 21600"/>
              <a:gd name="T1" fmla="*/ 0 h 21600"/>
              <a:gd name="T2" fmla="*/ 570298 w 21600"/>
              <a:gd name="T3" fmla="*/ 487882 h 21600"/>
              <a:gd name="T4" fmla="*/ 122045 w 21600"/>
              <a:gd name="T5" fmla="*/ 866775 h 21600"/>
              <a:gd name="T6" fmla="*/ 814388 w 21600"/>
              <a:gd name="T7" fmla="*/ 24394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22225">
            <a:solidFill>
              <a:schemeClr val="tx1"/>
            </a:solidFill>
            <a:miter lim="800000"/>
            <a:headEnd/>
            <a:tailEnd/>
          </a:ln>
        </p:spPr>
        <p:txBody>
          <a:bodyPr wrap="none" anchor="ctr"/>
          <a:lstStyle/>
          <a:p>
            <a:endParaRPr lang="en-US"/>
          </a:p>
        </p:txBody>
      </p:sp>
      <p:sp>
        <p:nvSpPr>
          <p:cNvPr id="22535" name="Text Box 5" descr="Large checker board"/>
          <p:cNvSpPr txBox="1">
            <a:spLocks noChangeArrowheads="1"/>
          </p:cNvSpPr>
          <p:nvPr/>
        </p:nvSpPr>
        <p:spPr bwMode="auto">
          <a:xfrm>
            <a:off x="0" y="2057400"/>
            <a:ext cx="1676400" cy="457200"/>
          </a:xfrm>
          <a:prstGeom prst="rect">
            <a:avLst/>
          </a:prstGeom>
          <a:noFill/>
          <a:ln w="9525">
            <a:noFill/>
            <a:miter lim="800000"/>
            <a:headEnd/>
            <a:tailEnd/>
          </a:ln>
        </p:spPr>
        <p:txBody>
          <a:bodyPr wrap="none">
            <a:spAutoFit/>
          </a:bodyPr>
          <a:lstStyle/>
          <a:p>
            <a:r>
              <a:rPr lang="en-US" sz="2400">
                <a:latin typeface="Arial" pitchFamily="34" charset="0"/>
              </a:rPr>
              <a:t>New cases</a:t>
            </a:r>
          </a:p>
        </p:txBody>
      </p:sp>
      <p:sp>
        <p:nvSpPr>
          <p:cNvPr id="22536" name="AutoShape 6" descr="Large checker board"/>
          <p:cNvSpPr>
            <a:spLocks noChangeArrowheads="1"/>
          </p:cNvSpPr>
          <p:nvPr/>
        </p:nvSpPr>
        <p:spPr bwMode="auto">
          <a:xfrm>
            <a:off x="6400800" y="3657600"/>
            <a:ext cx="976313" cy="485775"/>
          </a:xfrm>
          <a:custGeom>
            <a:avLst/>
            <a:gdLst>
              <a:gd name="T0" fmla="*/ 732235 w 21600"/>
              <a:gd name="T1" fmla="*/ 0 h 21600"/>
              <a:gd name="T2" fmla="*/ 0 w 21600"/>
              <a:gd name="T3" fmla="*/ 242888 h 21600"/>
              <a:gd name="T4" fmla="*/ 732235 w 21600"/>
              <a:gd name="T5" fmla="*/ 485775 h 21600"/>
              <a:gd name="T6" fmla="*/ 976313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22225">
            <a:solidFill>
              <a:schemeClr val="tx1"/>
            </a:solidFill>
            <a:miter lim="800000"/>
            <a:headEnd/>
            <a:tailEnd/>
          </a:ln>
        </p:spPr>
        <p:txBody>
          <a:bodyPr wrap="none" anchor="ctr"/>
          <a:lstStyle/>
          <a:p>
            <a:endParaRPr lang="en-US"/>
          </a:p>
        </p:txBody>
      </p:sp>
      <p:sp>
        <p:nvSpPr>
          <p:cNvPr id="22537" name="Text Box 7" descr="Large checker board"/>
          <p:cNvSpPr txBox="1">
            <a:spLocks noChangeArrowheads="1"/>
          </p:cNvSpPr>
          <p:nvPr/>
        </p:nvSpPr>
        <p:spPr bwMode="auto">
          <a:xfrm>
            <a:off x="7680325" y="3621088"/>
            <a:ext cx="998538" cy="457200"/>
          </a:xfrm>
          <a:prstGeom prst="rect">
            <a:avLst/>
          </a:prstGeom>
          <a:noFill/>
          <a:ln w="9525">
            <a:noFill/>
            <a:miter lim="800000"/>
            <a:headEnd/>
            <a:tailEnd/>
          </a:ln>
        </p:spPr>
        <p:txBody>
          <a:bodyPr wrap="none">
            <a:spAutoFit/>
          </a:bodyPr>
          <a:lstStyle/>
          <a:p>
            <a:r>
              <a:rPr lang="en-US" sz="2400">
                <a:latin typeface="Arial" pitchFamily="34" charset="0"/>
              </a:rPr>
              <a:t>Death</a:t>
            </a:r>
          </a:p>
        </p:txBody>
      </p:sp>
      <p:sp>
        <p:nvSpPr>
          <p:cNvPr id="22538" name="Text Box 8" descr="Large checker board"/>
          <p:cNvSpPr txBox="1">
            <a:spLocks noChangeArrowheads="1"/>
          </p:cNvSpPr>
          <p:nvPr/>
        </p:nvSpPr>
        <p:spPr bwMode="auto">
          <a:xfrm>
            <a:off x="152400" y="3429000"/>
            <a:ext cx="1473200" cy="457200"/>
          </a:xfrm>
          <a:prstGeom prst="rect">
            <a:avLst/>
          </a:prstGeom>
          <a:noFill/>
          <a:ln w="9525">
            <a:noFill/>
            <a:miter lim="800000"/>
            <a:headEnd/>
            <a:tailEnd/>
          </a:ln>
        </p:spPr>
        <p:txBody>
          <a:bodyPr wrap="none">
            <a:spAutoFit/>
          </a:bodyPr>
          <a:lstStyle/>
          <a:p>
            <a:r>
              <a:rPr lang="en-US" sz="2400">
                <a:latin typeface="Arial" pitchFamily="34" charset="0"/>
              </a:rPr>
              <a:t>Recovery</a:t>
            </a:r>
          </a:p>
        </p:txBody>
      </p:sp>
      <p:sp>
        <p:nvSpPr>
          <p:cNvPr id="22539" name="AutoShape 9" descr="Large checker board"/>
          <p:cNvSpPr>
            <a:spLocks noChangeArrowheads="1"/>
          </p:cNvSpPr>
          <p:nvPr/>
        </p:nvSpPr>
        <p:spPr bwMode="auto">
          <a:xfrm rot="5458453">
            <a:off x="1931194" y="2183606"/>
            <a:ext cx="814388" cy="866775"/>
          </a:xfrm>
          <a:custGeom>
            <a:avLst/>
            <a:gdLst>
              <a:gd name="T0" fmla="*/ 570298 w 21600"/>
              <a:gd name="T1" fmla="*/ 0 h 21600"/>
              <a:gd name="T2" fmla="*/ 570298 w 21600"/>
              <a:gd name="T3" fmla="*/ 487882 h 21600"/>
              <a:gd name="T4" fmla="*/ 122045 w 21600"/>
              <a:gd name="T5" fmla="*/ 866775 h 21600"/>
              <a:gd name="T6" fmla="*/ 814388 w 21600"/>
              <a:gd name="T7" fmla="*/ 24394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22225">
            <a:solidFill>
              <a:schemeClr val="tx1"/>
            </a:solidFill>
            <a:miter lim="800000"/>
            <a:headEnd/>
            <a:tailEnd/>
          </a:ln>
        </p:spPr>
        <p:txBody>
          <a:bodyPr wrap="none" anchor="ctr"/>
          <a:lstStyle/>
          <a:p>
            <a:endParaRPr lang="en-US"/>
          </a:p>
        </p:txBody>
      </p:sp>
      <p:sp>
        <p:nvSpPr>
          <p:cNvPr id="22540" name="Rectangle 10" descr="Large checker board"/>
          <p:cNvSpPr>
            <a:spLocks noChangeArrowheads="1"/>
          </p:cNvSpPr>
          <p:nvPr/>
        </p:nvSpPr>
        <p:spPr bwMode="auto">
          <a:xfrm>
            <a:off x="2284413" y="3043238"/>
            <a:ext cx="3884612" cy="38417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p>
            <a:fld id="{545E74C5-3465-44CB-8D42-A823E493AFDC}" type="slidenum">
              <a:rPr lang="en-US"/>
              <a:pPr/>
              <a:t>15</a:t>
            </a:fld>
            <a:endParaRPr lang="en-US"/>
          </a:p>
        </p:txBody>
      </p:sp>
      <p:sp>
        <p:nvSpPr>
          <p:cNvPr id="23556" name="Rectangle 2"/>
          <p:cNvSpPr>
            <a:spLocks noGrp="1" noChangeArrowheads="1"/>
          </p:cNvSpPr>
          <p:nvPr>
            <p:ph type="title"/>
          </p:nvPr>
        </p:nvSpPr>
        <p:spPr>
          <a:xfrm>
            <a:off x="685800" y="76200"/>
            <a:ext cx="7204075" cy="652462"/>
          </a:xfrm>
        </p:spPr>
        <p:txBody>
          <a:bodyPr>
            <a:normAutofit/>
          </a:bodyPr>
          <a:lstStyle/>
          <a:p>
            <a:r>
              <a:rPr lang="en-US" sz="3600" b="1" dirty="0" smtClean="0">
                <a:solidFill>
                  <a:srgbClr val="FF0000"/>
                </a:solidFill>
              </a:rPr>
              <a:t>Cross-sectional Studies</a:t>
            </a:r>
          </a:p>
        </p:txBody>
      </p:sp>
      <p:sp>
        <p:nvSpPr>
          <p:cNvPr id="23557" name="Rectangle 3"/>
          <p:cNvSpPr>
            <a:spLocks noGrp="1" noChangeArrowheads="1"/>
          </p:cNvSpPr>
          <p:nvPr>
            <p:ph type="body" idx="1"/>
          </p:nvPr>
        </p:nvSpPr>
        <p:spPr>
          <a:xfrm>
            <a:off x="830262" y="1295400"/>
            <a:ext cx="7932737" cy="4489450"/>
          </a:xfrm>
        </p:spPr>
        <p:txBody>
          <a:bodyPr>
            <a:noAutofit/>
          </a:bodyPr>
          <a:lstStyle/>
          <a:p>
            <a:r>
              <a:rPr lang="en-US" dirty="0" smtClean="0"/>
              <a:t>Advantages:</a:t>
            </a:r>
          </a:p>
          <a:p>
            <a:pPr lvl="1"/>
            <a:r>
              <a:rPr lang="en-US" dirty="0" smtClean="0"/>
              <a:t>quick, inexpensive, useful</a:t>
            </a:r>
          </a:p>
          <a:p>
            <a:pPr lvl="1"/>
            <a:endParaRPr lang="en-US" dirty="0" smtClean="0"/>
          </a:p>
          <a:p>
            <a:r>
              <a:rPr lang="en-US" dirty="0" smtClean="0"/>
              <a:t>Disadvantages:</a:t>
            </a:r>
          </a:p>
          <a:p>
            <a:pPr lvl="1"/>
            <a:r>
              <a:rPr lang="en-US" dirty="0" smtClean="0"/>
              <a:t>uncertain temporal relationships</a:t>
            </a:r>
          </a:p>
          <a:p>
            <a:pPr lvl="1"/>
            <a:r>
              <a:rPr lang="en-US" dirty="0" smtClean="0"/>
              <a:t>survivor effect</a:t>
            </a:r>
          </a:p>
          <a:p>
            <a:pPr lvl="1"/>
            <a:r>
              <a:rPr lang="en-US" dirty="0" smtClean="0"/>
              <a:t>low prevalence due to </a:t>
            </a:r>
          </a:p>
          <a:p>
            <a:pPr lvl="2"/>
            <a:r>
              <a:rPr lang="en-US" dirty="0" smtClean="0"/>
              <a:t>rare disease </a:t>
            </a:r>
          </a:p>
          <a:p>
            <a:pPr lvl="2"/>
            <a:r>
              <a:rPr lang="en-US" dirty="0" smtClean="0"/>
              <a:t>short duration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304800" y="215900"/>
            <a:ext cx="8739188" cy="1308100"/>
          </a:xfrm>
        </p:spPr>
        <p:txBody>
          <a:bodyPr/>
          <a:lstStyle/>
          <a:p>
            <a:r>
              <a:rPr lang="en-US" altLang="en-US" sz="3600" b="1" smtClean="0">
                <a:solidFill>
                  <a:srgbClr val="FF0000"/>
                </a:solidFill>
              </a:rPr>
              <a:t>Cross-sectional Study</a:t>
            </a:r>
          </a:p>
        </p:txBody>
      </p:sp>
      <p:sp>
        <p:nvSpPr>
          <p:cNvPr id="77830" name="Rectangle 6"/>
          <p:cNvSpPr>
            <a:spLocks noGrp="1" noChangeArrowheads="1"/>
          </p:cNvSpPr>
          <p:nvPr>
            <p:ph type="body" sz="half" idx="1"/>
          </p:nvPr>
        </p:nvSpPr>
        <p:spPr>
          <a:xfrm>
            <a:off x="762000" y="1600200"/>
            <a:ext cx="7183438" cy="4903788"/>
          </a:xfrm>
        </p:spPr>
        <p:txBody>
          <a:bodyPr/>
          <a:lstStyle/>
          <a:p>
            <a:pPr>
              <a:lnSpc>
                <a:spcPct val="150000"/>
              </a:lnSpc>
            </a:pPr>
            <a:r>
              <a:rPr lang="en-US" altLang="en-US" smtClean="0"/>
              <a:t>Data collected at a single point in time</a:t>
            </a:r>
          </a:p>
          <a:p>
            <a:pPr>
              <a:lnSpc>
                <a:spcPct val="150000"/>
              </a:lnSpc>
            </a:pPr>
            <a:endParaRPr lang="en-US" altLang="en-US" sz="1400" smtClean="0"/>
          </a:p>
          <a:p>
            <a:pPr>
              <a:lnSpc>
                <a:spcPct val="150000"/>
              </a:lnSpc>
            </a:pPr>
            <a:r>
              <a:rPr lang="en-US" altLang="en-US" smtClean="0"/>
              <a:t>Describes associations</a:t>
            </a:r>
          </a:p>
          <a:p>
            <a:pPr>
              <a:lnSpc>
                <a:spcPct val="150000"/>
              </a:lnSpc>
            </a:pPr>
            <a:endParaRPr lang="en-US" altLang="en-US" sz="1400" smtClean="0"/>
          </a:p>
          <a:p>
            <a:pPr>
              <a:lnSpc>
                <a:spcPct val="150000"/>
              </a:lnSpc>
            </a:pPr>
            <a:r>
              <a:rPr lang="en-US" altLang="en-US" smtClean="0"/>
              <a:t>Prevalence</a:t>
            </a:r>
          </a:p>
          <a:p>
            <a:pPr>
              <a:lnSpc>
                <a:spcPct val="150000"/>
              </a:lnSpc>
            </a:pPr>
            <a:r>
              <a:rPr lang="en-US" altLang="en-US" smtClean="0"/>
              <a:t>Burden of Disease</a:t>
            </a:r>
          </a:p>
        </p:txBody>
      </p:sp>
      <p:graphicFrame>
        <p:nvGraphicFramePr>
          <p:cNvPr id="1026" name="Object 1024"/>
          <p:cNvGraphicFramePr>
            <a:graphicFrameLocks noChangeAspect="1"/>
          </p:cNvGraphicFramePr>
          <p:nvPr>
            <p:ph type="clipArt" sz="half" idx="2"/>
          </p:nvPr>
        </p:nvGraphicFramePr>
        <p:xfrm>
          <a:off x="5807075" y="3305175"/>
          <a:ext cx="2071688" cy="1431925"/>
        </p:xfrm>
        <a:graphic>
          <a:graphicData uri="http://schemas.openxmlformats.org/presentationml/2006/ole">
            <p:oleObj spid="_x0000_s1026" name="Clip" r:id="rId4" imgW="2071080" imgH="1431720" progId="MS_ClipArt_Gallery.2">
              <p:embed/>
            </p:oleObj>
          </a:graphicData>
        </a:graphic>
      </p:graphicFrame>
      <p:sp>
        <p:nvSpPr>
          <p:cNvPr id="1029" name="Text Box 8"/>
          <p:cNvSpPr txBox="1">
            <a:spLocks noChangeArrowheads="1"/>
          </p:cNvSpPr>
          <p:nvPr/>
        </p:nvSpPr>
        <p:spPr bwMode="auto">
          <a:xfrm>
            <a:off x="4648200" y="5562600"/>
            <a:ext cx="4267200" cy="579438"/>
          </a:xfrm>
          <a:prstGeom prst="rect">
            <a:avLst/>
          </a:prstGeom>
          <a:noFill/>
          <a:ln w="12700" cap="sq">
            <a:noFill/>
            <a:miter lim="800000"/>
            <a:headEnd type="none" w="sm" len="sm"/>
            <a:tailEnd type="none" w="sm" len="sm"/>
          </a:ln>
        </p:spPr>
        <p:txBody>
          <a:bodyPr>
            <a:spAutoFit/>
          </a:bodyPr>
          <a:lstStyle/>
          <a:p>
            <a:pPr>
              <a:spcBef>
                <a:spcPct val="50000"/>
              </a:spcBef>
            </a:pPr>
            <a:r>
              <a:rPr lang="en-US" altLang="en-US" sz="3200" b="1"/>
              <a:t>      </a:t>
            </a:r>
            <a:r>
              <a:rPr lang="en-US" altLang="en-US" sz="3200" b="1">
                <a:solidFill>
                  <a:srgbClr val="FF0000"/>
                </a:solidFill>
              </a:rPr>
              <a:t>A  </a:t>
            </a:r>
            <a:r>
              <a:rPr lang="en-US" altLang="en-US" sz="3200" b="1">
                <a:solidFill>
                  <a:srgbClr val="FF0000"/>
                </a:solidFill>
                <a:latin typeface="Times"/>
              </a:rPr>
              <a:t>“</a:t>
            </a:r>
            <a:r>
              <a:rPr lang="en-US" altLang="en-US" sz="3200" b="1">
                <a:solidFill>
                  <a:srgbClr val="FF0000"/>
                </a:solidFill>
              </a:rPr>
              <a:t>Snapshot</a:t>
            </a:r>
            <a:r>
              <a:rPr lang="en-US" altLang="en-US" sz="3200" b="1">
                <a:solidFill>
                  <a:srgbClr val="FF0000"/>
                </a:solidFill>
                <a:latin typeface="Times"/>
              </a:rPr>
              <a:t>”</a:t>
            </a:r>
            <a:endParaRPr lang="en-US" altLang="en-US"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1249362"/>
          </a:xfrm>
        </p:spPr>
        <p:txBody>
          <a:bodyPr/>
          <a:lstStyle/>
          <a:p>
            <a:r>
              <a:rPr lang="en-US" sz="3600" b="1" smtClean="0">
                <a:solidFill>
                  <a:srgbClr val="FF0000"/>
                </a:solidFill>
              </a:rPr>
              <a:t>Cross-Sectional Study: Definition</a:t>
            </a:r>
          </a:p>
        </p:txBody>
      </p:sp>
      <p:sp>
        <p:nvSpPr>
          <p:cNvPr id="13315" name="Rectangle 3"/>
          <p:cNvSpPr>
            <a:spLocks noGrp="1" noChangeArrowheads="1"/>
          </p:cNvSpPr>
          <p:nvPr>
            <p:ph idx="1"/>
          </p:nvPr>
        </p:nvSpPr>
        <p:spPr/>
        <p:txBody>
          <a:bodyPr/>
          <a:lstStyle/>
          <a:p>
            <a:r>
              <a:rPr lang="en-US" smtClean="0"/>
              <a:t>Conducted at a single point in time or over a short period of time. No Follow-up.</a:t>
            </a:r>
          </a:p>
          <a:p>
            <a:r>
              <a:rPr lang="en-US" smtClean="0"/>
              <a:t>Exposure status and disease status are measured at one point in time or over a period.</a:t>
            </a:r>
          </a:p>
          <a:p>
            <a:r>
              <a:rPr lang="en-US" smtClean="0"/>
              <a:t>Prevalence studies.  Comparison of prevalence among exposed and non-exposed.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1066800"/>
          </a:xfrm>
        </p:spPr>
        <p:txBody>
          <a:bodyPr/>
          <a:lstStyle/>
          <a:p>
            <a:r>
              <a:rPr lang="en-US" sz="3600" b="1" smtClean="0">
                <a:solidFill>
                  <a:srgbClr val="FF0000"/>
                </a:solidFill>
              </a:rPr>
              <a:t>Cross-Sectional Studies</a:t>
            </a:r>
          </a:p>
        </p:txBody>
      </p:sp>
      <p:sp>
        <p:nvSpPr>
          <p:cNvPr id="30723" name="Rectangle 3"/>
          <p:cNvSpPr>
            <a:spLocks noGrp="1" noChangeArrowheads="1"/>
          </p:cNvSpPr>
          <p:nvPr>
            <p:ph type="body" idx="1"/>
          </p:nvPr>
        </p:nvSpPr>
        <p:spPr>
          <a:xfrm>
            <a:off x="457200" y="1219200"/>
            <a:ext cx="8229600" cy="5257800"/>
          </a:xfrm>
        </p:spPr>
        <p:txBody>
          <a:bodyPr/>
          <a:lstStyle/>
          <a:p>
            <a:r>
              <a:rPr lang="en-US" smtClean="0"/>
              <a:t>Exposure and outcome status are determined at the same time</a:t>
            </a:r>
          </a:p>
          <a:p>
            <a:r>
              <a:rPr lang="en-US" smtClean="0"/>
              <a:t>Examples include:</a:t>
            </a:r>
          </a:p>
          <a:p>
            <a:pPr lvl="1"/>
            <a:r>
              <a:rPr lang="en-US" smtClean="0"/>
              <a:t>Behavioral Risk Factor Surveillance System (BRFSS) - </a:t>
            </a:r>
            <a:r>
              <a:rPr lang="en-US" smtClean="0">
                <a:hlinkClick r:id="rId3"/>
              </a:rPr>
              <a:t>http://www.cdc.gov/brfss/</a:t>
            </a:r>
            <a:r>
              <a:rPr lang="en-US" smtClean="0"/>
              <a:t> </a:t>
            </a:r>
          </a:p>
          <a:p>
            <a:pPr lvl="1"/>
            <a:r>
              <a:rPr lang="en-US" smtClean="0"/>
              <a:t>National Health and Nutrition Surveys (NHANES) - </a:t>
            </a:r>
            <a:r>
              <a:rPr lang="en-US" smtClean="0">
                <a:hlinkClick r:id="rId4"/>
              </a:rPr>
              <a:t>http://www.cdc.gov/nchs/nhanes.htm</a:t>
            </a:r>
            <a:r>
              <a:rPr lang="en-US" smtClean="0"/>
              <a:t> </a:t>
            </a:r>
          </a:p>
          <a:p>
            <a:r>
              <a:rPr lang="en-US" smtClean="0"/>
              <a:t>Also include most opinion and political polls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74638"/>
            <a:ext cx="8153400" cy="1173162"/>
          </a:xfrm>
        </p:spPr>
        <p:txBody>
          <a:bodyPr/>
          <a:lstStyle/>
          <a:p>
            <a:r>
              <a:rPr lang="en-US" sz="3600" b="1" smtClean="0">
                <a:solidFill>
                  <a:srgbClr val="FF0000"/>
                </a:solidFill>
              </a:rPr>
              <a:t>Cross-sectional: Advantages</a:t>
            </a:r>
          </a:p>
        </p:txBody>
      </p:sp>
      <p:sp>
        <p:nvSpPr>
          <p:cNvPr id="15363" name="Rectangle 3"/>
          <p:cNvSpPr>
            <a:spLocks noGrp="1" noChangeArrowheads="1"/>
          </p:cNvSpPr>
          <p:nvPr>
            <p:ph idx="1"/>
          </p:nvPr>
        </p:nvSpPr>
        <p:spPr/>
        <p:txBody>
          <a:bodyPr/>
          <a:lstStyle/>
          <a:p>
            <a:r>
              <a:rPr lang="en-US" smtClean="0"/>
              <a:t>Usually use population-based samples, instead of convenient samples.  Generalizability.</a:t>
            </a:r>
          </a:p>
          <a:p>
            <a:r>
              <a:rPr lang="en-US" smtClean="0"/>
              <a:t>Conducted over short period of time</a:t>
            </a:r>
          </a:p>
          <a:p>
            <a:r>
              <a:rPr lang="en-US" smtClean="0"/>
              <a:t>Relatively inexpensive</a:t>
            </a:r>
          </a:p>
          <a:p>
            <a:pPr>
              <a:buFont typeface="Wingdings" pitchFamily="2" charset="2"/>
              <a:buNone/>
            </a:pPr>
            <a:r>
              <a:rPr lang="en-US"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66D7B03-E99F-4EC1-BD0D-3BC193710AC7}" type="slidenum">
              <a:rPr lang="en-US"/>
              <a:pPr/>
              <a:t>2</a:t>
            </a:fld>
            <a:endParaRPr lang="en-US" dirty="0"/>
          </a:p>
        </p:txBody>
      </p:sp>
      <p:sp>
        <p:nvSpPr>
          <p:cNvPr id="5122" name="Rectangle 2"/>
          <p:cNvSpPr>
            <a:spLocks noGrp="1" noChangeArrowheads="1"/>
          </p:cNvSpPr>
          <p:nvPr>
            <p:ph type="title"/>
          </p:nvPr>
        </p:nvSpPr>
        <p:spPr>
          <a:xfrm>
            <a:off x="457200" y="274638"/>
            <a:ext cx="8229600" cy="1020762"/>
          </a:xfrm>
        </p:spPr>
        <p:txBody>
          <a:bodyPr>
            <a:normAutofit/>
          </a:bodyPr>
          <a:lstStyle/>
          <a:p>
            <a:r>
              <a:rPr lang="en-US" sz="3600" b="1" dirty="0">
                <a:solidFill>
                  <a:srgbClr val="FF0000"/>
                </a:solidFill>
              </a:rPr>
              <a:t>Learning Objectives</a:t>
            </a:r>
          </a:p>
        </p:txBody>
      </p:sp>
      <p:sp>
        <p:nvSpPr>
          <p:cNvPr id="5123" name="Rectangle 3"/>
          <p:cNvSpPr>
            <a:spLocks noGrp="1" noChangeArrowheads="1"/>
          </p:cNvSpPr>
          <p:nvPr>
            <p:ph type="body" idx="1"/>
          </p:nvPr>
        </p:nvSpPr>
        <p:spPr/>
        <p:txBody>
          <a:bodyPr/>
          <a:lstStyle/>
          <a:p>
            <a:r>
              <a:rPr lang="en-US" dirty="0" smtClean="0"/>
              <a:t>Classification of Epidemiological Studies</a:t>
            </a:r>
          </a:p>
          <a:p>
            <a:r>
              <a:rPr lang="en-US" dirty="0" smtClean="0"/>
              <a:t>Recognize </a:t>
            </a:r>
            <a:r>
              <a:rPr lang="en-US" dirty="0" smtClean="0"/>
              <a:t>different study designs </a:t>
            </a:r>
          </a:p>
          <a:p>
            <a:r>
              <a:rPr lang="en-US" dirty="0" smtClean="0"/>
              <a:t>Define a </a:t>
            </a:r>
            <a:r>
              <a:rPr lang="en-US" dirty="0" smtClean="0"/>
              <a:t>Cross-Sectional study</a:t>
            </a:r>
          </a:p>
          <a:p>
            <a:r>
              <a:rPr lang="en-US" dirty="0" smtClean="0"/>
              <a:t>Ecological Studies</a:t>
            </a:r>
          </a:p>
          <a:p>
            <a:r>
              <a:rPr lang="en-US" dirty="0" smtClean="0"/>
              <a:t>Ecological Fallacy </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74638"/>
            <a:ext cx="8153400" cy="1173162"/>
          </a:xfrm>
        </p:spPr>
        <p:txBody>
          <a:bodyPr/>
          <a:lstStyle/>
          <a:p>
            <a:r>
              <a:rPr lang="en-US" sz="3600" b="1" smtClean="0">
                <a:solidFill>
                  <a:srgbClr val="FF0000"/>
                </a:solidFill>
              </a:rPr>
              <a:t>Cross-sectional: Disadvantages</a:t>
            </a:r>
          </a:p>
        </p:txBody>
      </p:sp>
      <p:sp>
        <p:nvSpPr>
          <p:cNvPr id="16387" name="Rectangle 3"/>
          <p:cNvSpPr>
            <a:spLocks noGrp="1" noChangeArrowheads="1"/>
          </p:cNvSpPr>
          <p:nvPr>
            <p:ph idx="1"/>
          </p:nvPr>
        </p:nvSpPr>
        <p:spPr>
          <a:xfrm>
            <a:off x="457200" y="1524000"/>
            <a:ext cx="8229600" cy="4602163"/>
          </a:xfrm>
        </p:spPr>
        <p:txBody>
          <a:bodyPr/>
          <a:lstStyle/>
          <a:p>
            <a:r>
              <a:rPr lang="en-US" smtClean="0"/>
              <a:t>Difficult to separate cause from effect, because measurement of exposure and disease is conducted at the same time. </a:t>
            </a:r>
          </a:p>
          <a:p>
            <a:r>
              <a:rPr lang="en-US" smtClean="0"/>
              <a:t>A persons exposure status at the time of the study may have little to do with their exposure status at the time the disease began.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096962"/>
          </a:xfrm>
        </p:spPr>
        <p:txBody>
          <a:bodyPr/>
          <a:lstStyle/>
          <a:p>
            <a:r>
              <a:rPr lang="en-US" sz="3600" b="1" smtClean="0">
                <a:solidFill>
                  <a:srgbClr val="FF0000"/>
                </a:solidFill>
              </a:rPr>
              <a:t>Ecologic Studies</a:t>
            </a:r>
          </a:p>
        </p:txBody>
      </p:sp>
      <p:sp>
        <p:nvSpPr>
          <p:cNvPr id="17411" name="Rectangle 3"/>
          <p:cNvSpPr>
            <a:spLocks noGrp="1" noChangeArrowheads="1"/>
          </p:cNvSpPr>
          <p:nvPr>
            <p:ph idx="1"/>
          </p:nvPr>
        </p:nvSpPr>
        <p:spPr/>
        <p:txBody>
          <a:bodyPr/>
          <a:lstStyle/>
          <a:p>
            <a:r>
              <a:rPr lang="en-US" smtClean="0"/>
              <a:t>Aggregates of individuals.</a:t>
            </a:r>
          </a:p>
          <a:p>
            <a:r>
              <a:rPr lang="en-US" smtClean="0"/>
              <a:t>Aggregates often defined by units: geographic region, school, health care facility.</a:t>
            </a:r>
          </a:p>
          <a:p>
            <a:r>
              <a:rPr lang="en-US" smtClean="0"/>
              <a:t>Does the overall occurrence disease in a population correlate with occurrence of the exposure.</a:t>
            </a:r>
          </a:p>
          <a:p>
            <a:r>
              <a:rPr lang="en-US" smtClean="0"/>
              <a:t>No individual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7" descr="fig1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fontScale="90000"/>
          </a:bodyPr>
          <a:lstStyle/>
          <a:p>
            <a:r>
              <a:rPr lang="en-US" sz="4000" b="1" dirty="0" smtClean="0">
                <a:solidFill>
                  <a:srgbClr val="FF0000"/>
                </a:solidFill>
              </a:rPr>
              <a:t>Ecologic Studies</a:t>
            </a:r>
            <a:br>
              <a:rPr lang="en-US" sz="4000"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33400" y="1219200"/>
            <a:ext cx="8229600" cy="4122718"/>
          </a:xfrm>
          <a:prstGeom prst="rect">
            <a:avLst/>
          </a:prstGeom>
        </p:spPr>
        <p:txBody>
          <a:bodyPr wrap="square">
            <a:spAutoFit/>
          </a:bodyPr>
          <a:lstStyle/>
          <a:p>
            <a:r>
              <a:rPr lang="en-US" sz="2800" dirty="0" smtClean="0"/>
              <a:t>Use </a:t>
            </a:r>
            <a:r>
              <a:rPr lang="en-US" sz="2800" dirty="0" smtClean="0"/>
              <a:t>aggregate data, used primarily for hypothesis</a:t>
            </a:r>
          </a:p>
          <a:p>
            <a:r>
              <a:rPr lang="en-US" sz="2800" dirty="0" smtClean="0"/>
              <a:t>generation as opposed to hypothesis testing</a:t>
            </a:r>
          </a:p>
          <a:p>
            <a:r>
              <a:rPr lang="en-US" sz="2800" i="1" dirty="0" smtClean="0"/>
              <a:t>Examples of aggregate data:</a:t>
            </a:r>
          </a:p>
          <a:p>
            <a:r>
              <a:rPr lang="en-US" sz="2800" dirty="0" smtClean="0"/>
              <a:t>Disease rates (incidence, mortality, etc)</a:t>
            </a:r>
          </a:p>
          <a:p>
            <a:r>
              <a:rPr lang="en-US" sz="2800" dirty="0" smtClean="0"/>
              <a:t>Birth rates</a:t>
            </a:r>
          </a:p>
          <a:p>
            <a:r>
              <a:rPr lang="en-US" sz="2800" dirty="0" smtClean="0"/>
              <a:t>“Exposure” data: smoking rates, geographic residence,</a:t>
            </a:r>
          </a:p>
          <a:p>
            <a:r>
              <a:rPr lang="en-US" sz="2800" dirty="0" smtClean="0"/>
              <a:t>air pollution data, mean income, per capita</a:t>
            </a:r>
          </a:p>
          <a:p>
            <a:r>
              <a:rPr lang="en-US" sz="2800" dirty="0" smtClean="0"/>
              <a:t>consumption of saturated fats, proximity to nuclear</a:t>
            </a:r>
          </a:p>
          <a:p>
            <a:r>
              <a:rPr lang="en-US" sz="2800" dirty="0" smtClean="0"/>
              <a:t>power plants</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normAutofit fontScale="90000"/>
          </a:bodyPr>
          <a:lstStyle/>
          <a:p>
            <a:r>
              <a:rPr lang="en-US" sz="4000" b="1" dirty="0" smtClean="0">
                <a:solidFill>
                  <a:srgbClr val="FF0000"/>
                </a:solidFill>
              </a:rPr>
              <a:t>Ecologic Fallacy</a:t>
            </a:r>
            <a:br>
              <a:rPr lang="en-US" sz="4000"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066800"/>
            <a:ext cx="8229600" cy="5059363"/>
          </a:xfrm>
        </p:spPr>
        <p:txBody>
          <a:bodyPr>
            <a:noAutofit/>
          </a:bodyPr>
          <a:lstStyle/>
          <a:p>
            <a:r>
              <a:rPr lang="en-US" sz="2800" dirty="0" smtClean="0"/>
              <a:t>Grouped </a:t>
            </a:r>
            <a:r>
              <a:rPr lang="en-US" sz="2800" dirty="0" smtClean="0"/>
              <a:t>data do not necessarily </a:t>
            </a:r>
            <a:r>
              <a:rPr lang="en-US" sz="2800" dirty="0" smtClean="0"/>
              <a:t>represent individual </a:t>
            </a:r>
            <a:r>
              <a:rPr lang="en-US" sz="2800" dirty="0" smtClean="0"/>
              <a:t>level </a:t>
            </a:r>
            <a:r>
              <a:rPr lang="en-US" sz="2800" dirty="0" smtClean="0"/>
              <a:t>data</a:t>
            </a:r>
          </a:p>
          <a:p>
            <a:pPr>
              <a:buNone/>
            </a:pPr>
            <a:r>
              <a:rPr lang="en-US" sz="2800" dirty="0" smtClean="0"/>
              <a:t>	Example</a:t>
            </a:r>
            <a:r>
              <a:rPr lang="en-US" sz="2800" dirty="0" smtClean="0"/>
              <a:t>: </a:t>
            </a:r>
            <a:r>
              <a:rPr lang="en-US" sz="2800" dirty="0" smtClean="0"/>
              <a:t>Fat intake and breast cancer rates with countries as the unit of measurement have consistently been found to be highly correlated.</a:t>
            </a:r>
          </a:p>
          <a:p>
            <a:r>
              <a:rPr lang="en-US" sz="2800" dirty="0" smtClean="0"/>
              <a:t>But studies of individuals (cohort, case control studies) have not found any association with fat intake.</a:t>
            </a:r>
            <a:endParaRPr lang="en-US" sz="28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944562"/>
          </a:xfrm>
        </p:spPr>
        <p:txBody>
          <a:bodyPr>
            <a:normAutofit fontScale="90000"/>
          </a:bodyPr>
          <a:lstStyle/>
          <a:p>
            <a:r>
              <a:rPr lang="en-US" sz="4000" b="1" dirty="0" smtClean="0">
                <a:solidFill>
                  <a:srgbClr val="FF0000"/>
                </a:solidFill>
              </a:rPr>
              <a:t>Why?</a:t>
            </a:r>
            <a:br>
              <a:rPr lang="en-US" sz="4000"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609600" y="1295400"/>
            <a:ext cx="8001000" cy="4830763"/>
          </a:xfrm>
        </p:spPr>
        <p:txBody>
          <a:bodyPr>
            <a:noAutofit/>
          </a:bodyPr>
          <a:lstStyle/>
          <a:p>
            <a:r>
              <a:rPr lang="en-US" sz="2800" dirty="0" smtClean="0"/>
              <a:t>Possible </a:t>
            </a:r>
            <a:r>
              <a:rPr lang="en-US" sz="2800" dirty="0" smtClean="0"/>
              <a:t>reasons–countries with high fat </a:t>
            </a:r>
            <a:r>
              <a:rPr lang="en-US" sz="2800" dirty="0" smtClean="0"/>
              <a:t>intake are </a:t>
            </a:r>
            <a:r>
              <a:rPr lang="en-US" sz="2800" dirty="0" smtClean="0"/>
              <a:t>more likely to have other risk </a:t>
            </a:r>
            <a:r>
              <a:rPr lang="en-US" sz="2800" dirty="0" smtClean="0"/>
              <a:t>factors associated </a:t>
            </a:r>
            <a:r>
              <a:rPr lang="en-US" sz="2800" dirty="0" smtClean="0"/>
              <a:t>with breast cancer (i.e. late age at </a:t>
            </a:r>
            <a:r>
              <a:rPr lang="en-US" sz="2800" dirty="0" smtClean="0"/>
              <a:t>first pregnancy</a:t>
            </a:r>
            <a:r>
              <a:rPr lang="en-US" sz="2800" dirty="0" smtClean="0"/>
              <a:t>)</a:t>
            </a:r>
          </a:p>
          <a:p>
            <a:r>
              <a:rPr lang="en-US" sz="2800" dirty="0" smtClean="0"/>
              <a:t>Or-- within population variability is low, </a:t>
            </a:r>
            <a:r>
              <a:rPr lang="en-US" sz="2800" dirty="0" smtClean="0"/>
              <a:t>but inter-population </a:t>
            </a:r>
            <a:r>
              <a:rPr lang="en-US" sz="2800" dirty="0" smtClean="0"/>
              <a:t>variability is </a:t>
            </a:r>
            <a:r>
              <a:rPr lang="en-US" sz="2800" dirty="0" smtClean="0"/>
              <a:t>high. </a:t>
            </a:r>
          </a:p>
          <a:p>
            <a:r>
              <a:rPr lang="en-US" sz="2800" dirty="0" smtClean="0"/>
              <a:t>i.e</a:t>
            </a:r>
            <a:r>
              <a:rPr lang="en-US" sz="2800" dirty="0" smtClean="0"/>
              <a:t>. Extreme example– if everyone in a </a:t>
            </a:r>
            <a:r>
              <a:rPr lang="en-US" sz="2800" dirty="0" smtClean="0"/>
              <a:t>country had </a:t>
            </a:r>
            <a:r>
              <a:rPr lang="en-US" sz="2800" dirty="0" smtClean="0"/>
              <a:t>high fat intake, we would not be able to </a:t>
            </a:r>
            <a:r>
              <a:rPr lang="en-US" sz="2800" dirty="0" smtClean="0"/>
              <a:t>detect any </a:t>
            </a:r>
            <a:r>
              <a:rPr lang="en-US" sz="2800" dirty="0" smtClean="0"/>
              <a:t>excess because there would not be </a:t>
            </a:r>
            <a:r>
              <a:rPr lang="en-US" sz="2800" dirty="0" smtClean="0"/>
              <a:t>any population </a:t>
            </a:r>
            <a:r>
              <a:rPr lang="en-US" sz="2800" dirty="0" smtClean="0"/>
              <a:t>to compare them to with low fat intake</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a:bodyPr>
          <a:lstStyle/>
          <a:p>
            <a:r>
              <a:rPr lang="en-US" sz="3600" b="1" dirty="0" smtClean="0">
                <a:solidFill>
                  <a:srgbClr val="FF0000"/>
                </a:solidFill>
              </a:rPr>
              <a:t>Examples</a:t>
            </a:r>
            <a:endParaRPr lang="en-US" sz="3600" b="1" dirty="0">
              <a:solidFill>
                <a:srgbClr val="FF0000"/>
              </a:solidFill>
            </a:endParaRPr>
          </a:p>
        </p:txBody>
      </p:sp>
      <p:sp>
        <p:nvSpPr>
          <p:cNvPr id="3" name="Content Placeholder 2"/>
          <p:cNvSpPr>
            <a:spLocks noGrp="1"/>
          </p:cNvSpPr>
          <p:nvPr>
            <p:ph idx="1"/>
          </p:nvPr>
        </p:nvSpPr>
        <p:spPr>
          <a:xfrm>
            <a:off x="457200" y="1371600"/>
            <a:ext cx="8229600" cy="4754563"/>
          </a:xfrm>
        </p:spPr>
        <p:txBody>
          <a:bodyPr>
            <a:noAutofit/>
          </a:bodyPr>
          <a:lstStyle/>
          <a:p>
            <a:r>
              <a:rPr lang="en-US" sz="2800" dirty="0" smtClean="0"/>
              <a:t>Ecological studies are useful for generation </a:t>
            </a:r>
            <a:r>
              <a:rPr lang="en-US" sz="2800" dirty="0" smtClean="0"/>
              <a:t>of hypotheses</a:t>
            </a:r>
            <a:r>
              <a:rPr lang="en-US" sz="2800" dirty="0" smtClean="0"/>
              <a:t>, supporting hypotheses, or </a:t>
            </a:r>
            <a:r>
              <a:rPr lang="en-US" sz="2800" dirty="0" smtClean="0"/>
              <a:t>for intervening </a:t>
            </a:r>
            <a:r>
              <a:rPr lang="en-US" sz="2800" dirty="0" smtClean="0"/>
              <a:t>at the population level.</a:t>
            </a:r>
          </a:p>
          <a:p>
            <a:r>
              <a:rPr lang="en-US" sz="2800" dirty="0" smtClean="0"/>
              <a:t>Rates of stomach cancer declined </a:t>
            </a:r>
            <a:r>
              <a:rPr lang="en-US" sz="2800" dirty="0" smtClean="0"/>
              <a:t>dramatically after </a:t>
            </a:r>
            <a:r>
              <a:rPr lang="en-US" sz="2800" dirty="0" smtClean="0"/>
              <a:t>the advent of refrigeration in the 1930s–</a:t>
            </a:r>
          </a:p>
          <a:p>
            <a:r>
              <a:rPr lang="en-US" sz="2800" dirty="0" smtClean="0"/>
              <a:t>Supports studies showing risk of stomach </a:t>
            </a:r>
            <a:r>
              <a:rPr lang="en-US" sz="2800" dirty="0" smtClean="0"/>
              <a:t>cancer increases </a:t>
            </a:r>
            <a:r>
              <a:rPr lang="en-US" sz="2800" dirty="0" smtClean="0"/>
              <a:t>with consumption of nitrates </a:t>
            </a:r>
            <a:r>
              <a:rPr lang="en-US" sz="2800" dirty="0" smtClean="0"/>
              <a:t>in preserved </a:t>
            </a:r>
            <a:r>
              <a:rPr lang="en-US" sz="2800" dirty="0" smtClean="0"/>
              <a:t>foods (sausage, lunch meat etc)</a:t>
            </a:r>
          </a:p>
          <a:p>
            <a:r>
              <a:rPr lang="en-US" sz="2800" dirty="0" smtClean="0"/>
              <a:t>Smoking and lung cancer</a:t>
            </a:r>
          </a:p>
          <a:p>
            <a:r>
              <a:rPr lang="en-US" sz="2800" dirty="0" smtClean="0"/>
              <a:t>Oral cancer and snuff use in the </a:t>
            </a:r>
            <a:r>
              <a:rPr lang="en-US" sz="2800" dirty="0" smtClean="0"/>
              <a:t>KPK</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1096962"/>
          </a:xfrm>
        </p:spPr>
        <p:txBody>
          <a:bodyPr>
            <a:normAutofit/>
          </a:bodyPr>
          <a:lstStyle/>
          <a:p>
            <a:r>
              <a:rPr lang="en-US" sz="3600" b="1" dirty="0">
                <a:solidFill>
                  <a:srgbClr val="FF0000"/>
                </a:solidFill>
              </a:rPr>
              <a:t>Summary</a:t>
            </a:r>
          </a:p>
        </p:txBody>
      </p:sp>
      <p:sp>
        <p:nvSpPr>
          <p:cNvPr id="81923" name="Rectangle 3"/>
          <p:cNvSpPr>
            <a:spLocks noGrp="1" noChangeArrowheads="1"/>
          </p:cNvSpPr>
          <p:nvPr>
            <p:ph type="body" idx="1"/>
          </p:nvPr>
        </p:nvSpPr>
        <p:spPr/>
        <p:txBody>
          <a:bodyPr/>
          <a:lstStyle/>
          <a:p>
            <a:r>
              <a:rPr lang="en-US" dirty="0"/>
              <a:t>Descriptive Epidemiology</a:t>
            </a:r>
          </a:p>
          <a:p>
            <a:pPr lvl="1"/>
            <a:r>
              <a:rPr lang="en-US" dirty="0"/>
              <a:t>Answers: Who, what, where, when</a:t>
            </a:r>
          </a:p>
          <a:p>
            <a:pPr lvl="1"/>
            <a:r>
              <a:rPr lang="en-US" dirty="0"/>
              <a:t>Key Terms: Prevalence, person, place, time</a:t>
            </a:r>
          </a:p>
          <a:p>
            <a:pPr lvl="1"/>
            <a:r>
              <a:rPr lang="en-US" dirty="0"/>
              <a:t>Hypothesis-generating</a:t>
            </a:r>
          </a:p>
          <a:p>
            <a:r>
              <a:rPr lang="en-US" dirty="0"/>
              <a:t>Analytic Epidemiology</a:t>
            </a:r>
          </a:p>
          <a:p>
            <a:pPr lvl="1"/>
            <a:r>
              <a:rPr lang="en-US" dirty="0"/>
              <a:t>Answers: Why, how</a:t>
            </a:r>
          </a:p>
          <a:p>
            <a:pPr lvl="1"/>
            <a:r>
              <a:rPr lang="en-US" dirty="0"/>
              <a:t>Key Terms: Measure of association</a:t>
            </a:r>
          </a:p>
          <a:p>
            <a:pPr lvl="1"/>
            <a:r>
              <a:rPr lang="en-US" dirty="0"/>
              <a:t>Hypothesis-testing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533400" y="152400"/>
            <a:ext cx="8153400" cy="1066800"/>
          </a:xfrm>
        </p:spPr>
        <p:txBody>
          <a:bodyPr/>
          <a:lstStyle/>
          <a:p>
            <a:r>
              <a:rPr lang="en-US" sz="3600" b="1" smtClean="0">
                <a:solidFill>
                  <a:srgbClr val="FF0000"/>
                </a:solidFill>
              </a:rPr>
              <a:t>Types of Epidemiological Studies</a:t>
            </a:r>
          </a:p>
        </p:txBody>
      </p:sp>
      <p:sp>
        <p:nvSpPr>
          <p:cNvPr id="70661" name="Rectangle 5"/>
          <p:cNvSpPr>
            <a:spLocks noGrp="1" noChangeArrowheads="1"/>
          </p:cNvSpPr>
          <p:nvPr>
            <p:ph type="subTitle" idx="1"/>
          </p:nvPr>
        </p:nvSpPr>
        <p:spPr>
          <a:xfrm>
            <a:off x="457200" y="838200"/>
            <a:ext cx="8077200" cy="5715000"/>
          </a:xfrm>
        </p:spPr>
        <p:txBody>
          <a:bodyPr rtlCol="0">
            <a:normAutofit/>
          </a:bodyPr>
          <a:lstStyle/>
          <a:p>
            <a:pPr fontAlgn="auto">
              <a:spcAft>
                <a:spcPts val="0"/>
              </a:spcAft>
              <a:defRPr/>
            </a:pPr>
            <a:endParaRPr lang="en-US" sz="2800" b="1" dirty="0" smtClean="0"/>
          </a:p>
        </p:txBody>
      </p:sp>
      <p:sp>
        <p:nvSpPr>
          <p:cNvPr id="44" name="Rectangle 6"/>
          <p:cNvSpPr>
            <a:spLocks noGrp="1" noChangeArrowheads="1"/>
          </p:cNvSpPr>
          <p:nvPr>
            <p:ph type="sldNum" sz="quarter" idx="12"/>
          </p:nvPr>
        </p:nvSpPr>
        <p:spPr>
          <a:xfrm>
            <a:off x="6553200" y="6245225"/>
            <a:ext cx="2133600" cy="476250"/>
          </a:xfrm>
        </p:spPr>
        <p:txBody>
          <a:bodyPr/>
          <a:lstStyle/>
          <a:p>
            <a:pPr>
              <a:defRPr/>
            </a:pPr>
            <a:fld id="{D965C8F2-34C9-4161-859C-A675835153A4}" type="slidenum">
              <a:rPr lang="en-US"/>
              <a:pPr>
                <a:defRPr/>
              </a:pPr>
              <a:t>3</a:t>
            </a:fld>
            <a:endParaRPr lang="en-US"/>
          </a:p>
        </p:txBody>
      </p:sp>
      <p:sp>
        <p:nvSpPr>
          <p:cNvPr id="10245" name="Line 6"/>
          <p:cNvSpPr>
            <a:spLocks noChangeShapeType="1"/>
          </p:cNvSpPr>
          <p:nvPr/>
        </p:nvSpPr>
        <p:spPr bwMode="auto">
          <a:xfrm>
            <a:off x="4343400" y="838200"/>
            <a:ext cx="0" cy="228600"/>
          </a:xfrm>
          <a:prstGeom prst="line">
            <a:avLst/>
          </a:prstGeom>
          <a:noFill/>
          <a:ln w="12700">
            <a:solidFill>
              <a:schemeClr val="tx1"/>
            </a:solidFill>
            <a:round/>
            <a:headEnd/>
            <a:tailEnd/>
          </a:ln>
        </p:spPr>
        <p:txBody>
          <a:bodyPr anchor="ctr"/>
          <a:lstStyle/>
          <a:p>
            <a:endParaRPr lang="en-US"/>
          </a:p>
        </p:txBody>
      </p:sp>
      <p:sp>
        <p:nvSpPr>
          <p:cNvPr id="10246" name="Line 7"/>
          <p:cNvSpPr>
            <a:spLocks noChangeShapeType="1"/>
          </p:cNvSpPr>
          <p:nvPr/>
        </p:nvSpPr>
        <p:spPr bwMode="auto">
          <a:xfrm>
            <a:off x="1828800" y="2209800"/>
            <a:ext cx="0" cy="0"/>
          </a:xfrm>
          <a:prstGeom prst="line">
            <a:avLst/>
          </a:prstGeom>
          <a:noFill/>
          <a:ln w="9525">
            <a:noFill/>
            <a:round/>
            <a:headEnd/>
            <a:tailEnd/>
          </a:ln>
        </p:spPr>
        <p:txBody>
          <a:bodyPr anchor="ctr"/>
          <a:lstStyle/>
          <a:p>
            <a:endParaRPr lang="en-US"/>
          </a:p>
        </p:txBody>
      </p:sp>
      <p:sp>
        <p:nvSpPr>
          <p:cNvPr id="10247" name="Line 8"/>
          <p:cNvSpPr>
            <a:spLocks noChangeShapeType="1"/>
          </p:cNvSpPr>
          <p:nvPr/>
        </p:nvSpPr>
        <p:spPr bwMode="auto">
          <a:xfrm>
            <a:off x="1143000" y="1066800"/>
            <a:ext cx="6553200" cy="0"/>
          </a:xfrm>
          <a:prstGeom prst="line">
            <a:avLst/>
          </a:prstGeom>
          <a:noFill/>
          <a:ln w="19050">
            <a:solidFill>
              <a:schemeClr val="tx1"/>
            </a:solidFill>
            <a:round/>
            <a:headEnd/>
            <a:tailEnd/>
          </a:ln>
        </p:spPr>
        <p:txBody>
          <a:bodyPr anchor="ctr"/>
          <a:lstStyle/>
          <a:p>
            <a:endParaRPr lang="en-US"/>
          </a:p>
        </p:txBody>
      </p:sp>
      <p:sp>
        <p:nvSpPr>
          <p:cNvPr id="10248" name="Text Box 9"/>
          <p:cNvSpPr txBox="1">
            <a:spLocks noChangeArrowheads="1"/>
          </p:cNvSpPr>
          <p:nvPr/>
        </p:nvSpPr>
        <p:spPr bwMode="auto">
          <a:xfrm>
            <a:off x="19050" y="1447800"/>
            <a:ext cx="3562350" cy="830263"/>
          </a:xfrm>
          <a:prstGeom prst="rect">
            <a:avLst/>
          </a:prstGeom>
          <a:noFill/>
          <a:ln w="9525">
            <a:noFill/>
            <a:miter lim="800000"/>
            <a:headEnd/>
            <a:tailEnd/>
          </a:ln>
        </p:spPr>
        <p:txBody>
          <a:bodyPr>
            <a:spAutoFit/>
          </a:bodyPr>
          <a:lstStyle/>
          <a:p>
            <a:pPr algn="ctr"/>
            <a:r>
              <a:rPr lang="en-US" sz="2400" b="1">
                <a:solidFill>
                  <a:schemeClr val="tx2"/>
                </a:solidFill>
                <a:latin typeface="Times New Roman" pitchFamily="18" charset="0"/>
              </a:rPr>
              <a:t>Non Experimental</a:t>
            </a:r>
          </a:p>
          <a:p>
            <a:pPr algn="ctr"/>
            <a:r>
              <a:rPr lang="en-US" sz="2400" b="1">
                <a:solidFill>
                  <a:schemeClr val="hlink"/>
                </a:solidFill>
                <a:latin typeface="Times New Roman" pitchFamily="18" charset="0"/>
              </a:rPr>
              <a:t>Observational Studies</a:t>
            </a:r>
          </a:p>
        </p:txBody>
      </p:sp>
      <p:sp>
        <p:nvSpPr>
          <p:cNvPr id="10249" name="Text Box 10"/>
          <p:cNvSpPr txBox="1">
            <a:spLocks noChangeArrowheads="1"/>
          </p:cNvSpPr>
          <p:nvPr/>
        </p:nvSpPr>
        <p:spPr bwMode="auto">
          <a:xfrm>
            <a:off x="5791200" y="1447800"/>
            <a:ext cx="3352800" cy="830263"/>
          </a:xfrm>
          <a:prstGeom prst="rect">
            <a:avLst/>
          </a:prstGeom>
          <a:noFill/>
          <a:ln w="9525">
            <a:noFill/>
            <a:miter lim="800000"/>
            <a:headEnd/>
            <a:tailEnd/>
          </a:ln>
        </p:spPr>
        <p:txBody>
          <a:bodyPr>
            <a:spAutoFit/>
          </a:bodyPr>
          <a:lstStyle/>
          <a:p>
            <a:pPr algn="ctr"/>
            <a:r>
              <a:rPr lang="en-US" sz="2400" b="1">
                <a:solidFill>
                  <a:schemeClr val="hlink"/>
                </a:solidFill>
                <a:latin typeface="Times New Roman" pitchFamily="18" charset="0"/>
              </a:rPr>
              <a:t>Experimental/</a:t>
            </a:r>
          </a:p>
          <a:p>
            <a:pPr algn="ctr"/>
            <a:r>
              <a:rPr lang="en-US" sz="2400" b="1">
                <a:solidFill>
                  <a:schemeClr val="tx2"/>
                </a:solidFill>
                <a:latin typeface="Times New Roman" pitchFamily="18" charset="0"/>
              </a:rPr>
              <a:t>Interventional Studies</a:t>
            </a:r>
          </a:p>
        </p:txBody>
      </p:sp>
      <p:sp>
        <p:nvSpPr>
          <p:cNvPr id="10250" name="Line 11"/>
          <p:cNvSpPr>
            <a:spLocks noChangeShapeType="1"/>
          </p:cNvSpPr>
          <p:nvPr/>
        </p:nvSpPr>
        <p:spPr bwMode="auto">
          <a:xfrm>
            <a:off x="1143000" y="2209800"/>
            <a:ext cx="0" cy="152400"/>
          </a:xfrm>
          <a:prstGeom prst="line">
            <a:avLst/>
          </a:prstGeom>
          <a:noFill/>
          <a:ln w="9525">
            <a:noFill/>
            <a:round/>
            <a:headEnd/>
            <a:tailEnd/>
          </a:ln>
        </p:spPr>
        <p:txBody>
          <a:bodyPr anchor="ctr"/>
          <a:lstStyle/>
          <a:p>
            <a:endParaRPr lang="en-US"/>
          </a:p>
        </p:txBody>
      </p:sp>
      <p:sp>
        <p:nvSpPr>
          <p:cNvPr id="10251" name="Line 12"/>
          <p:cNvSpPr>
            <a:spLocks noChangeShapeType="1"/>
          </p:cNvSpPr>
          <p:nvPr/>
        </p:nvSpPr>
        <p:spPr bwMode="auto">
          <a:xfrm>
            <a:off x="1143000" y="1066800"/>
            <a:ext cx="0" cy="228600"/>
          </a:xfrm>
          <a:prstGeom prst="line">
            <a:avLst/>
          </a:prstGeom>
          <a:noFill/>
          <a:ln w="12700">
            <a:solidFill>
              <a:schemeClr val="tx1"/>
            </a:solidFill>
            <a:round/>
            <a:headEnd/>
            <a:tailEnd/>
          </a:ln>
        </p:spPr>
        <p:txBody>
          <a:bodyPr anchor="ctr"/>
          <a:lstStyle/>
          <a:p>
            <a:endParaRPr lang="en-US"/>
          </a:p>
        </p:txBody>
      </p:sp>
      <p:sp>
        <p:nvSpPr>
          <p:cNvPr id="10252" name="Line 13"/>
          <p:cNvSpPr>
            <a:spLocks noChangeShapeType="1"/>
          </p:cNvSpPr>
          <p:nvPr/>
        </p:nvSpPr>
        <p:spPr bwMode="auto">
          <a:xfrm>
            <a:off x="7696200" y="1066800"/>
            <a:ext cx="0" cy="228600"/>
          </a:xfrm>
          <a:prstGeom prst="line">
            <a:avLst/>
          </a:prstGeom>
          <a:noFill/>
          <a:ln w="12700">
            <a:solidFill>
              <a:schemeClr val="tx1"/>
            </a:solidFill>
            <a:round/>
            <a:headEnd/>
            <a:tailEnd/>
          </a:ln>
        </p:spPr>
        <p:txBody>
          <a:bodyPr anchor="ctr"/>
          <a:lstStyle/>
          <a:p>
            <a:endParaRPr lang="en-US"/>
          </a:p>
        </p:txBody>
      </p:sp>
      <p:sp>
        <p:nvSpPr>
          <p:cNvPr id="10253" name="Line 15"/>
          <p:cNvSpPr>
            <a:spLocks noChangeShapeType="1"/>
          </p:cNvSpPr>
          <p:nvPr/>
        </p:nvSpPr>
        <p:spPr bwMode="auto">
          <a:xfrm>
            <a:off x="685800" y="2743200"/>
            <a:ext cx="2438400" cy="0"/>
          </a:xfrm>
          <a:prstGeom prst="line">
            <a:avLst/>
          </a:prstGeom>
          <a:noFill/>
          <a:ln w="12700">
            <a:solidFill>
              <a:schemeClr val="tx1"/>
            </a:solidFill>
            <a:round/>
            <a:headEnd/>
            <a:tailEnd/>
          </a:ln>
        </p:spPr>
        <p:txBody>
          <a:bodyPr anchor="ctr"/>
          <a:lstStyle/>
          <a:p>
            <a:endParaRPr lang="en-US"/>
          </a:p>
        </p:txBody>
      </p:sp>
      <p:sp>
        <p:nvSpPr>
          <p:cNvPr id="10254" name="Line 16"/>
          <p:cNvSpPr>
            <a:spLocks noChangeShapeType="1"/>
          </p:cNvSpPr>
          <p:nvPr/>
        </p:nvSpPr>
        <p:spPr bwMode="auto">
          <a:xfrm>
            <a:off x="685800" y="2743200"/>
            <a:ext cx="0" cy="228600"/>
          </a:xfrm>
          <a:prstGeom prst="line">
            <a:avLst/>
          </a:prstGeom>
          <a:noFill/>
          <a:ln w="12700">
            <a:solidFill>
              <a:schemeClr val="tx1"/>
            </a:solidFill>
            <a:round/>
            <a:headEnd/>
            <a:tailEnd/>
          </a:ln>
        </p:spPr>
        <p:txBody>
          <a:bodyPr anchor="ctr"/>
          <a:lstStyle/>
          <a:p>
            <a:endParaRPr lang="en-US"/>
          </a:p>
        </p:txBody>
      </p:sp>
      <p:sp>
        <p:nvSpPr>
          <p:cNvPr id="10255" name="Line 17"/>
          <p:cNvSpPr>
            <a:spLocks noChangeShapeType="1"/>
          </p:cNvSpPr>
          <p:nvPr/>
        </p:nvSpPr>
        <p:spPr bwMode="auto">
          <a:xfrm>
            <a:off x="3124200" y="2743200"/>
            <a:ext cx="0" cy="152400"/>
          </a:xfrm>
          <a:prstGeom prst="line">
            <a:avLst/>
          </a:prstGeom>
          <a:noFill/>
          <a:ln w="19050">
            <a:solidFill>
              <a:schemeClr val="tx1"/>
            </a:solidFill>
            <a:round/>
            <a:headEnd/>
            <a:tailEnd/>
          </a:ln>
        </p:spPr>
        <p:txBody>
          <a:bodyPr anchor="ctr"/>
          <a:lstStyle/>
          <a:p>
            <a:endParaRPr lang="en-US"/>
          </a:p>
        </p:txBody>
      </p:sp>
      <p:sp>
        <p:nvSpPr>
          <p:cNvPr id="10256" name="Text Box 18"/>
          <p:cNvSpPr txBox="1">
            <a:spLocks noChangeArrowheads="1"/>
          </p:cNvSpPr>
          <p:nvPr/>
        </p:nvSpPr>
        <p:spPr bwMode="auto">
          <a:xfrm>
            <a:off x="174625" y="3048000"/>
            <a:ext cx="1730375" cy="708025"/>
          </a:xfrm>
          <a:prstGeom prst="rect">
            <a:avLst/>
          </a:prstGeom>
          <a:noFill/>
          <a:ln w="9525">
            <a:noFill/>
            <a:miter lim="800000"/>
            <a:headEnd/>
            <a:tailEnd/>
          </a:ln>
        </p:spPr>
        <p:txBody>
          <a:bodyPr>
            <a:spAutoFit/>
          </a:bodyPr>
          <a:lstStyle/>
          <a:p>
            <a:pPr algn="ctr"/>
            <a:r>
              <a:rPr lang="en-US" sz="2000" b="1">
                <a:solidFill>
                  <a:schemeClr val="tx2"/>
                </a:solidFill>
                <a:latin typeface="Times New Roman" pitchFamily="18" charset="0"/>
              </a:rPr>
              <a:t>Population </a:t>
            </a:r>
          </a:p>
          <a:p>
            <a:pPr algn="ctr"/>
            <a:r>
              <a:rPr lang="en-US" sz="2000" b="1">
                <a:solidFill>
                  <a:schemeClr val="tx2"/>
                </a:solidFill>
                <a:latin typeface="Times New Roman" pitchFamily="18" charset="0"/>
              </a:rPr>
              <a:t>Based</a:t>
            </a:r>
          </a:p>
        </p:txBody>
      </p:sp>
      <p:sp>
        <p:nvSpPr>
          <p:cNvPr id="10257" name="Text Box 19"/>
          <p:cNvSpPr txBox="1">
            <a:spLocks noChangeArrowheads="1"/>
          </p:cNvSpPr>
          <p:nvPr/>
        </p:nvSpPr>
        <p:spPr bwMode="auto">
          <a:xfrm>
            <a:off x="2133600" y="2971800"/>
            <a:ext cx="1714500" cy="708025"/>
          </a:xfrm>
          <a:prstGeom prst="rect">
            <a:avLst/>
          </a:prstGeom>
          <a:noFill/>
          <a:ln w="9525">
            <a:noFill/>
            <a:miter lim="800000"/>
            <a:headEnd/>
            <a:tailEnd/>
          </a:ln>
        </p:spPr>
        <p:txBody>
          <a:bodyPr>
            <a:spAutoFit/>
          </a:bodyPr>
          <a:lstStyle/>
          <a:p>
            <a:pPr algn="ctr"/>
            <a:r>
              <a:rPr lang="en-US" sz="2000" b="1">
                <a:solidFill>
                  <a:schemeClr val="tx2"/>
                </a:solidFill>
                <a:latin typeface="Times New Roman" pitchFamily="18" charset="0"/>
              </a:rPr>
              <a:t>Individual</a:t>
            </a:r>
          </a:p>
          <a:p>
            <a:pPr algn="ctr"/>
            <a:r>
              <a:rPr lang="en-US" sz="2000" b="1">
                <a:solidFill>
                  <a:schemeClr val="tx2"/>
                </a:solidFill>
                <a:latin typeface="Times New Roman" pitchFamily="18" charset="0"/>
              </a:rPr>
              <a:t>Based</a:t>
            </a:r>
          </a:p>
        </p:txBody>
      </p:sp>
      <p:sp>
        <p:nvSpPr>
          <p:cNvPr id="10258" name="Line 20"/>
          <p:cNvSpPr>
            <a:spLocks noChangeShapeType="1"/>
          </p:cNvSpPr>
          <p:nvPr/>
        </p:nvSpPr>
        <p:spPr bwMode="auto">
          <a:xfrm>
            <a:off x="1066800" y="3657600"/>
            <a:ext cx="0" cy="228600"/>
          </a:xfrm>
          <a:prstGeom prst="line">
            <a:avLst/>
          </a:prstGeom>
          <a:noFill/>
          <a:ln w="12700">
            <a:solidFill>
              <a:schemeClr val="tx1"/>
            </a:solidFill>
            <a:round/>
            <a:headEnd/>
            <a:tailEnd/>
          </a:ln>
        </p:spPr>
        <p:txBody>
          <a:bodyPr anchor="ctr"/>
          <a:lstStyle/>
          <a:p>
            <a:endParaRPr lang="en-US"/>
          </a:p>
        </p:txBody>
      </p:sp>
      <p:sp>
        <p:nvSpPr>
          <p:cNvPr id="10259" name="Line 21"/>
          <p:cNvSpPr>
            <a:spLocks noChangeShapeType="1"/>
          </p:cNvSpPr>
          <p:nvPr/>
        </p:nvSpPr>
        <p:spPr bwMode="auto">
          <a:xfrm>
            <a:off x="457200" y="3962400"/>
            <a:ext cx="1295400" cy="0"/>
          </a:xfrm>
          <a:prstGeom prst="line">
            <a:avLst/>
          </a:prstGeom>
          <a:noFill/>
          <a:ln w="19050">
            <a:solidFill>
              <a:schemeClr val="tx1"/>
            </a:solidFill>
            <a:round/>
            <a:headEnd/>
            <a:tailEnd/>
          </a:ln>
        </p:spPr>
        <p:txBody>
          <a:bodyPr anchor="ctr"/>
          <a:lstStyle/>
          <a:p>
            <a:endParaRPr lang="en-US"/>
          </a:p>
        </p:txBody>
      </p:sp>
      <p:sp>
        <p:nvSpPr>
          <p:cNvPr id="10260" name="Line 22"/>
          <p:cNvSpPr>
            <a:spLocks noChangeShapeType="1"/>
          </p:cNvSpPr>
          <p:nvPr/>
        </p:nvSpPr>
        <p:spPr bwMode="auto">
          <a:xfrm>
            <a:off x="457200" y="3962400"/>
            <a:ext cx="0" cy="228600"/>
          </a:xfrm>
          <a:prstGeom prst="line">
            <a:avLst/>
          </a:prstGeom>
          <a:noFill/>
          <a:ln w="12700">
            <a:solidFill>
              <a:schemeClr val="tx1"/>
            </a:solidFill>
            <a:round/>
            <a:headEnd/>
            <a:tailEnd/>
          </a:ln>
        </p:spPr>
        <p:txBody>
          <a:bodyPr anchor="ctr"/>
          <a:lstStyle/>
          <a:p>
            <a:endParaRPr lang="en-US"/>
          </a:p>
        </p:txBody>
      </p:sp>
      <p:sp>
        <p:nvSpPr>
          <p:cNvPr id="10261" name="Text Box 23"/>
          <p:cNvSpPr txBox="1">
            <a:spLocks noChangeArrowheads="1"/>
          </p:cNvSpPr>
          <p:nvPr/>
        </p:nvSpPr>
        <p:spPr bwMode="auto">
          <a:xfrm>
            <a:off x="0" y="4191000"/>
            <a:ext cx="1289050" cy="923925"/>
          </a:xfrm>
          <a:prstGeom prst="rect">
            <a:avLst/>
          </a:prstGeom>
          <a:noFill/>
          <a:ln w="9525">
            <a:noFill/>
            <a:miter lim="800000"/>
            <a:headEnd/>
            <a:tailEnd/>
          </a:ln>
        </p:spPr>
        <p:txBody>
          <a:bodyPr>
            <a:spAutoFit/>
          </a:bodyPr>
          <a:lstStyle/>
          <a:p>
            <a:r>
              <a:rPr lang="en-US" b="1">
                <a:solidFill>
                  <a:schemeClr val="tx2"/>
                </a:solidFill>
                <a:latin typeface="Times New Roman" pitchFamily="18" charset="0"/>
              </a:rPr>
              <a:t>Descriptive</a:t>
            </a:r>
          </a:p>
          <a:p>
            <a:r>
              <a:rPr lang="en-US" b="1">
                <a:solidFill>
                  <a:schemeClr val="tx2"/>
                </a:solidFill>
                <a:latin typeface="Times New Roman" pitchFamily="18" charset="0"/>
              </a:rPr>
              <a:t>(Health </a:t>
            </a:r>
          </a:p>
          <a:p>
            <a:r>
              <a:rPr lang="en-US" b="1">
                <a:solidFill>
                  <a:schemeClr val="tx2"/>
                </a:solidFill>
                <a:latin typeface="Times New Roman" pitchFamily="18" charset="0"/>
              </a:rPr>
              <a:t>Survey)</a:t>
            </a:r>
          </a:p>
        </p:txBody>
      </p:sp>
      <p:sp>
        <p:nvSpPr>
          <p:cNvPr id="10262" name="Line 24"/>
          <p:cNvSpPr>
            <a:spLocks noChangeShapeType="1"/>
          </p:cNvSpPr>
          <p:nvPr/>
        </p:nvSpPr>
        <p:spPr bwMode="auto">
          <a:xfrm>
            <a:off x="1752600" y="3962400"/>
            <a:ext cx="0" cy="228600"/>
          </a:xfrm>
          <a:prstGeom prst="line">
            <a:avLst/>
          </a:prstGeom>
          <a:noFill/>
          <a:ln w="12700">
            <a:solidFill>
              <a:schemeClr val="tx1"/>
            </a:solidFill>
            <a:round/>
            <a:headEnd/>
            <a:tailEnd/>
          </a:ln>
        </p:spPr>
        <p:txBody>
          <a:bodyPr anchor="ctr"/>
          <a:lstStyle/>
          <a:p>
            <a:endParaRPr lang="en-US"/>
          </a:p>
        </p:txBody>
      </p:sp>
      <p:sp>
        <p:nvSpPr>
          <p:cNvPr id="10263" name="Text Box 25"/>
          <p:cNvSpPr txBox="1">
            <a:spLocks noChangeArrowheads="1"/>
          </p:cNvSpPr>
          <p:nvPr/>
        </p:nvSpPr>
        <p:spPr bwMode="auto">
          <a:xfrm>
            <a:off x="1219200" y="4181475"/>
            <a:ext cx="1263650" cy="923925"/>
          </a:xfrm>
          <a:prstGeom prst="rect">
            <a:avLst/>
          </a:prstGeom>
          <a:noFill/>
          <a:ln w="9525">
            <a:noFill/>
            <a:miter lim="800000"/>
            <a:headEnd/>
            <a:tailEnd/>
          </a:ln>
        </p:spPr>
        <p:txBody>
          <a:bodyPr>
            <a:spAutoFit/>
          </a:bodyPr>
          <a:lstStyle/>
          <a:p>
            <a:r>
              <a:rPr lang="en-US" b="1">
                <a:solidFill>
                  <a:schemeClr val="tx2"/>
                </a:solidFill>
                <a:latin typeface="Times New Roman" pitchFamily="18" charset="0"/>
              </a:rPr>
              <a:t>Analytic</a:t>
            </a:r>
          </a:p>
          <a:p>
            <a:r>
              <a:rPr lang="en-US" b="1">
                <a:solidFill>
                  <a:schemeClr val="tx2"/>
                </a:solidFill>
                <a:latin typeface="Times New Roman" pitchFamily="18" charset="0"/>
              </a:rPr>
              <a:t>(Ecological</a:t>
            </a:r>
          </a:p>
          <a:p>
            <a:r>
              <a:rPr lang="en-US" b="1">
                <a:solidFill>
                  <a:schemeClr val="tx2"/>
                </a:solidFill>
                <a:latin typeface="Times New Roman" pitchFamily="18" charset="0"/>
              </a:rPr>
              <a:t>Study)</a:t>
            </a:r>
          </a:p>
        </p:txBody>
      </p:sp>
      <p:sp>
        <p:nvSpPr>
          <p:cNvPr id="10264" name="Line 26"/>
          <p:cNvSpPr>
            <a:spLocks noChangeShapeType="1"/>
          </p:cNvSpPr>
          <p:nvPr/>
        </p:nvSpPr>
        <p:spPr bwMode="auto">
          <a:xfrm>
            <a:off x="3200400" y="3657600"/>
            <a:ext cx="0" cy="228600"/>
          </a:xfrm>
          <a:prstGeom prst="line">
            <a:avLst/>
          </a:prstGeom>
          <a:noFill/>
          <a:ln w="12700">
            <a:solidFill>
              <a:schemeClr val="tx1"/>
            </a:solidFill>
            <a:round/>
            <a:headEnd/>
            <a:tailEnd/>
          </a:ln>
        </p:spPr>
        <p:txBody>
          <a:bodyPr anchor="ctr"/>
          <a:lstStyle/>
          <a:p>
            <a:endParaRPr lang="en-US"/>
          </a:p>
        </p:txBody>
      </p:sp>
      <p:sp>
        <p:nvSpPr>
          <p:cNvPr id="10265" name="Line 27"/>
          <p:cNvSpPr>
            <a:spLocks noChangeShapeType="1"/>
          </p:cNvSpPr>
          <p:nvPr/>
        </p:nvSpPr>
        <p:spPr bwMode="auto">
          <a:xfrm>
            <a:off x="2667000" y="3886200"/>
            <a:ext cx="1447800" cy="0"/>
          </a:xfrm>
          <a:prstGeom prst="line">
            <a:avLst/>
          </a:prstGeom>
          <a:noFill/>
          <a:ln w="12700">
            <a:solidFill>
              <a:schemeClr val="tx1"/>
            </a:solidFill>
            <a:round/>
            <a:headEnd/>
            <a:tailEnd/>
          </a:ln>
        </p:spPr>
        <p:txBody>
          <a:bodyPr anchor="ctr"/>
          <a:lstStyle/>
          <a:p>
            <a:endParaRPr lang="en-US"/>
          </a:p>
        </p:txBody>
      </p:sp>
      <p:sp>
        <p:nvSpPr>
          <p:cNvPr id="10266" name="Line 28"/>
          <p:cNvSpPr>
            <a:spLocks noChangeShapeType="1"/>
          </p:cNvSpPr>
          <p:nvPr/>
        </p:nvSpPr>
        <p:spPr bwMode="auto">
          <a:xfrm>
            <a:off x="2667000" y="3886200"/>
            <a:ext cx="0" cy="381000"/>
          </a:xfrm>
          <a:prstGeom prst="line">
            <a:avLst/>
          </a:prstGeom>
          <a:noFill/>
          <a:ln w="12700">
            <a:solidFill>
              <a:schemeClr val="tx1"/>
            </a:solidFill>
            <a:round/>
            <a:headEnd/>
            <a:tailEnd/>
          </a:ln>
        </p:spPr>
        <p:txBody>
          <a:bodyPr anchor="ctr"/>
          <a:lstStyle/>
          <a:p>
            <a:endParaRPr lang="en-US"/>
          </a:p>
        </p:txBody>
      </p:sp>
      <p:sp>
        <p:nvSpPr>
          <p:cNvPr id="10267" name="Text Box 29"/>
          <p:cNvSpPr txBox="1">
            <a:spLocks noChangeArrowheads="1"/>
          </p:cNvSpPr>
          <p:nvPr/>
        </p:nvSpPr>
        <p:spPr bwMode="auto">
          <a:xfrm>
            <a:off x="2438400" y="4267200"/>
            <a:ext cx="1422400" cy="923925"/>
          </a:xfrm>
          <a:prstGeom prst="rect">
            <a:avLst/>
          </a:prstGeom>
          <a:noFill/>
          <a:ln w="9525">
            <a:noFill/>
            <a:miter lim="800000"/>
            <a:headEnd/>
            <a:tailEnd/>
          </a:ln>
        </p:spPr>
        <p:txBody>
          <a:bodyPr>
            <a:spAutoFit/>
          </a:bodyPr>
          <a:lstStyle/>
          <a:p>
            <a:pPr algn="ctr"/>
            <a:r>
              <a:rPr lang="en-US" b="1">
                <a:solidFill>
                  <a:schemeClr val="hlink"/>
                </a:solidFill>
                <a:latin typeface="Times New Roman" pitchFamily="18" charset="0"/>
              </a:rPr>
              <a:t>Descriptive</a:t>
            </a:r>
          </a:p>
          <a:p>
            <a:pPr algn="ctr"/>
            <a:r>
              <a:rPr lang="en-US" b="1">
                <a:solidFill>
                  <a:schemeClr val="tx2"/>
                </a:solidFill>
                <a:latin typeface="Times New Roman" pitchFamily="18" charset="0"/>
              </a:rPr>
              <a:t>Case reports</a:t>
            </a:r>
          </a:p>
          <a:p>
            <a:pPr algn="ctr"/>
            <a:r>
              <a:rPr lang="en-US" b="1">
                <a:solidFill>
                  <a:schemeClr val="tx2"/>
                </a:solidFill>
                <a:latin typeface="Times New Roman" pitchFamily="18" charset="0"/>
              </a:rPr>
              <a:t>Case series</a:t>
            </a:r>
          </a:p>
        </p:txBody>
      </p:sp>
      <p:sp>
        <p:nvSpPr>
          <p:cNvPr id="10268" name="Line 30"/>
          <p:cNvSpPr>
            <a:spLocks noChangeShapeType="1"/>
          </p:cNvSpPr>
          <p:nvPr/>
        </p:nvSpPr>
        <p:spPr bwMode="auto">
          <a:xfrm>
            <a:off x="4114800" y="3886200"/>
            <a:ext cx="0" cy="381000"/>
          </a:xfrm>
          <a:prstGeom prst="line">
            <a:avLst/>
          </a:prstGeom>
          <a:noFill/>
          <a:ln w="12700">
            <a:solidFill>
              <a:schemeClr val="tx1"/>
            </a:solidFill>
            <a:round/>
            <a:headEnd/>
            <a:tailEnd/>
          </a:ln>
        </p:spPr>
        <p:txBody>
          <a:bodyPr anchor="ctr"/>
          <a:lstStyle/>
          <a:p>
            <a:endParaRPr lang="en-US"/>
          </a:p>
        </p:txBody>
      </p:sp>
      <p:sp>
        <p:nvSpPr>
          <p:cNvPr id="10269" name="Text Box 31"/>
          <p:cNvSpPr txBox="1">
            <a:spLocks noChangeArrowheads="1"/>
          </p:cNvSpPr>
          <p:nvPr/>
        </p:nvSpPr>
        <p:spPr bwMode="auto">
          <a:xfrm>
            <a:off x="3810000" y="4267200"/>
            <a:ext cx="1009650" cy="369888"/>
          </a:xfrm>
          <a:prstGeom prst="rect">
            <a:avLst/>
          </a:prstGeom>
          <a:noFill/>
          <a:ln w="9525">
            <a:noFill/>
            <a:miter lim="800000"/>
            <a:headEnd/>
            <a:tailEnd/>
          </a:ln>
        </p:spPr>
        <p:txBody>
          <a:bodyPr>
            <a:spAutoFit/>
          </a:bodyPr>
          <a:lstStyle/>
          <a:p>
            <a:r>
              <a:rPr lang="en-US" b="1">
                <a:solidFill>
                  <a:schemeClr val="hlink"/>
                </a:solidFill>
                <a:latin typeface="Times New Roman" pitchFamily="18" charset="0"/>
              </a:rPr>
              <a:t>Analytic</a:t>
            </a:r>
          </a:p>
        </p:txBody>
      </p:sp>
      <p:sp>
        <p:nvSpPr>
          <p:cNvPr id="10270" name="Line 32"/>
          <p:cNvSpPr>
            <a:spLocks noChangeShapeType="1"/>
          </p:cNvSpPr>
          <p:nvPr/>
        </p:nvSpPr>
        <p:spPr bwMode="auto">
          <a:xfrm>
            <a:off x="4114800" y="4572000"/>
            <a:ext cx="0" cy="381000"/>
          </a:xfrm>
          <a:prstGeom prst="line">
            <a:avLst/>
          </a:prstGeom>
          <a:noFill/>
          <a:ln w="12700">
            <a:solidFill>
              <a:schemeClr val="tx1"/>
            </a:solidFill>
            <a:round/>
            <a:headEnd/>
            <a:tailEnd/>
          </a:ln>
        </p:spPr>
        <p:txBody>
          <a:bodyPr anchor="ctr"/>
          <a:lstStyle/>
          <a:p>
            <a:endParaRPr lang="en-US"/>
          </a:p>
        </p:txBody>
      </p:sp>
      <p:sp>
        <p:nvSpPr>
          <p:cNvPr id="10271" name="Line 33"/>
          <p:cNvSpPr>
            <a:spLocks noChangeShapeType="1"/>
          </p:cNvSpPr>
          <p:nvPr/>
        </p:nvSpPr>
        <p:spPr bwMode="auto">
          <a:xfrm>
            <a:off x="914400" y="5105400"/>
            <a:ext cx="6019800" cy="0"/>
          </a:xfrm>
          <a:prstGeom prst="line">
            <a:avLst/>
          </a:prstGeom>
          <a:noFill/>
          <a:ln w="12700">
            <a:solidFill>
              <a:schemeClr val="tx1"/>
            </a:solidFill>
            <a:round/>
            <a:headEnd/>
            <a:tailEnd/>
          </a:ln>
        </p:spPr>
        <p:txBody>
          <a:bodyPr anchor="ctr"/>
          <a:lstStyle/>
          <a:p>
            <a:endParaRPr lang="en-US"/>
          </a:p>
        </p:txBody>
      </p:sp>
      <p:sp>
        <p:nvSpPr>
          <p:cNvPr id="10272" name="Line 34"/>
          <p:cNvSpPr>
            <a:spLocks noChangeShapeType="1"/>
          </p:cNvSpPr>
          <p:nvPr/>
        </p:nvSpPr>
        <p:spPr bwMode="auto">
          <a:xfrm>
            <a:off x="7467600" y="2209800"/>
            <a:ext cx="0" cy="381000"/>
          </a:xfrm>
          <a:prstGeom prst="line">
            <a:avLst/>
          </a:prstGeom>
          <a:noFill/>
          <a:ln w="12700">
            <a:solidFill>
              <a:schemeClr val="tx1"/>
            </a:solidFill>
            <a:round/>
            <a:headEnd/>
            <a:tailEnd/>
          </a:ln>
        </p:spPr>
        <p:txBody>
          <a:bodyPr anchor="ctr"/>
          <a:lstStyle/>
          <a:p>
            <a:endParaRPr lang="en-US"/>
          </a:p>
        </p:txBody>
      </p:sp>
      <p:sp>
        <p:nvSpPr>
          <p:cNvPr id="10273" name="Line 35"/>
          <p:cNvSpPr>
            <a:spLocks noChangeShapeType="1"/>
          </p:cNvSpPr>
          <p:nvPr/>
        </p:nvSpPr>
        <p:spPr bwMode="auto">
          <a:xfrm>
            <a:off x="6172200" y="2590800"/>
            <a:ext cx="2362200" cy="0"/>
          </a:xfrm>
          <a:prstGeom prst="line">
            <a:avLst/>
          </a:prstGeom>
          <a:noFill/>
          <a:ln w="12700">
            <a:solidFill>
              <a:schemeClr val="tx1"/>
            </a:solidFill>
            <a:round/>
            <a:headEnd/>
            <a:tailEnd/>
          </a:ln>
        </p:spPr>
        <p:txBody>
          <a:bodyPr anchor="ctr"/>
          <a:lstStyle/>
          <a:p>
            <a:endParaRPr lang="en-US"/>
          </a:p>
        </p:txBody>
      </p:sp>
      <p:sp>
        <p:nvSpPr>
          <p:cNvPr id="10274" name="Line 36"/>
          <p:cNvSpPr>
            <a:spLocks noChangeShapeType="1"/>
          </p:cNvSpPr>
          <p:nvPr/>
        </p:nvSpPr>
        <p:spPr bwMode="auto">
          <a:xfrm>
            <a:off x="6172200" y="2590800"/>
            <a:ext cx="0" cy="228600"/>
          </a:xfrm>
          <a:prstGeom prst="line">
            <a:avLst/>
          </a:prstGeom>
          <a:noFill/>
          <a:ln w="12700">
            <a:solidFill>
              <a:schemeClr val="tx1"/>
            </a:solidFill>
            <a:round/>
            <a:headEnd/>
            <a:tailEnd/>
          </a:ln>
        </p:spPr>
        <p:txBody>
          <a:bodyPr anchor="ctr"/>
          <a:lstStyle/>
          <a:p>
            <a:endParaRPr lang="en-US"/>
          </a:p>
        </p:txBody>
      </p:sp>
      <p:sp>
        <p:nvSpPr>
          <p:cNvPr id="10275" name="Text Box 37"/>
          <p:cNvSpPr txBox="1">
            <a:spLocks noChangeArrowheads="1"/>
          </p:cNvSpPr>
          <p:nvPr/>
        </p:nvSpPr>
        <p:spPr bwMode="auto">
          <a:xfrm>
            <a:off x="5257800" y="2819400"/>
            <a:ext cx="1739900" cy="1323975"/>
          </a:xfrm>
          <a:prstGeom prst="rect">
            <a:avLst/>
          </a:prstGeom>
          <a:noFill/>
          <a:ln w="9525">
            <a:noFill/>
            <a:miter lim="800000"/>
            <a:headEnd/>
            <a:tailEnd/>
          </a:ln>
        </p:spPr>
        <p:txBody>
          <a:bodyPr>
            <a:spAutoFit/>
          </a:bodyPr>
          <a:lstStyle/>
          <a:p>
            <a:r>
              <a:rPr lang="en-US" sz="2000" b="1">
                <a:solidFill>
                  <a:schemeClr val="hlink"/>
                </a:solidFill>
                <a:latin typeface="Times New Roman" pitchFamily="18" charset="0"/>
              </a:rPr>
              <a:t>Randomized</a:t>
            </a:r>
          </a:p>
          <a:p>
            <a:r>
              <a:rPr lang="en-US" sz="2000" b="1">
                <a:solidFill>
                  <a:schemeClr val="tx2"/>
                </a:solidFill>
                <a:latin typeface="Times New Roman" pitchFamily="18" charset="0"/>
              </a:rPr>
              <a:t>Control trial</a:t>
            </a:r>
          </a:p>
          <a:p>
            <a:r>
              <a:rPr lang="en-US" sz="2000" b="1">
                <a:solidFill>
                  <a:schemeClr val="tx2"/>
                </a:solidFill>
                <a:latin typeface="Times New Roman" pitchFamily="18" charset="0"/>
              </a:rPr>
              <a:t>       or</a:t>
            </a:r>
          </a:p>
          <a:p>
            <a:r>
              <a:rPr lang="en-US" sz="2000" b="1">
                <a:solidFill>
                  <a:schemeClr val="tx2"/>
                </a:solidFill>
                <a:latin typeface="Times New Roman" pitchFamily="18" charset="0"/>
              </a:rPr>
              <a:t>(Clinical trial)</a:t>
            </a:r>
          </a:p>
        </p:txBody>
      </p:sp>
      <p:sp>
        <p:nvSpPr>
          <p:cNvPr id="10276" name="Line 38"/>
          <p:cNvSpPr>
            <a:spLocks noChangeShapeType="1"/>
          </p:cNvSpPr>
          <p:nvPr/>
        </p:nvSpPr>
        <p:spPr bwMode="auto">
          <a:xfrm>
            <a:off x="8534400" y="2590800"/>
            <a:ext cx="0" cy="304800"/>
          </a:xfrm>
          <a:prstGeom prst="line">
            <a:avLst/>
          </a:prstGeom>
          <a:noFill/>
          <a:ln w="12700">
            <a:solidFill>
              <a:schemeClr val="tx1"/>
            </a:solidFill>
            <a:round/>
            <a:headEnd/>
            <a:tailEnd/>
          </a:ln>
        </p:spPr>
        <p:txBody>
          <a:bodyPr anchor="ctr"/>
          <a:lstStyle/>
          <a:p>
            <a:endParaRPr lang="en-US"/>
          </a:p>
        </p:txBody>
      </p:sp>
      <p:sp>
        <p:nvSpPr>
          <p:cNvPr id="10277" name="Text Box 39"/>
          <p:cNvSpPr txBox="1">
            <a:spLocks noChangeArrowheads="1"/>
          </p:cNvSpPr>
          <p:nvPr/>
        </p:nvSpPr>
        <p:spPr bwMode="auto">
          <a:xfrm>
            <a:off x="6978650" y="2819400"/>
            <a:ext cx="2165350" cy="1631950"/>
          </a:xfrm>
          <a:prstGeom prst="rect">
            <a:avLst/>
          </a:prstGeom>
          <a:noFill/>
          <a:ln w="9525">
            <a:noFill/>
            <a:miter lim="800000"/>
            <a:headEnd/>
            <a:tailEnd/>
          </a:ln>
        </p:spPr>
        <p:txBody>
          <a:bodyPr>
            <a:spAutoFit/>
          </a:bodyPr>
          <a:lstStyle/>
          <a:p>
            <a:pPr algn="ctr"/>
            <a:r>
              <a:rPr lang="en-US" sz="2000" b="1">
                <a:solidFill>
                  <a:schemeClr val="hlink"/>
                </a:solidFill>
                <a:latin typeface="Times New Roman" pitchFamily="18" charset="0"/>
              </a:rPr>
              <a:t>Non-randomized</a:t>
            </a:r>
          </a:p>
          <a:p>
            <a:pPr algn="ctr"/>
            <a:r>
              <a:rPr lang="en-US" sz="2000" b="1">
                <a:solidFill>
                  <a:schemeClr val="tx2"/>
                </a:solidFill>
                <a:latin typeface="Times New Roman" pitchFamily="18" charset="0"/>
              </a:rPr>
              <a:t>Quasi-Experimental</a:t>
            </a:r>
          </a:p>
          <a:p>
            <a:pPr algn="ctr"/>
            <a:r>
              <a:rPr lang="en-US" sz="2000" b="1">
                <a:solidFill>
                  <a:schemeClr val="tx2"/>
                </a:solidFill>
                <a:latin typeface="Times New Roman" pitchFamily="18" charset="0"/>
              </a:rPr>
              <a:t>Field trial</a:t>
            </a:r>
          </a:p>
          <a:p>
            <a:pPr algn="ctr"/>
            <a:r>
              <a:rPr lang="en-US" sz="2000" b="1">
                <a:solidFill>
                  <a:schemeClr val="tx2"/>
                </a:solidFill>
                <a:latin typeface="Times New Roman" pitchFamily="18" charset="0"/>
              </a:rPr>
              <a:t>Community Trial</a:t>
            </a:r>
          </a:p>
        </p:txBody>
      </p:sp>
      <p:sp>
        <p:nvSpPr>
          <p:cNvPr id="10278" name="Line 40"/>
          <p:cNvSpPr>
            <a:spLocks noChangeShapeType="1"/>
          </p:cNvSpPr>
          <p:nvPr/>
        </p:nvSpPr>
        <p:spPr bwMode="auto">
          <a:xfrm>
            <a:off x="914400" y="5105400"/>
            <a:ext cx="0" cy="228600"/>
          </a:xfrm>
          <a:prstGeom prst="line">
            <a:avLst/>
          </a:prstGeom>
          <a:noFill/>
          <a:ln w="12700">
            <a:solidFill>
              <a:schemeClr val="tx1"/>
            </a:solidFill>
            <a:round/>
            <a:headEnd/>
            <a:tailEnd/>
          </a:ln>
        </p:spPr>
        <p:txBody>
          <a:bodyPr anchor="ctr"/>
          <a:lstStyle/>
          <a:p>
            <a:endParaRPr lang="en-US"/>
          </a:p>
        </p:txBody>
      </p:sp>
      <p:sp>
        <p:nvSpPr>
          <p:cNvPr id="10279" name="Line 41"/>
          <p:cNvSpPr>
            <a:spLocks noChangeShapeType="1"/>
          </p:cNvSpPr>
          <p:nvPr/>
        </p:nvSpPr>
        <p:spPr bwMode="auto">
          <a:xfrm>
            <a:off x="3886200" y="5105400"/>
            <a:ext cx="0" cy="228600"/>
          </a:xfrm>
          <a:prstGeom prst="line">
            <a:avLst/>
          </a:prstGeom>
          <a:noFill/>
          <a:ln w="12700">
            <a:solidFill>
              <a:schemeClr val="tx1"/>
            </a:solidFill>
            <a:round/>
            <a:headEnd/>
            <a:tailEnd/>
          </a:ln>
        </p:spPr>
        <p:txBody>
          <a:bodyPr anchor="ctr"/>
          <a:lstStyle/>
          <a:p>
            <a:endParaRPr lang="en-US"/>
          </a:p>
        </p:txBody>
      </p:sp>
      <p:sp>
        <p:nvSpPr>
          <p:cNvPr id="10280" name="Text Box 42"/>
          <p:cNvSpPr txBox="1">
            <a:spLocks noChangeArrowheads="1"/>
          </p:cNvSpPr>
          <p:nvPr/>
        </p:nvSpPr>
        <p:spPr bwMode="auto">
          <a:xfrm>
            <a:off x="95250" y="5334000"/>
            <a:ext cx="2260600" cy="646113"/>
          </a:xfrm>
          <a:prstGeom prst="rect">
            <a:avLst/>
          </a:prstGeom>
          <a:noFill/>
          <a:ln w="9525">
            <a:noFill/>
            <a:miter lim="800000"/>
            <a:headEnd/>
            <a:tailEnd/>
          </a:ln>
        </p:spPr>
        <p:txBody>
          <a:bodyPr>
            <a:spAutoFit/>
          </a:bodyPr>
          <a:lstStyle/>
          <a:p>
            <a:pPr algn="ctr"/>
            <a:r>
              <a:rPr lang="en-US" b="1">
                <a:solidFill>
                  <a:schemeClr val="hlink"/>
                </a:solidFill>
                <a:latin typeface="Times New Roman" pitchFamily="18" charset="0"/>
              </a:rPr>
              <a:t>Cross-sectional study</a:t>
            </a:r>
          </a:p>
          <a:p>
            <a:pPr algn="ctr"/>
            <a:r>
              <a:rPr lang="en-US" b="1">
                <a:solidFill>
                  <a:schemeClr val="hlink"/>
                </a:solidFill>
                <a:latin typeface="Times New Roman" pitchFamily="18" charset="0"/>
              </a:rPr>
              <a:t>Or Prevalence study</a:t>
            </a:r>
          </a:p>
        </p:txBody>
      </p:sp>
      <p:sp>
        <p:nvSpPr>
          <p:cNvPr id="10281" name="Text Box 43"/>
          <p:cNvSpPr txBox="1">
            <a:spLocks noChangeArrowheads="1"/>
          </p:cNvSpPr>
          <p:nvPr/>
        </p:nvSpPr>
        <p:spPr bwMode="auto">
          <a:xfrm>
            <a:off x="6019800" y="5334000"/>
            <a:ext cx="1803400" cy="646113"/>
          </a:xfrm>
          <a:prstGeom prst="rect">
            <a:avLst/>
          </a:prstGeom>
          <a:noFill/>
          <a:ln w="9525">
            <a:noFill/>
            <a:miter lim="800000"/>
            <a:headEnd/>
            <a:tailEnd/>
          </a:ln>
        </p:spPr>
        <p:txBody>
          <a:bodyPr>
            <a:spAutoFit/>
          </a:bodyPr>
          <a:lstStyle/>
          <a:p>
            <a:pPr algn="ctr"/>
            <a:r>
              <a:rPr lang="en-US" b="1">
                <a:solidFill>
                  <a:schemeClr val="hlink"/>
                </a:solidFill>
                <a:latin typeface="Times New Roman" pitchFamily="18" charset="0"/>
              </a:rPr>
              <a:t>Cohort study or </a:t>
            </a:r>
          </a:p>
          <a:p>
            <a:pPr algn="ctr"/>
            <a:r>
              <a:rPr lang="en-US" b="1">
                <a:solidFill>
                  <a:schemeClr val="hlink"/>
                </a:solidFill>
                <a:latin typeface="Times New Roman" pitchFamily="18" charset="0"/>
              </a:rPr>
              <a:t>Follow-up study</a:t>
            </a:r>
          </a:p>
        </p:txBody>
      </p:sp>
      <p:sp>
        <p:nvSpPr>
          <p:cNvPr id="10282" name="Text Box 44"/>
          <p:cNvSpPr txBox="1">
            <a:spLocks noChangeArrowheads="1"/>
          </p:cNvSpPr>
          <p:nvPr/>
        </p:nvSpPr>
        <p:spPr bwMode="auto">
          <a:xfrm>
            <a:off x="2857500" y="5302250"/>
            <a:ext cx="2019300" cy="641350"/>
          </a:xfrm>
          <a:prstGeom prst="rect">
            <a:avLst/>
          </a:prstGeom>
          <a:noFill/>
          <a:ln w="9525">
            <a:noFill/>
            <a:miter lim="800000"/>
            <a:headEnd/>
            <a:tailEnd/>
          </a:ln>
        </p:spPr>
        <p:txBody>
          <a:bodyPr wrap="none">
            <a:spAutoFit/>
          </a:bodyPr>
          <a:lstStyle/>
          <a:p>
            <a:r>
              <a:rPr lang="en-US" b="1">
                <a:solidFill>
                  <a:schemeClr val="hlink"/>
                </a:solidFill>
                <a:latin typeface="Times New Roman" pitchFamily="18" charset="0"/>
              </a:rPr>
              <a:t>Case-control study</a:t>
            </a:r>
          </a:p>
          <a:p>
            <a:r>
              <a:rPr lang="en-US" b="1">
                <a:solidFill>
                  <a:schemeClr val="hlink"/>
                </a:solidFill>
                <a:latin typeface="Times New Roman" pitchFamily="18" charset="0"/>
              </a:rPr>
              <a:t>Or Case-reference</a:t>
            </a:r>
          </a:p>
        </p:txBody>
      </p:sp>
      <p:sp>
        <p:nvSpPr>
          <p:cNvPr id="10283" name="Line 45"/>
          <p:cNvSpPr>
            <a:spLocks noChangeShapeType="1"/>
          </p:cNvSpPr>
          <p:nvPr/>
        </p:nvSpPr>
        <p:spPr bwMode="auto">
          <a:xfrm>
            <a:off x="6934200" y="5105400"/>
            <a:ext cx="0" cy="228600"/>
          </a:xfrm>
          <a:prstGeom prst="line">
            <a:avLst/>
          </a:prstGeom>
          <a:noFill/>
          <a:ln w="12700">
            <a:solidFill>
              <a:schemeClr val="tx1"/>
            </a:solidFill>
            <a:round/>
            <a:headEnd/>
            <a:tailEnd/>
          </a:ln>
        </p:spPr>
        <p:txBody>
          <a:bodyPr anchor="ctr"/>
          <a:lstStyle/>
          <a:p>
            <a:endParaRPr lang="en-US"/>
          </a:p>
        </p:txBody>
      </p:sp>
      <p:cxnSp>
        <p:nvCxnSpPr>
          <p:cNvPr id="46" name="Straight Connector 45"/>
          <p:cNvCxnSpPr>
            <a:stCxn id="10248" idx="2"/>
          </p:cNvCxnSpPr>
          <p:nvPr/>
        </p:nvCxnSpPr>
        <p:spPr>
          <a:xfrm rot="16200000" flipH="1">
            <a:off x="1581944" y="2496344"/>
            <a:ext cx="465137" cy="28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normAutofit/>
          </a:bodyPr>
          <a:lstStyle/>
          <a:p>
            <a:r>
              <a:rPr lang="en-US" sz="3600" b="1" dirty="0">
                <a:solidFill>
                  <a:srgbClr val="FF0000"/>
                </a:solidFill>
              </a:rPr>
              <a:t>Descriptive </a:t>
            </a:r>
            <a:r>
              <a:rPr lang="en-US" sz="3600" b="1" dirty="0" err="1" smtClean="0">
                <a:solidFill>
                  <a:srgbClr val="FF0000"/>
                </a:solidFill>
              </a:rPr>
              <a:t>vs</a:t>
            </a:r>
            <a:r>
              <a:rPr lang="en-US" sz="3600" b="1" dirty="0" smtClean="0">
                <a:solidFill>
                  <a:srgbClr val="FF0000"/>
                </a:solidFill>
              </a:rPr>
              <a:t> </a:t>
            </a:r>
            <a:r>
              <a:rPr lang="en-US" sz="3600" b="1" dirty="0">
                <a:solidFill>
                  <a:srgbClr val="FF0000"/>
                </a:solidFill>
              </a:rPr>
              <a:t>Analytic Epidemiology</a:t>
            </a:r>
          </a:p>
        </p:txBody>
      </p:sp>
      <p:sp>
        <p:nvSpPr>
          <p:cNvPr id="6147" name="Rectangle 3"/>
          <p:cNvSpPr>
            <a:spLocks noGrp="1" noChangeArrowheads="1"/>
          </p:cNvSpPr>
          <p:nvPr>
            <p:ph type="body" idx="1"/>
          </p:nvPr>
        </p:nvSpPr>
        <p:spPr>
          <a:xfrm>
            <a:off x="457200" y="1371600"/>
            <a:ext cx="8229600" cy="4754563"/>
          </a:xfrm>
        </p:spPr>
        <p:txBody>
          <a:bodyPr/>
          <a:lstStyle/>
          <a:p>
            <a:endParaRPr lang="en-US" dirty="0"/>
          </a:p>
          <a:p>
            <a:r>
              <a:rPr lang="en-US" dirty="0">
                <a:solidFill>
                  <a:schemeClr val="tx2"/>
                </a:solidFill>
              </a:rPr>
              <a:t>Descriptive</a:t>
            </a:r>
            <a:r>
              <a:rPr lang="en-US" dirty="0"/>
              <a:t> epidemiology deals with the questions: Who, What, When, and Where</a:t>
            </a:r>
          </a:p>
          <a:p>
            <a:endParaRPr lang="en-US" dirty="0"/>
          </a:p>
          <a:p>
            <a:r>
              <a:rPr lang="en-US" dirty="0">
                <a:solidFill>
                  <a:schemeClr val="tx2"/>
                </a:solidFill>
              </a:rPr>
              <a:t>Analytic</a:t>
            </a:r>
            <a:r>
              <a:rPr lang="en-US" dirty="0"/>
              <a:t> epidemiology deals with the remaining questions: Why and How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44562"/>
          </a:xfrm>
        </p:spPr>
        <p:txBody>
          <a:bodyPr>
            <a:normAutofit/>
          </a:bodyPr>
          <a:lstStyle/>
          <a:p>
            <a:r>
              <a:rPr lang="en-US" sz="3600" b="1" dirty="0">
                <a:solidFill>
                  <a:srgbClr val="FF0000"/>
                </a:solidFill>
              </a:rPr>
              <a:t>Analytic Epidemiology</a:t>
            </a:r>
          </a:p>
        </p:txBody>
      </p:sp>
      <p:sp>
        <p:nvSpPr>
          <p:cNvPr id="8195" name="Rectangle 3"/>
          <p:cNvSpPr>
            <a:spLocks noGrp="1" noChangeArrowheads="1"/>
          </p:cNvSpPr>
          <p:nvPr>
            <p:ph type="body" idx="1"/>
          </p:nvPr>
        </p:nvSpPr>
        <p:spPr>
          <a:xfrm>
            <a:off x="457200" y="1447800"/>
            <a:ext cx="8229600" cy="4678363"/>
          </a:xfrm>
        </p:spPr>
        <p:txBody>
          <a:bodyPr/>
          <a:lstStyle/>
          <a:p>
            <a:endParaRPr lang="en-US" dirty="0"/>
          </a:p>
          <a:p>
            <a:r>
              <a:rPr lang="en-US" dirty="0"/>
              <a:t>Used to help identify the cause of disease</a:t>
            </a:r>
          </a:p>
          <a:p>
            <a:endParaRPr lang="en-US" dirty="0"/>
          </a:p>
          <a:p>
            <a:r>
              <a:rPr lang="en-US" dirty="0"/>
              <a:t>Typically involves designing a study to test hypotheses developed using descriptive epidemiology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990600"/>
          </a:xfrm>
        </p:spPr>
        <p:txBody>
          <a:bodyPr>
            <a:normAutofit/>
          </a:bodyPr>
          <a:lstStyle/>
          <a:p>
            <a:r>
              <a:rPr lang="en-US" sz="3600" b="1" dirty="0">
                <a:solidFill>
                  <a:srgbClr val="FF0000"/>
                </a:solidFill>
              </a:rPr>
              <a:t>Types of Studies</a:t>
            </a:r>
          </a:p>
        </p:txBody>
      </p:sp>
      <p:sp>
        <p:nvSpPr>
          <p:cNvPr id="22531" name="Rectangle 3"/>
          <p:cNvSpPr>
            <a:spLocks noGrp="1" noChangeArrowheads="1"/>
          </p:cNvSpPr>
          <p:nvPr>
            <p:ph type="body" idx="1"/>
          </p:nvPr>
        </p:nvSpPr>
        <p:spPr>
          <a:xfrm>
            <a:off x="457200" y="1219200"/>
            <a:ext cx="8229600" cy="4678363"/>
          </a:xfrm>
        </p:spPr>
        <p:txBody>
          <a:bodyPr/>
          <a:lstStyle/>
          <a:p>
            <a:pPr marL="609600" indent="-609600">
              <a:lnSpc>
                <a:spcPct val="90000"/>
              </a:lnSpc>
              <a:buFontTx/>
              <a:buNone/>
            </a:pPr>
            <a:r>
              <a:rPr lang="en-US" dirty="0"/>
              <a:t>Two main categories:</a:t>
            </a:r>
          </a:p>
          <a:p>
            <a:pPr marL="990600" lvl="1" indent="-533400">
              <a:lnSpc>
                <a:spcPct val="90000"/>
              </a:lnSpc>
              <a:buFontTx/>
              <a:buAutoNum type="arabicPeriod"/>
            </a:pPr>
            <a:r>
              <a:rPr lang="en-US" dirty="0"/>
              <a:t>Experimental</a:t>
            </a:r>
          </a:p>
          <a:p>
            <a:pPr marL="990600" lvl="1" indent="-533400">
              <a:lnSpc>
                <a:spcPct val="90000"/>
              </a:lnSpc>
              <a:buFontTx/>
              <a:buAutoNum type="arabicPeriod"/>
            </a:pPr>
            <a:r>
              <a:rPr lang="en-US" dirty="0"/>
              <a:t>Observational</a:t>
            </a:r>
          </a:p>
          <a:p>
            <a:pPr marL="990600" lvl="1" indent="-533400">
              <a:lnSpc>
                <a:spcPct val="90000"/>
              </a:lnSpc>
              <a:buFontTx/>
              <a:buNone/>
            </a:pPr>
            <a:endParaRPr lang="en-US" dirty="0"/>
          </a:p>
          <a:p>
            <a:pPr marL="609600" indent="-609600">
              <a:lnSpc>
                <a:spcPct val="90000"/>
              </a:lnSpc>
              <a:buFontTx/>
              <a:buAutoNum type="arabicPeriod"/>
            </a:pPr>
            <a:r>
              <a:rPr lang="en-US" dirty="0">
                <a:solidFill>
                  <a:schemeClr val="tx2"/>
                </a:solidFill>
              </a:rPr>
              <a:t>Experimental</a:t>
            </a:r>
            <a:r>
              <a:rPr lang="en-US" dirty="0"/>
              <a:t> studies – exposure status is assigned</a:t>
            </a:r>
          </a:p>
          <a:p>
            <a:pPr marL="609600" indent="-609600">
              <a:lnSpc>
                <a:spcPct val="90000"/>
              </a:lnSpc>
              <a:buFontTx/>
              <a:buAutoNum type="arabicPeriod"/>
            </a:pPr>
            <a:endParaRPr lang="en-US" dirty="0"/>
          </a:p>
          <a:p>
            <a:pPr marL="609600" indent="-609600">
              <a:lnSpc>
                <a:spcPct val="90000"/>
              </a:lnSpc>
              <a:buFontTx/>
              <a:buAutoNum type="arabicPeriod"/>
            </a:pPr>
            <a:r>
              <a:rPr lang="en-US" dirty="0">
                <a:solidFill>
                  <a:schemeClr val="tx2"/>
                </a:solidFill>
              </a:rPr>
              <a:t>Observational</a:t>
            </a:r>
            <a:r>
              <a:rPr lang="en-US" dirty="0"/>
              <a:t> studies – exposure status is not assigned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44562"/>
          </a:xfrm>
        </p:spPr>
        <p:txBody>
          <a:bodyPr>
            <a:normAutofit/>
          </a:bodyPr>
          <a:lstStyle/>
          <a:p>
            <a:r>
              <a:rPr lang="en-US" sz="3600" b="1" dirty="0">
                <a:solidFill>
                  <a:srgbClr val="FF0000"/>
                </a:solidFill>
              </a:rPr>
              <a:t>Observational Studies</a:t>
            </a:r>
          </a:p>
        </p:txBody>
      </p:sp>
      <p:sp>
        <p:nvSpPr>
          <p:cNvPr id="28675" name="Rectangle 3"/>
          <p:cNvSpPr>
            <a:spLocks noGrp="1" noChangeArrowheads="1"/>
          </p:cNvSpPr>
          <p:nvPr>
            <p:ph type="body" idx="1"/>
          </p:nvPr>
        </p:nvSpPr>
        <p:spPr>
          <a:xfrm>
            <a:off x="457200" y="1524000"/>
            <a:ext cx="8229600" cy="4602163"/>
          </a:xfrm>
        </p:spPr>
        <p:txBody>
          <a:bodyPr/>
          <a:lstStyle/>
          <a:p>
            <a:pPr marL="609600" indent="-609600" algn="ctr">
              <a:buFontTx/>
              <a:buNone/>
            </a:pPr>
            <a:r>
              <a:rPr lang="en-US" dirty="0"/>
              <a:t>Three main study designs:</a:t>
            </a:r>
          </a:p>
          <a:p>
            <a:pPr marL="609600" indent="-609600">
              <a:buFontTx/>
              <a:buNone/>
            </a:pPr>
            <a:endParaRPr lang="en-US" dirty="0"/>
          </a:p>
          <a:p>
            <a:pPr marL="990600" lvl="1" indent="-533400">
              <a:buFontTx/>
              <a:buAutoNum type="arabicPeriod"/>
            </a:pPr>
            <a:r>
              <a:rPr lang="en-US" sz="3200" dirty="0"/>
              <a:t>Cross-sectional study</a:t>
            </a:r>
          </a:p>
          <a:p>
            <a:pPr marL="990600" lvl="1" indent="-533400">
              <a:buFontTx/>
              <a:buAutoNum type="arabicPeriod"/>
            </a:pPr>
            <a:endParaRPr lang="en-US" sz="3200" dirty="0"/>
          </a:p>
          <a:p>
            <a:pPr marL="990600" lvl="1" indent="-533400">
              <a:buFontTx/>
              <a:buAutoNum type="arabicPeriod"/>
            </a:pPr>
            <a:r>
              <a:rPr lang="en-US" sz="3200" dirty="0"/>
              <a:t>Cohort study</a:t>
            </a:r>
          </a:p>
          <a:p>
            <a:pPr marL="990600" lvl="1" indent="-533400">
              <a:buFontTx/>
              <a:buAutoNum type="arabicPeriod"/>
            </a:pPr>
            <a:endParaRPr lang="en-US" sz="3200" dirty="0"/>
          </a:p>
          <a:p>
            <a:pPr marL="990600" lvl="1" indent="-533400">
              <a:buFontTx/>
              <a:buAutoNum type="arabicPeriod"/>
            </a:pPr>
            <a:r>
              <a:rPr lang="en-US" sz="3200" dirty="0"/>
              <a:t>Case-control study</a:t>
            </a:r>
          </a:p>
          <a:p>
            <a:pPr marL="609600" indent="-609600"/>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Observational studies</a:t>
            </a:r>
            <a:endParaRPr lang="en-US" b="1" dirty="0">
              <a:solidFill>
                <a:srgbClr val="FF0000"/>
              </a:solidFill>
            </a:endParaRPr>
          </a:p>
        </p:txBody>
      </p:sp>
      <p:sp>
        <p:nvSpPr>
          <p:cNvPr id="3" name="Content Placeholder 2"/>
          <p:cNvSpPr>
            <a:spLocks noGrp="1"/>
          </p:cNvSpPr>
          <p:nvPr>
            <p:ph idx="1"/>
          </p:nvPr>
        </p:nvSpPr>
        <p:spPr>
          <a:xfrm>
            <a:off x="457200" y="1447800"/>
            <a:ext cx="8229600" cy="4678363"/>
          </a:xfrm>
        </p:spPr>
        <p:txBody>
          <a:bodyPr>
            <a:normAutofit/>
          </a:bodyPr>
          <a:lstStyle/>
          <a:p>
            <a:pPr lvl="1"/>
            <a:r>
              <a:rPr lang="en-US" dirty="0" smtClean="0"/>
              <a:t>Analytical</a:t>
            </a:r>
            <a:endParaRPr lang="en-US" dirty="0" smtClean="0"/>
          </a:p>
          <a:p>
            <a:pPr lvl="2"/>
            <a:r>
              <a:rPr lang="en-US" dirty="0" smtClean="0"/>
              <a:t>Cross Sectional</a:t>
            </a:r>
          </a:p>
          <a:p>
            <a:pPr lvl="2"/>
            <a:r>
              <a:rPr lang="en-US" dirty="0" smtClean="0"/>
              <a:t>Cohort</a:t>
            </a:r>
          </a:p>
          <a:p>
            <a:pPr lvl="2"/>
            <a:r>
              <a:rPr lang="en-US" dirty="0" smtClean="0"/>
              <a:t>Case Control Studies</a:t>
            </a:r>
            <a:endParaRPr lang="en-US" dirty="0" smtClean="0"/>
          </a:p>
          <a:p>
            <a:pPr lvl="1"/>
            <a:r>
              <a:rPr lang="en-US" dirty="0" smtClean="0"/>
              <a:t>Descriptive</a:t>
            </a:r>
          </a:p>
          <a:p>
            <a:pPr lvl="2"/>
            <a:r>
              <a:rPr lang="en-US" dirty="0" smtClean="0"/>
              <a:t>Case </a:t>
            </a:r>
            <a:r>
              <a:rPr lang="en-US" dirty="0" smtClean="0"/>
              <a:t>report</a:t>
            </a:r>
          </a:p>
          <a:p>
            <a:pPr lvl="2"/>
            <a:r>
              <a:rPr lang="en-US" dirty="0" smtClean="0"/>
              <a:t>Case series</a:t>
            </a:r>
            <a:endParaRPr lang="en-US" dirty="0" smtClean="0"/>
          </a:p>
          <a:p>
            <a:endParaRPr lang="en-US"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09600" y="990600"/>
            <a:ext cx="8229600" cy="6154738"/>
          </a:xfrm>
          <a:prstGeom prst="rect">
            <a:avLst/>
          </a:prstGeom>
          <a:noFill/>
          <a:ln w="9525">
            <a:noFill/>
            <a:miter lim="800000"/>
            <a:headEnd/>
            <a:tailEnd/>
          </a:ln>
        </p:spPr>
        <p:txBody>
          <a:bodyPr>
            <a:spAutoFit/>
          </a:bodyPr>
          <a:lstStyle/>
          <a:p>
            <a:pPr>
              <a:buFont typeface="Arial" pitchFamily="34" charset="0"/>
              <a:buChar char="•"/>
              <a:defRPr/>
            </a:pPr>
            <a:r>
              <a:rPr lang="en-US" sz="3200" dirty="0"/>
              <a:t> </a:t>
            </a:r>
            <a:r>
              <a:rPr lang="en-US" sz="3200" i="1" dirty="0">
                <a:solidFill>
                  <a:srgbClr val="7030A0"/>
                </a:solidFill>
                <a:latin typeface="+mj-lt"/>
              </a:rPr>
              <a:t>A detailed report by a physician of an unusual disease in a single person.</a:t>
            </a:r>
          </a:p>
          <a:p>
            <a:pPr>
              <a:defRPr/>
            </a:pPr>
            <a:r>
              <a:rPr lang="en-US" sz="3200" b="1" dirty="0">
                <a:solidFill>
                  <a:schemeClr val="tx2"/>
                </a:solidFill>
                <a:latin typeface="+mn-lt"/>
              </a:rPr>
              <a:t>Population</a:t>
            </a:r>
            <a:r>
              <a:rPr lang="en-US" sz="3200" dirty="0">
                <a:latin typeface="+mn-lt"/>
              </a:rPr>
              <a:t>: unknown</a:t>
            </a:r>
          </a:p>
          <a:p>
            <a:pPr>
              <a:defRPr/>
            </a:pPr>
            <a:r>
              <a:rPr lang="en-US" sz="3200" b="1" dirty="0">
                <a:solidFill>
                  <a:schemeClr val="tx2"/>
                </a:solidFill>
                <a:latin typeface="+mn-lt"/>
              </a:rPr>
              <a:t>Select patient</a:t>
            </a:r>
            <a:r>
              <a:rPr lang="en-US" sz="3200" dirty="0">
                <a:latin typeface="+mn-lt"/>
              </a:rPr>
              <a:t>: (case report)</a:t>
            </a:r>
          </a:p>
          <a:p>
            <a:pPr>
              <a:defRPr/>
            </a:pPr>
            <a:r>
              <a:rPr lang="en-US" sz="3200" dirty="0">
                <a:latin typeface="+mn-lt"/>
              </a:rPr>
              <a:t>or patients (case series) with disease of interest</a:t>
            </a:r>
          </a:p>
          <a:p>
            <a:pPr>
              <a:defRPr/>
            </a:pPr>
            <a:r>
              <a:rPr lang="en-US" sz="3200" b="1" dirty="0">
                <a:solidFill>
                  <a:schemeClr val="tx2"/>
                </a:solidFill>
                <a:latin typeface="+mn-lt"/>
              </a:rPr>
              <a:t>Assessment</a:t>
            </a:r>
            <a:r>
              <a:rPr lang="en-US" sz="3200" dirty="0">
                <a:latin typeface="+mn-lt"/>
              </a:rPr>
              <a:t>: Describe clinical findings</a:t>
            </a:r>
          </a:p>
          <a:p>
            <a:pPr>
              <a:defRPr/>
            </a:pPr>
            <a:r>
              <a:rPr lang="en-US" sz="3200" b="1" dirty="0">
                <a:solidFill>
                  <a:schemeClr val="tx2"/>
                </a:solidFill>
                <a:latin typeface="+mn-lt"/>
              </a:rPr>
              <a:t>Analysis</a:t>
            </a:r>
            <a:r>
              <a:rPr lang="en-US" sz="3200" dirty="0">
                <a:latin typeface="+mn-lt"/>
              </a:rPr>
              <a:t>: Radiographs, lab reports, etc</a:t>
            </a:r>
          </a:p>
          <a:p>
            <a:pPr>
              <a:defRPr/>
            </a:pPr>
            <a:r>
              <a:rPr lang="en-US" sz="3200" b="1" dirty="0">
                <a:solidFill>
                  <a:schemeClr val="tx2"/>
                </a:solidFill>
                <a:latin typeface="+mn-lt"/>
              </a:rPr>
              <a:t>Interpretation</a:t>
            </a:r>
            <a:r>
              <a:rPr lang="en-US" sz="3200" dirty="0">
                <a:latin typeface="+mn-lt"/>
              </a:rPr>
              <a:t>: Special features of this disease</a:t>
            </a:r>
          </a:p>
          <a:p>
            <a:pPr>
              <a:defRPr/>
            </a:pPr>
            <a:r>
              <a:rPr lang="en-US" sz="3200" b="1" dirty="0">
                <a:solidFill>
                  <a:schemeClr val="tx2"/>
                </a:solidFill>
                <a:latin typeface="+mn-lt"/>
              </a:rPr>
              <a:t>Example</a:t>
            </a:r>
            <a:r>
              <a:rPr lang="en-US" sz="3200" dirty="0">
                <a:solidFill>
                  <a:schemeClr val="tx2"/>
                </a:solidFill>
                <a:latin typeface="+mn-lt"/>
              </a:rPr>
              <a:t>: </a:t>
            </a:r>
            <a:r>
              <a:rPr lang="en-US" sz="3200" dirty="0">
                <a:latin typeface="+mn-lt"/>
              </a:rPr>
              <a:t>“Normal plasma cholesterol in an 88-year-old man who eats 25 eggs a day” [Kern J, NEJM 1991; 324:896–899]12</a:t>
            </a:r>
          </a:p>
          <a:p>
            <a:pPr>
              <a:defRPr/>
            </a:pPr>
            <a:endParaRPr lang="en-US" sz="3200" dirty="0">
              <a:latin typeface="+mn-lt"/>
            </a:endParaRPr>
          </a:p>
        </p:txBody>
      </p:sp>
      <p:sp>
        <p:nvSpPr>
          <p:cNvPr id="3" name="Rectangle 2"/>
          <p:cNvSpPr/>
          <p:nvPr/>
        </p:nvSpPr>
        <p:spPr>
          <a:xfrm>
            <a:off x="304800" y="304800"/>
            <a:ext cx="8686800" cy="646113"/>
          </a:xfrm>
          <a:prstGeom prst="rect">
            <a:avLst/>
          </a:prstGeom>
        </p:spPr>
        <p:txBody>
          <a:bodyPr>
            <a:spAutoFit/>
          </a:bodyPr>
          <a:lstStyle/>
          <a:p>
            <a:pPr algn="ctr">
              <a:defRPr/>
            </a:pPr>
            <a:r>
              <a:rPr lang="en-US" sz="3600" b="1" dirty="0">
                <a:solidFill>
                  <a:srgbClr val="FF0000"/>
                </a:solidFill>
                <a:latin typeface="+mj-lt"/>
                <a:cs typeface="Arial" charset="0"/>
              </a:rPr>
              <a:t>Case </a:t>
            </a:r>
            <a:r>
              <a:rPr lang="en-US" sz="3600" b="1" dirty="0" smtClean="0">
                <a:solidFill>
                  <a:srgbClr val="FF0000"/>
                </a:solidFill>
                <a:latin typeface="+mj-lt"/>
                <a:cs typeface="Arial" charset="0"/>
              </a:rPr>
              <a:t>Reports and Case Series</a:t>
            </a:r>
            <a:endParaRPr lang="en-US" sz="3600" b="1" dirty="0">
              <a:solidFill>
                <a:srgbClr val="FF0000"/>
              </a:solidFill>
              <a:latin typeface="+mj-lt"/>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1514</Words>
  <Application>Microsoft Office PowerPoint</Application>
  <PresentationFormat>On-screen Show (4:3)</PresentationFormat>
  <Paragraphs>240</Paragraphs>
  <Slides>28</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Microsoft Clip Gallery</vt:lpstr>
      <vt:lpstr>Epidemiological Study designs</vt:lpstr>
      <vt:lpstr>Learning Objectives</vt:lpstr>
      <vt:lpstr>Types of Epidemiological Studies</vt:lpstr>
      <vt:lpstr>Descriptive vs Analytic Epidemiology</vt:lpstr>
      <vt:lpstr>Analytic Epidemiology</vt:lpstr>
      <vt:lpstr>Types of Studies</vt:lpstr>
      <vt:lpstr>Observational Studies</vt:lpstr>
      <vt:lpstr>Observational studies</vt:lpstr>
      <vt:lpstr>Slide 9</vt:lpstr>
      <vt:lpstr>Case Series and Case Reports</vt:lpstr>
      <vt:lpstr>Cross-sectional studies</vt:lpstr>
      <vt:lpstr>Cross-sectional Studies</vt:lpstr>
      <vt:lpstr>Examples</vt:lpstr>
      <vt:lpstr>Concept of the Prevalence “Pool”</vt:lpstr>
      <vt:lpstr>Cross-sectional Studies</vt:lpstr>
      <vt:lpstr>Cross-sectional Study</vt:lpstr>
      <vt:lpstr>Cross-Sectional Study: Definition</vt:lpstr>
      <vt:lpstr>Cross-Sectional Studies</vt:lpstr>
      <vt:lpstr>Cross-sectional: Advantages</vt:lpstr>
      <vt:lpstr>Cross-sectional: Disadvantages</vt:lpstr>
      <vt:lpstr>Ecologic Studies</vt:lpstr>
      <vt:lpstr>Slide 22</vt:lpstr>
      <vt:lpstr>Slide 23</vt:lpstr>
      <vt:lpstr>Ecologic Studies </vt:lpstr>
      <vt:lpstr>Ecologic Fallacy </vt:lpstr>
      <vt:lpstr>Why? </vt:lpstr>
      <vt:lpstr>Examples</vt:lpstr>
      <vt:lpstr>Summary</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brg_Mehmood</cp:lastModifiedBy>
  <cp:revision>12</cp:revision>
  <dcterms:created xsi:type="dcterms:W3CDTF">2012-09-09T20:12:11Z</dcterms:created>
  <dcterms:modified xsi:type="dcterms:W3CDTF">2012-09-11T17:19:24Z</dcterms:modified>
</cp:coreProperties>
</file>