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Default Extension="vml" ContentType="application/vnd.openxmlformats-officedocument.vmlDrawing"/>
  <Override PartName="/ppt/notesSlides/notesSlide20.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02"/>
  </p:notesMasterIdLst>
  <p:handoutMasterIdLst>
    <p:handoutMasterId r:id="rId103"/>
  </p:handoutMasterIdLst>
  <p:sldIdLst>
    <p:sldId id="340" r:id="rId2"/>
    <p:sldId id="358" r:id="rId3"/>
    <p:sldId id="425" r:id="rId4"/>
    <p:sldId id="256" r:id="rId5"/>
    <p:sldId id="391" r:id="rId6"/>
    <p:sldId id="257" r:id="rId7"/>
    <p:sldId id="258" r:id="rId8"/>
    <p:sldId id="385" r:id="rId9"/>
    <p:sldId id="369" r:id="rId10"/>
    <p:sldId id="388" r:id="rId11"/>
    <p:sldId id="259" r:id="rId12"/>
    <p:sldId id="359" r:id="rId13"/>
    <p:sldId id="380" r:id="rId14"/>
    <p:sldId id="381" r:id="rId15"/>
    <p:sldId id="382" r:id="rId16"/>
    <p:sldId id="260" r:id="rId17"/>
    <p:sldId id="392" r:id="rId18"/>
    <p:sldId id="383" r:id="rId19"/>
    <p:sldId id="262" r:id="rId20"/>
    <p:sldId id="384" r:id="rId21"/>
    <p:sldId id="263" r:id="rId22"/>
    <p:sldId id="342" r:id="rId23"/>
    <p:sldId id="387" r:id="rId24"/>
    <p:sldId id="265" r:id="rId25"/>
    <p:sldId id="266" r:id="rId26"/>
    <p:sldId id="264" r:id="rId27"/>
    <p:sldId id="332" r:id="rId28"/>
    <p:sldId id="333" r:id="rId29"/>
    <p:sldId id="334" r:id="rId30"/>
    <p:sldId id="335" r:id="rId31"/>
    <p:sldId id="336" r:id="rId32"/>
    <p:sldId id="341" r:id="rId33"/>
    <p:sldId id="337" r:id="rId34"/>
    <p:sldId id="366" r:id="rId35"/>
    <p:sldId id="386" r:id="rId36"/>
    <p:sldId id="367" r:id="rId37"/>
    <p:sldId id="402" r:id="rId38"/>
    <p:sldId id="362" r:id="rId39"/>
    <p:sldId id="364" r:id="rId40"/>
    <p:sldId id="365" r:id="rId41"/>
    <p:sldId id="411" r:id="rId42"/>
    <p:sldId id="395" r:id="rId43"/>
    <p:sldId id="396" r:id="rId44"/>
    <p:sldId id="399" r:id="rId45"/>
    <p:sldId id="397" r:id="rId46"/>
    <p:sldId id="412" r:id="rId47"/>
    <p:sldId id="406" r:id="rId48"/>
    <p:sldId id="408" r:id="rId49"/>
    <p:sldId id="407" r:id="rId50"/>
    <p:sldId id="409" r:id="rId51"/>
    <p:sldId id="390" r:id="rId52"/>
    <p:sldId id="410" r:id="rId53"/>
    <p:sldId id="414" r:id="rId54"/>
    <p:sldId id="331" r:id="rId55"/>
    <p:sldId id="267" r:id="rId56"/>
    <p:sldId id="269" r:id="rId57"/>
    <p:sldId id="416" r:id="rId58"/>
    <p:sldId id="357" r:id="rId59"/>
    <p:sldId id="354" r:id="rId60"/>
    <p:sldId id="343" r:id="rId61"/>
    <p:sldId id="344" r:id="rId62"/>
    <p:sldId id="345" r:id="rId63"/>
    <p:sldId id="422" r:id="rId64"/>
    <p:sldId id="338" r:id="rId65"/>
    <p:sldId id="424" r:id="rId66"/>
    <p:sldId id="355" r:id="rId67"/>
    <p:sldId id="356" r:id="rId68"/>
    <p:sldId id="339" r:id="rId69"/>
    <p:sldId id="417" r:id="rId70"/>
    <p:sldId id="349" r:id="rId71"/>
    <p:sldId id="421" r:id="rId72"/>
    <p:sldId id="350" r:id="rId73"/>
    <p:sldId id="374" r:id="rId74"/>
    <p:sldId id="370" r:id="rId75"/>
    <p:sldId id="375" r:id="rId76"/>
    <p:sldId id="376" r:id="rId77"/>
    <p:sldId id="371" r:id="rId78"/>
    <p:sldId id="377" r:id="rId79"/>
    <p:sldId id="378" r:id="rId80"/>
    <p:sldId id="372" r:id="rId81"/>
    <p:sldId id="379" r:id="rId82"/>
    <p:sldId id="420" r:id="rId83"/>
    <p:sldId id="419" r:id="rId84"/>
    <p:sldId id="418" r:id="rId85"/>
    <p:sldId id="413" r:id="rId86"/>
    <p:sldId id="351" r:id="rId87"/>
    <p:sldId id="352" r:id="rId88"/>
    <p:sldId id="271" r:id="rId89"/>
    <p:sldId id="272" r:id="rId90"/>
    <p:sldId id="273" r:id="rId91"/>
    <p:sldId id="274" r:id="rId92"/>
    <p:sldId id="290" r:id="rId93"/>
    <p:sldId id="275" r:id="rId94"/>
    <p:sldId id="280" r:id="rId95"/>
    <p:sldId id="281" r:id="rId96"/>
    <p:sldId id="291" r:id="rId97"/>
    <p:sldId id="282" r:id="rId98"/>
    <p:sldId id="284" r:id="rId99"/>
    <p:sldId id="285" r:id="rId100"/>
    <p:sldId id="286" r:id="rId101"/>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A50021"/>
    <a:srgbClr val="763656"/>
    <a:srgbClr val="3366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56" autoAdjust="0"/>
    <p:restoredTop sz="94458" autoAdjust="0"/>
  </p:normalViewPr>
  <p:slideViewPr>
    <p:cSldViewPr>
      <p:cViewPr varScale="1">
        <p:scale>
          <a:sx n="70" d="100"/>
          <a:sy n="70" d="100"/>
        </p:scale>
        <p:origin x="-5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a:solidFill>
                  <a:schemeClr val="tx2"/>
                </a:solidFill>
                <a:latin typeface="Times New Roman" pitchFamily="18" charset="0"/>
              </a:defRPr>
            </a:lvl1pPr>
          </a:lstStyle>
          <a:p>
            <a:endParaRPr lang="en-US"/>
          </a:p>
        </p:txBody>
      </p:sp>
      <p:sp>
        <p:nvSpPr>
          <p:cNvPr id="30723" name="Rectangle 3"/>
          <p:cNvSpPr>
            <a:spLocks noGrp="1" noChangeArrowheads="1"/>
          </p:cNvSpPr>
          <p:nvPr>
            <p:ph type="dt" sz="quarter" idx="1"/>
          </p:nvPr>
        </p:nvSpPr>
        <p:spPr bwMode="auto">
          <a:xfrm>
            <a:off x="3979757"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a:solidFill>
                  <a:schemeClr val="tx2"/>
                </a:solidFill>
                <a:latin typeface="Times New Roman" pitchFamily="18" charset="0"/>
              </a:defRPr>
            </a:lvl1pPr>
          </a:lstStyle>
          <a:p>
            <a:endParaRPr lang="en-US"/>
          </a:p>
        </p:txBody>
      </p:sp>
      <p:sp>
        <p:nvSpPr>
          <p:cNvPr id="30724" name="Rectangle 4"/>
          <p:cNvSpPr>
            <a:spLocks noGrp="1" noChangeArrowheads="1"/>
          </p:cNvSpPr>
          <p:nvPr>
            <p:ph type="ftr" sz="quarter" idx="2"/>
          </p:nvPr>
        </p:nvSpPr>
        <p:spPr bwMode="auto">
          <a:xfrm>
            <a:off x="0"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a:solidFill>
                  <a:schemeClr val="tx2"/>
                </a:solidFill>
                <a:latin typeface="Times New Roman" pitchFamily="18" charset="0"/>
              </a:defRPr>
            </a:lvl1pPr>
          </a:lstStyle>
          <a:p>
            <a:endParaRPr lang="en-US"/>
          </a:p>
        </p:txBody>
      </p:sp>
      <p:sp>
        <p:nvSpPr>
          <p:cNvPr id="30725" name="Rectangle 5"/>
          <p:cNvSpPr>
            <a:spLocks noGrp="1" noChangeArrowheads="1"/>
          </p:cNvSpPr>
          <p:nvPr>
            <p:ph type="sldNum" sz="quarter" idx="3"/>
          </p:nvPr>
        </p:nvSpPr>
        <p:spPr bwMode="auto">
          <a:xfrm>
            <a:off x="3979757"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a:solidFill>
                  <a:schemeClr val="tx2"/>
                </a:solidFill>
                <a:latin typeface="Times New Roman" pitchFamily="18" charset="0"/>
              </a:defRPr>
            </a:lvl1pPr>
          </a:lstStyle>
          <a:p>
            <a:fld id="{75584CDE-C9EA-4E5A-B580-CAE11CE30F2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a:solidFill>
                  <a:schemeClr val="tx2"/>
                </a:solidFill>
                <a:latin typeface="Times New Roman" pitchFamily="18" charset="0"/>
              </a:defRPr>
            </a:lvl1pPr>
          </a:lstStyle>
          <a:p>
            <a:endParaRPr lang="en-US"/>
          </a:p>
        </p:txBody>
      </p:sp>
      <p:sp>
        <p:nvSpPr>
          <p:cNvPr id="29699" name="Rectangle 3"/>
          <p:cNvSpPr>
            <a:spLocks noGrp="1" noChangeArrowheads="1"/>
          </p:cNvSpPr>
          <p:nvPr>
            <p:ph type="dt" idx="1"/>
          </p:nvPr>
        </p:nvSpPr>
        <p:spPr bwMode="auto">
          <a:xfrm>
            <a:off x="3979757"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a:solidFill>
                  <a:schemeClr val="tx2"/>
                </a:solidFill>
                <a:latin typeface="Times New Roman" pitchFamily="18" charset="0"/>
              </a:defRPr>
            </a:lvl1pPr>
          </a:lstStyle>
          <a:p>
            <a:endParaRPr lang="en-US"/>
          </a:p>
        </p:txBody>
      </p:sp>
      <p:sp>
        <p:nvSpPr>
          <p:cNvPr id="2970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936414" y="4421823"/>
            <a:ext cx="5150273"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a:solidFill>
                  <a:schemeClr val="tx2"/>
                </a:solidFill>
                <a:latin typeface="Times New Roman" pitchFamily="18" charset="0"/>
              </a:defRPr>
            </a:lvl1pPr>
          </a:lstStyle>
          <a:p>
            <a:endParaRPr lang="en-US"/>
          </a:p>
        </p:txBody>
      </p:sp>
      <p:sp>
        <p:nvSpPr>
          <p:cNvPr id="29703" name="Rectangle 7"/>
          <p:cNvSpPr>
            <a:spLocks noGrp="1" noChangeArrowheads="1"/>
          </p:cNvSpPr>
          <p:nvPr>
            <p:ph type="sldNum" sz="quarter" idx="5"/>
          </p:nvPr>
        </p:nvSpPr>
        <p:spPr bwMode="auto">
          <a:xfrm>
            <a:off x="3979757"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a:solidFill>
                  <a:schemeClr val="tx2"/>
                </a:solidFill>
                <a:latin typeface="Times New Roman" pitchFamily="18" charset="0"/>
              </a:defRPr>
            </a:lvl1pPr>
          </a:lstStyle>
          <a:p>
            <a:fld id="{7AD47C18-C092-443F-A552-3494A23E1C2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FD781-85C3-48F2-B012-CAB5DC42C238}" type="slidenum">
              <a:rPr lang="en-US"/>
              <a:pPr/>
              <a:t>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70DA2-9EC5-4603-BD0B-01FAC371C173}" type="slidenum">
              <a:rPr lang="en-US"/>
              <a:pPr/>
              <a:t>26</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FB62D-40B1-4A77-B184-778346095953}" type="slidenum">
              <a:rPr lang="en-US"/>
              <a:pPr/>
              <a:t>27</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4E5AA4-DBD9-4416-B7A7-14008A0CF3C1}" type="slidenum">
              <a:rPr lang="en-US"/>
              <a:pPr/>
              <a:t>28</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F45FD-82DE-4D43-9F39-FDD8B74BF8E2}" type="slidenum">
              <a:rPr lang="en-US"/>
              <a:pPr/>
              <a:t>29</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CFB023-803C-4850-A59D-D1A2A56E38E0}" type="slidenum">
              <a:rPr lang="en-US"/>
              <a:pPr/>
              <a:t>30</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96392C-4BA9-4F1F-8C81-81BF5579BB83}" type="slidenum">
              <a:rPr lang="en-US"/>
              <a:pPr/>
              <a:t>55</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86455C-C817-4F8C-A17A-73B6621803F8}" type="slidenum">
              <a:rPr lang="en-US"/>
              <a:pPr/>
              <a:t>56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6360-01E9-4E12-96E4-700B65BB1322}" type="slidenum">
              <a:rPr lang="en-US"/>
              <a:pPr/>
              <a:t>88</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D46C9-14CF-4F96-80F7-385BA4BEAE4B}" type="slidenum">
              <a:rPr lang="en-US"/>
              <a:pPr/>
              <a:t>89</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063E59-D4D0-43B3-B9D5-D60FD41529C1}" type="slidenum">
              <a:rPr lang="en-US"/>
              <a:pPr/>
              <a:t>90</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AFF74-586D-4A70-982E-18705BF07B95}" type="slidenum">
              <a:rPr lang="en-US"/>
              <a:pPr/>
              <a:t>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AF975-D17C-4C94-9260-4623CDF94DAC}" type="slidenum">
              <a:rPr lang="en-US"/>
              <a:pPr/>
              <a:t>91</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DAF0ED-3398-4948-BF40-3091BAFE19B4}" type="slidenum">
              <a:rPr lang="en-US"/>
              <a:pPr/>
              <a:t>93</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D2357-B02A-47DE-A7FD-F71A710759F4}" type="slidenum">
              <a:rPr lang="en-US"/>
              <a:pPr/>
              <a:t>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D1B40-2038-4C3E-9F49-979057867077}" type="slidenum">
              <a:rPr lang="en-US"/>
              <a:pPr/>
              <a:t>11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F81DE-D233-4C57-8F70-5F6911A4F405}"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AE5C7-D3A3-4C03-A45A-20E0462FCC23}" type="slidenum">
              <a:rPr lang="en-US"/>
              <a:pPr/>
              <a:t>19</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5153DD-4D6D-4FA5-BF59-064078D4FF41}" type="slidenum">
              <a:rPr lang="en-US"/>
              <a:pPr/>
              <a:t>21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26C47-A385-4D0B-A7A1-2AE3A9AAEC6D}" type="slidenum">
              <a:rPr lang="en-US"/>
              <a:pPr/>
              <a:t>24</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5FB561-9CD1-4CBE-8365-F8C448A166F0}" type="slidenum">
              <a:rPr lang="en-US"/>
              <a:pPr/>
              <a:t>25</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353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9353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93540" name="Rectangle 4"/>
          <p:cNvSpPr>
            <a:spLocks noGrp="1" noChangeArrowheads="1"/>
          </p:cNvSpPr>
          <p:nvPr>
            <p:ph type="dt" sz="quarter" idx="2"/>
          </p:nvPr>
        </p:nvSpPr>
        <p:spPr/>
        <p:txBody>
          <a:bodyPr/>
          <a:lstStyle>
            <a:lvl1pPr>
              <a:defRPr/>
            </a:lvl1pPr>
          </a:lstStyle>
          <a:p>
            <a:endParaRPr lang="en-US"/>
          </a:p>
        </p:txBody>
      </p:sp>
      <p:sp>
        <p:nvSpPr>
          <p:cNvPr id="193541" name="Rectangle 5"/>
          <p:cNvSpPr>
            <a:spLocks noGrp="1" noChangeArrowheads="1"/>
          </p:cNvSpPr>
          <p:nvPr>
            <p:ph type="ftr" sz="quarter" idx="3"/>
          </p:nvPr>
        </p:nvSpPr>
        <p:spPr/>
        <p:txBody>
          <a:bodyPr/>
          <a:lstStyle>
            <a:lvl1pPr>
              <a:defRPr/>
            </a:lvl1pPr>
          </a:lstStyle>
          <a:p>
            <a:endParaRPr lang="en-US"/>
          </a:p>
        </p:txBody>
      </p:sp>
      <p:sp>
        <p:nvSpPr>
          <p:cNvPr id="193542" name="Rectangle 6"/>
          <p:cNvSpPr>
            <a:spLocks noGrp="1" noChangeArrowheads="1"/>
          </p:cNvSpPr>
          <p:nvPr>
            <p:ph type="sldNum" sz="quarter" idx="4"/>
          </p:nvPr>
        </p:nvSpPr>
        <p:spPr/>
        <p:txBody>
          <a:bodyPr/>
          <a:lstStyle>
            <a:lvl1pPr>
              <a:defRPr/>
            </a:lvl1pPr>
          </a:lstStyle>
          <a:p>
            <a:fld id="{1DABA9F0-5A4E-4EB4-851E-54D458F5385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9096CC-4AE0-41E9-BA01-D9C7800C0A9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D3D4BE-E651-431A-B491-9E9EB34DAD8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81000"/>
            <a:ext cx="8229600" cy="13716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7D9A98F1-C232-400E-BF57-953EA22F411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90895BA4-DCB4-41E7-9ABF-47FA5763013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B11613C-920D-4213-BB8D-52B2BD1D236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A0AEC337-2EC9-4E36-BC54-EF2EE6B28CA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DAE18-D293-4CCE-B090-674FA72115C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25049E-A685-442C-B735-42C63D6B857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3C9DD0-9856-4D23-B178-12CD63B8AB0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6FBF9E-13C3-4F52-8B0F-EDDF791C5D6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518766-B37F-4AC2-A91B-4D6D4A1A234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A9D5E95-606F-4EC5-ADA1-C26F7A03EE1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425468-95CF-473D-AE8E-B989B61BF6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2B3E5D-172E-48B5-BEC4-B62BB84E15E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251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2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92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92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9E008638-561A-4B41-B87D-6A8A2C910EB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image" Target="../media/image4.wmf"/></Relationships>
</file>

<file path=ppt/slides/_rels/slide5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a:xfrm>
            <a:off x="457200" y="304800"/>
            <a:ext cx="8077200" cy="5867400"/>
          </a:xfrm>
        </p:spPr>
        <p:txBody>
          <a:bodyPr/>
          <a:lstStyle/>
          <a:p>
            <a:r>
              <a:rPr lang="en-US" sz="5400" b="1" u="sng" dirty="0">
                <a:solidFill>
                  <a:schemeClr val="tx1"/>
                </a:solidFill>
                <a:effectLst/>
              </a:rPr>
              <a:t>INFECTIOUS DISEASE</a:t>
            </a:r>
            <a:r>
              <a:rPr lang="en-US" sz="5400" b="1" dirty="0">
                <a:solidFill>
                  <a:schemeClr val="tx1"/>
                </a:solidFill>
                <a:effectLst/>
              </a:rPr>
              <a:t/>
            </a:r>
            <a:br>
              <a:rPr lang="en-US" sz="5400" b="1" dirty="0">
                <a:solidFill>
                  <a:schemeClr val="tx1"/>
                </a:solidFill>
                <a:effectLst/>
              </a:rPr>
            </a:br>
            <a:r>
              <a:rPr lang="en-US" sz="5400" b="1" dirty="0">
                <a:solidFill>
                  <a:schemeClr val="tx1"/>
                </a:solidFill>
                <a:effectLst/>
              </a:rPr>
              <a:t>	</a:t>
            </a:r>
            <a:r>
              <a:rPr lang="en-US" sz="5400" b="1" u="sng" dirty="0" smtClean="0">
                <a:solidFill>
                  <a:schemeClr val="tx1"/>
                </a:solidFill>
                <a:effectLst/>
              </a:rPr>
              <a:t>EPIDEMIOLOGY</a:t>
            </a:r>
            <a:br>
              <a:rPr lang="en-US" sz="5400" b="1" u="sng" dirty="0" smtClean="0">
                <a:solidFill>
                  <a:schemeClr val="tx1"/>
                </a:solidFill>
                <a:effectLst/>
              </a:rPr>
            </a:br>
            <a:r>
              <a:rPr lang="en-US" sz="5400" b="1" u="sng" dirty="0" smtClean="0">
                <a:solidFill>
                  <a:schemeClr val="tx1"/>
                </a:solidFill>
                <a:effectLst/>
              </a:rPr>
              <a:t/>
            </a:r>
            <a:br>
              <a:rPr lang="en-US" sz="5400" b="1" u="sng" dirty="0" smtClean="0">
                <a:solidFill>
                  <a:schemeClr val="tx1"/>
                </a:solidFill>
                <a:effectLst/>
              </a:rPr>
            </a:br>
            <a:r>
              <a:rPr lang="en-US" dirty="0">
                <a:solidFill>
                  <a:schemeClr val="tx1"/>
                </a:solidFill>
                <a:effectLst/>
              </a:rPr>
              <a:t/>
            </a:r>
            <a:br>
              <a:rPr lang="en-US" dirty="0">
                <a:solidFill>
                  <a:schemeClr val="tx1"/>
                </a:solidFill>
                <a:effectLst/>
              </a:rPr>
            </a:br>
            <a:r>
              <a:rPr lang="en-US" dirty="0" err="1" smtClean="0">
                <a:solidFill>
                  <a:schemeClr val="tx1"/>
                </a:solidFill>
                <a:effectLst/>
              </a:rPr>
              <a:t>Maj</a:t>
            </a:r>
            <a:r>
              <a:rPr lang="en-US" dirty="0" smtClean="0">
                <a:solidFill>
                  <a:schemeClr val="tx1"/>
                </a:solidFill>
                <a:effectLst/>
              </a:rPr>
              <a:t> </a:t>
            </a:r>
            <a:r>
              <a:rPr lang="en-US" dirty="0" err="1" smtClean="0">
                <a:solidFill>
                  <a:schemeClr val="tx1"/>
                </a:solidFill>
                <a:effectLst/>
              </a:rPr>
              <a:t>Fawad</a:t>
            </a:r>
            <a:endParaRPr lang="en-US" sz="4000" b="1" dirty="0">
              <a:solidFill>
                <a:schemeClr val="tx1"/>
              </a:solidFill>
              <a:effectLst/>
              <a:latin typeface="Monotype Corsiva" pitchFamily="66" charset="0"/>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lgn="l"/>
            <a:r>
              <a:rPr lang="en-US" sz="2800"/>
              <a:t>1.4</a:t>
            </a:r>
            <a:r>
              <a:rPr lang="en-US"/>
              <a:t>	</a:t>
            </a:r>
            <a:r>
              <a:rPr lang="en-US" u="sng"/>
              <a:t>Colonization</a:t>
            </a:r>
          </a:p>
        </p:txBody>
      </p:sp>
      <p:sp>
        <p:nvSpPr>
          <p:cNvPr id="228355" name="Rectangle 3"/>
          <p:cNvSpPr>
            <a:spLocks noGrp="1" noChangeArrowheads="1"/>
          </p:cNvSpPr>
          <p:nvPr>
            <p:ph type="body" idx="1"/>
          </p:nvPr>
        </p:nvSpPr>
        <p:spPr/>
        <p:txBody>
          <a:bodyPr/>
          <a:lstStyle/>
          <a:p>
            <a:pPr>
              <a:buFont typeface="Wingdings" pitchFamily="2" charset="2"/>
              <a:buNone/>
            </a:pPr>
            <a:r>
              <a:rPr lang="en-US"/>
              <a:t>In the case of Commensal or low grade pathogen, the multiplication may cause little or no harm to the host and may best be described as colonization.</a:t>
            </a:r>
          </a:p>
        </p:txBody>
      </p:sp>
    </p:spTree>
  </p:cSld>
  <p:clrMapOvr>
    <a:masterClrMapping/>
  </p:clrMapOvr>
  <p:transition>
    <p:split orient="ver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subTitle" idx="1"/>
          </p:nvPr>
        </p:nvSpPr>
        <p:spPr>
          <a:xfrm>
            <a:off x="304800" y="533400"/>
            <a:ext cx="8839200" cy="6324600"/>
          </a:xfrm>
        </p:spPr>
        <p:txBody>
          <a:bodyPr/>
          <a:lstStyle/>
          <a:p>
            <a:pPr marL="609600" indent="-609600" algn="l"/>
            <a:r>
              <a:rPr lang="en-US" sz="3600" u="sng"/>
              <a:t>Investigation of an attack of an illness</a:t>
            </a:r>
          </a:p>
          <a:p>
            <a:pPr marL="609600" indent="-609600" algn="l"/>
            <a:r>
              <a:rPr lang="en-US" sz="2800"/>
              <a:t>	Broadly the investigation covers the identification of the source of infection and of the factors influencing its spread in the community.</a:t>
            </a:r>
          </a:p>
          <a:p>
            <a:pPr marL="609600" indent="-609600" algn="l"/>
            <a:r>
              <a:rPr lang="en-US" u="sng"/>
              <a:t>Immunization:</a:t>
            </a:r>
          </a:p>
          <a:p>
            <a:pPr marL="609600" indent="-609600" algn="l"/>
            <a:r>
              <a:rPr lang="en-US" sz="2800"/>
              <a:t>	Increasing the resistance of the susceptible host.</a:t>
            </a:r>
          </a:p>
          <a:p>
            <a:pPr marL="609600" indent="-609600" algn="l"/>
            <a:r>
              <a:rPr lang="en-US" u="sng"/>
              <a:t>Health education:</a:t>
            </a:r>
          </a:p>
          <a:p>
            <a:pPr marL="609600" indent="-609600" algn="l"/>
            <a:r>
              <a:rPr lang="en-US" sz="2800"/>
              <a:t>	Health education is the process by which individuals and groups of people learn to behave in a manner conducive to the promotion, maintenance or restoration of health</a:t>
            </a:r>
          </a:p>
          <a:p>
            <a:pPr marL="609600" indent="-609600" algn="l"/>
            <a:endParaRPr lang="en-US" sz="3600"/>
          </a:p>
        </p:txBody>
      </p:sp>
      <p:sp>
        <p:nvSpPr>
          <p:cNvPr id="61446" name="Text Box 6"/>
          <p:cNvSpPr txBox="1">
            <a:spLocks noChangeArrowheads="1"/>
          </p:cNvSpPr>
          <p:nvPr/>
        </p:nvSpPr>
        <p:spPr bwMode="auto">
          <a:xfrm>
            <a:off x="457200" y="762000"/>
            <a:ext cx="184150" cy="366713"/>
          </a:xfrm>
          <a:prstGeom prst="rect">
            <a:avLst/>
          </a:prstGeom>
          <a:noFill/>
          <a:ln w="9525">
            <a:noFill/>
            <a:miter lim="800000"/>
            <a:headEnd/>
            <a:tailEnd/>
          </a:ln>
          <a:effectLst/>
        </p:spPr>
        <p:txBody>
          <a:bodyPr wrap="none">
            <a:spAutoFit/>
          </a:bodyPr>
          <a:lstStyle/>
          <a:p>
            <a:endParaRPr lang="en-US" sz="180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 y="457200"/>
            <a:ext cx="9144000" cy="1143000"/>
          </a:xfrm>
        </p:spPr>
        <p:txBody>
          <a:bodyPr/>
          <a:lstStyle/>
          <a:p>
            <a:r>
              <a:rPr lang="en-US" sz="3600"/>
              <a:t>2. </a:t>
            </a:r>
            <a:r>
              <a:rPr lang="en-US" sz="3600" u="sng"/>
              <a:t>Communicable disease /</a:t>
            </a:r>
            <a:br>
              <a:rPr lang="en-US" sz="3600" u="sng"/>
            </a:br>
            <a:r>
              <a:rPr lang="en-US" sz="3600" u="sng"/>
              <a:t> Contagious Disease</a:t>
            </a:r>
            <a:r>
              <a:rPr lang="en-US" sz="3600" u="sng">
                <a:latin typeface="Comic Sans MS" pitchFamily="66" charset="0"/>
              </a:rPr>
              <a:t>:</a:t>
            </a:r>
          </a:p>
        </p:txBody>
      </p:sp>
      <p:sp>
        <p:nvSpPr>
          <p:cNvPr id="5123" name="Rectangle 3"/>
          <p:cNvSpPr>
            <a:spLocks noGrp="1" noChangeArrowheads="1"/>
          </p:cNvSpPr>
          <p:nvPr>
            <p:ph type="subTitle" idx="1"/>
          </p:nvPr>
        </p:nvSpPr>
        <p:spPr>
          <a:xfrm>
            <a:off x="0" y="2514600"/>
            <a:ext cx="9144000" cy="3276600"/>
          </a:xfrm>
        </p:spPr>
        <p:txBody>
          <a:bodyPr/>
          <a:lstStyle/>
          <a:p>
            <a:pPr algn="l">
              <a:lnSpc>
                <a:spcPct val="80000"/>
              </a:lnSpc>
            </a:pPr>
            <a:r>
              <a:rPr lang="en-US"/>
              <a:t>An illness due to a specific infectious agent or its toxic products. This arises through transmission  of that agent or its products from an infected person, animal, or inanimate reservoir to a susceptible host, either directly or indirectly through an intermediate plant or animal host, vector, or the inanimate environment.</a:t>
            </a: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Oval 4"/>
          <p:cNvSpPr>
            <a:spLocks noChangeArrowheads="1"/>
          </p:cNvSpPr>
          <p:nvPr/>
        </p:nvSpPr>
        <p:spPr bwMode="auto">
          <a:xfrm>
            <a:off x="0" y="2819400"/>
            <a:ext cx="2667000" cy="1905000"/>
          </a:xfrm>
          <a:prstGeom prst="ellipse">
            <a:avLst/>
          </a:prstGeom>
          <a:gradFill rotWithShape="1">
            <a:gsLst>
              <a:gs pos="0">
                <a:schemeClr val="accent1"/>
              </a:gs>
              <a:gs pos="100000">
                <a:schemeClr val="bg1"/>
              </a:gs>
            </a:gsLst>
            <a:path path="shape">
              <a:fillToRect l="50000" t="50000" r="50000" b="50000"/>
            </a:path>
          </a:gradFill>
          <a:ln w="9525">
            <a:solidFill>
              <a:schemeClr val="tx1"/>
            </a:solidFill>
            <a:round/>
            <a:headEnd/>
            <a:tailEnd/>
          </a:ln>
          <a:effectLst/>
        </p:spPr>
        <p:txBody>
          <a:bodyPr wrap="none" anchor="ctr"/>
          <a:lstStyle/>
          <a:p>
            <a:pPr algn="ctr"/>
            <a:r>
              <a:rPr lang="en-US" b="1"/>
              <a:t>Reservoir</a:t>
            </a:r>
          </a:p>
          <a:p>
            <a:pPr algn="ctr"/>
            <a:r>
              <a:rPr lang="en-US" b="1"/>
              <a:t>(Man, animal,</a:t>
            </a:r>
          </a:p>
          <a:p>
            <a:pPr algn="ctr"/>
            <a:r>
              <a:rPr lang="en-US" b="1"/>
              <a:t>Inanimate)</a:t>
            </a:r>
          </a:p>
        </p:txBody>
      </p:sp>
      <p:sp>
        <p:nvSpPr>
          <p:cNvPr id="194565" name="Oval 5"/>
          <p:cNvSpPr>
            <a:spLocks noChangeArrowheads="1"/>
          </p:cNvSpPr>
          <p:nvPr/>
        </p:nvSpPr>
        <p:spPr bwMode="auto">
          <a:xfrm>
            <a:off x="6248400" y="2895600"/>
            <a:ext cx="2819400" cy="1981200"/>
          </a:xfrm>
          <a:prstGeom prst="ellipse">
            <a:avLst/>
          </a:prstGeom>
          <a:gradFill rotWithShape="1">
            <a:gsLst>
              <a:gs pos="0">
                <a:schemeClr val="accent1"/>
              </a:gs>
              <a:gs pos="100000">
                <a:srgbClr val="763656"/>
              </a:gs>
            </a:gsLst>
            <a:path path="shape">
              <a:fillToRect l="50000" t="50000" r="50000" b="50000"/>
            </a:path>
          </a:gradFill>
          <a:ln w="9525">
            <a:solidFill>
              <a:schemeClr val="tx1"/>
            </a:solidFill>
            <a:round/>
            <a:headEnd/>
            <a:tailEnd/>
          </a:ln>
          <a:effectLst/>
        </p:spPr>
        <p:txBody>
          <a:bodyPr wrap="none" anchor="ctr"/>
          <a:lstStyle/>
          <a:p>
            <a:pPr algn="ctr"/>
            <a:r>
              <a:rPr lang="en-US" b="1"/>
              <a:t>Susceptible</a:t>
            </a:r>
          </a:p>
          <a:p>
            <a:pPr algn="ctr"/>
            <a:r>
              <a:rPr lang="en-US" b="1"/>
              <a:t>Host</a:t>
            </a:r>
          </a:p>
          <a:p>
            <a:pPr algn="ctr"/>
            <a:r>
              <a:rPr lang="en-US" b="1"/>
              <a:t>(Man, animal)</a:t>
            </a:r>
          </a:p>
        </p:txBody>
      </p:sp>
      <p:sp>
        <p:nvSpPr>
          <p:cNvPr id="194572" name="Text Box 12"/>
          <p:cNvSpPr txBox="1">
            <a:spLocks noChangeArrowheads="1"/>
          </p:cNvSpPr>
          <p:nvPr/>
        </p:nvSpPr>
        <p:spPr bwMode="auto">
          <a:xfrm>
            <a:off x="4191000" y="1828800"/>
            <a:ext cx="973138" cy="457200"/>
          </a:xfrm>
          <a:prstGeom prst="rect">
            <a:avLst/>
          </a:prstGeom>
          <a:noFill/>
          <a:ln w="9525">
            <a:noFill/>
            <a:miter lim="800000"/>
            <a:headEnd/>
            <a:tailEnd/>
          </a:ln>
          <a:effectLst/>
        </p:spPr>
        <p:txBody>
          <a:bodyPr wrap="none">
            <a:spAutoFit/>
          </a:bodyPr>
          <a:lstStyle/>
          <a:p>
            <a:r>
              <a:rPr lang="en-US"/>
              <a:t>Direct</a:t>
            </a:r>
          </a:p>
        </p:txBody>
      </p:sp>
      <p:sp>
        <p:nvSpPr>
          <p:cNvPr id="194573" name="Text Box 13"/>
          <p:cNvSpPr txBox="1">
            <a:spLocks noChangeArrowheads="1"/>
          </p:cNvSpPr>
          <p:nvPr/>
        </p:nvSpPr>
        <p:spPr bwMode="auto">
          <a:xfrm>
            <a:off x="4038600" y="3581400"/>
            <a:ext cx="1371600" cy="822325"/>
          </a:xfrm>
          <a:prstGeom prst="rect">
            <a:avLst/>
          </a:prstGeom>
          <a:noFill/>
          <a:ln w="9525">
            <a:noFill/>
            <a:miter lim="800000"/>
            <a:headEnd/>
            <a:tailEnd/>
          </a:ln>
          <a:effectLst/>
        </p:spPr>
        <p:txBody>
          <a:bodyPr>
            <a:spAutoFit/>
          </a:bodyPr>
          <a:lstStyle/>
          <a:p>
            <a:endParaRPr lang="en-US"/>
          </a:p>
          <a:p>
            <a:r>
              <a:rPr lang="en-US"/>
              <a:t>Vehicle </a:t>
            </a:r>
          </a:p>
        </p:txBody>
      </p:sp>
      <p:sp>
        <p:nvSpPr>
          <p:cNvPr id="194574" name="Text Box 14"/>
          <p:cNvSpPr txBox="1">
            <a:spLocks noChangeArrowheads="1"/>
          </p:cNvSpPr>
          <p:nvPr/>
        </p:nvSpPr>
        <p:spPr bwMode="auto">
          <a:xfrm>
            <a:off x="4191000" y="4495800"/>
            <a:ext cx="1044575" cy="457200"/>
          </a:xfrm>
          <a:prstGeom prst="rect">
            <a:avLst/>
          </a:prstGeom>
          <a:noFill/>
          <a:ln w="9525">
            <a:noFill/>
            <a:miter lim="800000"/>
            <a:headEnd/>
            <a:tailEnd/>
          </a:ln>
          <a:effectLst/>
        </p:spPr>
        <p:txBody>
          <a:bodyPr wrap="none">
            <a:spAutoFit/>
          </a:bodyPr>
          <a:lstStyle/>
          <a:p>
            <a:r>
              <a:rPr lang="en-US"/>
              <a:t>Vector</a:t>
            </a:r>
          </a:p>
        </p:txBody>
      </p:sp>
      <p:sp>
        <p:nvSpPr>
          <p:cNvPr id="194577" name="Freeform 17"/>
          <p:cNvSpPr>
            <a:spLocks/>
          </p:cNvSpPr>
          <p:nvPr/>
        </p:nvSpPr>
        <p:spPr bwMode="auto">
          <a:xfrm>
            <a:off x="2133600" y="4495800"/>
            <a:ext cx="5405438" cy="1206500"/>
          </a:xfrm>
          <a:custGeom>
            <a:avLst/>
            <a:gdLst/>
            <a:ahLst/>
            <a:cxnLst>
              <a:cxn ang="0">
                <a:pos x="0" y="0"/>
              </a:cxn>
              <a:cxn ang="0">
                <a:pos x="1728" y="870"/>
              </a:cxn>
              <a:cxn ang="0">
                <a:pos x="3584" y="128"/>
              </a:cxn>
            </a:cxnLst>
            <a:rect l="0" t="0" r="r" b="b"/>
            <a:pathLst>
              <a:path w="3584" h="891">
                <a:moveTo>
                  <a:pt x="0" y="0"/>
                </a:moveTo>
                <a:cubicBezTo>
                  <a:pt x="286" y="145"/>
                  <a:pt x="1131" y="849"/>
                  <a:pt x="1728" y="870"/>
                </a:cubicBezTo>
                <a:cubicBezTo>
                  <a:pt x="2325" y="891"/>
                  <a:pt x="3197" y="283"/>
                  <a:pt x="3584" y="128"/>
                </a:cubicBezTo>
              </a:path>
            </a:pathLst>
          </a:custGeom>
          <a:noFill/>
          <a:ln w="41275" cap="rnd" cmpd="sng">
            <a:solidFill>
              <a:schemeClr val="tx1"/>
            </a:solidFill>
            <a:prstDash val="sysDot"/>
            <a:round/>
            <a:headEnd type="none" w="med" len="med"/>
            <a:tailEnd type="triangle" w="med" len="med"/>
          </a:ln>
          <a:effectLst/>
        </p:spPr>
        <p:txBody>
          <a:bodyPr anchor="ctr"/>
          <a:lstStyle/>
          <a:p>
            <a:endParaRPr lang="en-GB"/>
          </a:p>
        </p:txBody>
      </p:sp>
      <p:sp>
        <p:nvSpPr>
          <p:cNvPr id="194578" name="Freeform 18"/>
          <p:cNvSpPr>
            <a:spLocks/>
          </p:cNvSpPr>
          <p:nvPr/>
        </p:nvSpPr>
        <p:spPr bwMode="auto">
          <a:xfrm>
            <a:off x="2438400" y="4343400"/>
            <a:ext cx="4572000" cy="766763"/>
          </a:xfrm>
          <a:custGeom>
            <a:avLst/>
            <a:gdLst/>
            <a:ahLst/>
            <a:cxnLst>
              <a:cxn ang="0">
                <a:pos x="0" y="0"/>
              </a:cxn>
              <a:cxn ang="0">
                <a:pos x="1440" y="468"/>
              </a:cxn>
              <a:cxn ang="0">
                <a:pos x="2880" y="93"/>
              </a:cxn>
            </a:cxnLst>
            <a:rect l="0" t="0" r="r" b="b"/>
            <a:pathLst>
              <a:path w="2880" h="483">
                <a:moveTo>
                  <a:pt x="0" y="0"/>
                </a:moveTo>
                <a:cubicBezTo>
                  <a:pt x="240" y="78"/>
                  <a:pt x="960" y="453"/>
                  <a:pt x="1440" y="468"/>
                </a:cubicBezTo>
                <a:cubicBezTo>
                  <a:pt x="1920" y="483"/>
                  <a:pt x="2580" y="171"/>
                  <a:pt x="2880" y="93"/>
                </a:cubicBezTo>
              </a:path>
            </a:pathLst>
          </a:custGeom>
          <a:noFill/>
          <a:ln w="41275" cap="rnd" cmpd="sng">
            <a:solidFill>
              <a:schemeClr val="tx1"/>
            </a:solidFill>
            <a:prstDash val="sysDot"/>
            <a:round/>
            <a:headEnd type="none" w="med" len="med"/>
            <a:tailEnd type="triangle" w="med" len="med"/>
          </a:ln>
          <a:effectLst/>
        </p:spPr>
        <p:txBody>
          <a:bodyPr anchor="ctr"/>
          <a:lstStyle/>
          <a:p>
            <a:endParaRPr lang="en-GB"/>
          </a:p>
        </p:txBody>
      </p:sp>
      <p:sp>
        <p:nvSpPr>
          <p:cNvPr id="194580" name="Freeform 20"/>
          <p:cNvSpPr>
            <a:spLocks/>
          </p:cNvSpPr>
          <p:nvPr/>
        </p:nvSpPr>
        <p:spPr bwMode="auto">
          <a:xfrm>
            <a:off x="1600200" y="4648200"/>
            <a:ext cx="6384925" cy="1971675"/>
          </a:xfrm>
          <a:custGeom>
            <a:avLst/>
            <a:gdLst/>
            <a:ahLst/>
            <a:cxnLst>
              <a:cxn ang="0">
                <a:pos x="0" y="0"/>
              </a:cxn>
              <a:cxn ang="0">
                <a:pos x="1997" y="1395"/>
              </a:cxn>
              <a:cxn ang="0">
                <a:pos x="4185" y="141"/>
              </a:cxn>
            </a:cxnLst>
            <a:rect l="0" t="0" r="r" b="b"/>
            <a:pathLst>
              <a:path w="4185" h="1418">
                <a:moveTo>
                  <a:pt x="0" y="0"/>
                </a:moveTo>
                <a:cubicBezTo>
                  <a:pt x="331" y="232"/>
                  <a:pt x="1300" y="1372"/>
                  <a:pt x="1997" y="1395"/>
                </a:cubicBezTo>
                <a:cubicBezTo>
                  <a:pt x="2694" y="1418"/>
                  <a:pt x="3729" y="402"/>
                  <a:pt x="4185" y="141"/>
                </a:cubicBezTo>
              </a:path>
            </a:pathLst>
          </a:custGeom>
          <a:noFill/>
          <a:ln w="41275" cap="flat" cmpd="sng">
            <a:solidFill>
              <a:schemeClr val="tx1"/>
            </a:solidFill>
            <a:prstDash val="sysDot"/>
            <a:round/>
            <a:headEnd type="none" w="med" len="med"/>
            <a:tailEnd type="triangle" w="med" len="med"/>
          </a:ln>
          <a:effectLst/>
        </p:spPr>
        <p:txBody>
          <a:bodyPr anchor="ctr"/>
          <a:lstStyle/>
          <a:p>
            <a:endParaRPr lang="en-GB"/>
          </a:p>
        </p:txBody>
      </p:sp>
      <p:sp>
        <p:nvSpPr>
          <p:cNvPr id="194581" name="Freeform 21"/>
          <p:cNvSpPr>
            <a:spLocks/>
          </p:cNvSpPr>
          <p:nvPr/>
        </p:nvSpPr>
        <p:spPr bwMode="auto">
          <a:xfrm>
            <a:off x="2362200" y="4038600"/>
            <a:ext cx="4495800" cy="527050"/>
          </a:xfrm>
          <a:custGeom>
            <a:avLst/>
            <a:gdLst/>
            <a:ahLst/>
            <a:cxnLst>
              <a:cxn ang="0">
                <a:pos x="0" y="50"/>
              </a:cxn>
              <a:cxn ang="0">
                <a:pos x="1590" y="167"/>
              </a:cxn>
              <a:cxn ang="0">
                <a:pos x="2854" y="0"/>
              </a:cxn>
            </a:cxnLst>
            <a:rect l="0" t="0" r="r" b="b"/>
            <a:pathLst>
              <a:path w="2854" h="175">
                <a:moveTo>
                  <a:pt x="0" y="50"/>
                </a:moveTo>
                <a:cubicBezTo>
                  <a:pt x="265" y="69"/>
                  <a:pt x="1114" y="175"/>
                  <a:pt x="1590" y="167"/>
                </a:cubicBezTo>
                <a:cubicBezTo>
                  <a:pt x="2066" y="159"/>
                  <a:pt x="2591" y="35"/>
                  <a:pt x="2854" y="0"/>
                </a:cubicBezTo>
              </a:path>
            </a:pathLst>
          </a:custGeom>
          <a:noFill/>
          <a:ln w="50800" cap="flat" cmpd="sng">
            <a:solidFill>
              <a:schemeClr val="tx1"/>
            </a:solidFill>
            <a:prstDash val="sysDot"/>
            <a:round/>
            <a:headEnd type="none" w="med" len="med"/>
            <a:tailEnd type="triangle" w="med" len="med"/>
          </a:ln>
          <a:effectLst/>
        </p:spPr>
        <p:txBody>
          <a:bodyPr anchor="ctr"/>
          <a:lstStyle/>
          <a:p>
            <a:endParaRPr lang="en-GB"/>
          </a:p>
        </p:txBody>
      </p:sp>
      <p:sp>
        <p:nvSpPr>
          <p:cNvPr id="194584" name="Freeform 24"/>
          <p:cNvSpPr>
            <a:spLocks/>
          </p:cNvSpPr>
          <p:nvPr/>
        </p:nvSpPr>
        <p:spPr bwMode="auto">
          <a:xfrm>
            <a:off x="1600200" y="1517650"/>
            <a:ext cx="6283325" cy="1530350"/>
          </a:xfrm>
          <a:custGeom>
            <a:avLst/>
            <a:gdLst/>
            <a:ahLst/>
            <a:cxnLst>
              <a:cxn ang="0">
                <a:pos x="0" y="887"/>
              </a:cxn>
              <a:cxn ang="0">
                <a:pos x="2022" y="30"/>
              </a:cxn>
              <a:cxn ang="0">
                <a:pos x="4006" y="1066"/>
              </a:cxn>
            </a:cxnLst>
            <a:rect l="0" t="0" r="r" b="b"/>
            <a:pathLst>
              <a:path w="4006" h="1066">
                <a:moveTo>
                  <a:pt x="0" y="887"/>
                </a:moveTo>
                <a:cubicBezTo>
                  <a:pt x="335" y="744"/>
                  <a:pt x="1354" y="0"/>
                  <a:pt x="2022" y="30"/>
                </a:cubicBezTo>
                <a:cubicBezTo>
                  <a:pt x="2690" y="60"/>
                  <a:pt x="3593" y="850"/>
                  <a:pt x="4006" y="1066"/>
                </a:cubicBezTo>
              </a:path>
            </a:pathLst>
          </a:custGeom>
          <a:noFill/>
          <a:ln w="41275" cap="flat" cmpd="sng">
            <a:solidFill>
              <a:schemeClr val="tx1"/>
            </a:solidFill>
            <a:prstDash val="solid"/>
            <a:round/>
            <a:headEnd type="none" w="med" len="med"/>
            <a:tailEnd type="triangle" w="med" len="med"/>
          </a:ln>
          <a:effectLst/>
        </p:spPr>
        <p:txBody>
          <a:bodyPr anchor="ctr"/>
          <a:lstStyle/>
          <a:p>
            <a:endParaRPr lang="en-GB"/>
          </a:p>
        </p:txBody>
      </p:sp>
      <p:sp>
        <p:nvSpPr>
          <p:cNvPr id="194585" name="Text Box 25"/>
          <p:cNvSpPr txBox="1">
            <a:spLocks noChangeArrowheads="1"/>
          </p:cNvSpPr>
          <p:nvPr/>
        </p:nvSpPr>
        <p:spPr bwMode="auto">
          <a:xfrm>
            <a:off x="3962400" y="5029200"/>
            <a:ext cx="1546225" cy="457200"/>
          </a:xfrm>
          <a:prstGeom prst="rect">
            <a:avLst/>
          </a:prstGeom>
          <a:noFill/>
          <a:ln w="9525">
            <a:noFill/>
            <a:miter lim="800000"/>
            <a:headEnd/>
            <a:tailEnd/>
          </a:ln>
          <a:effectLst/>
        </p:spPr>
        <p:txBody>
          <a:bodyPr wrap="none">
            <a:spAutoFit/>
          </a:bodyPr>
          <a:lstStyle/>
          <a:p>
            <a:r>
              <a:rPr lang="en-US"/>
              <a:t>Inanimate</a:t>
            </a:r>
          </a:p>
        </p:txBody>
      </p:sp>
      <p:sp>
        <p:nvSpPr>
          <p:cNvPr id="194586" name="Text Box 26"/>
          <p:cNvSpPr txBox="1">
            <a:spLocks noChangeArrowheads="1"/>
          </p:cNvSpPr>
          <p:nvPr/>
        </p:nvSpPr>
        <p:spPr bwMode="auto">
          <a:xfrm>
            <a:off x="3276600" y="5654675"/>
            <a:ext cx="2584450" cy="457200"/>
          </a:xfrm>
          <a:prstGeom prst="rect">
            <a:avLst/>
          </a:prstGeom>
          <a:noFill/>
          <a:ln w="9525">
            <a:noFill/>
            <a:miter lim="800000"/>
            <a:headEnd/>
            <a:tailEnd/>
          </a:ln>
          <a:effectLst/>
        </p:spPr>
        <p:txBody>
          <a:bodyPr wrap="none">
            <a:spAutoFit/>
          </a:bodyPr>
          <a:lstStyle/>
          <a:p>
            <a:r>
              <a:rPr lang="en-US"/>
              <a:t>Intermediate host</a:t>
            </a:r>
          </a:p>
        </p:txBody>
      </p:sp>
      <p:sp>
        <p:nvSpPr>
          <p:cNvPr id="194587" name="Text Box 27"/>
          <p:cNvSpPr txBox="1">
            <a:spLocks noChangeArrowheads="1"/>
          </p:cNvSpPr>
          <p:nvPr/>
        </p:nvSpPr>
        <p:spPr bwMode="auto">
          <a:xfrm>
            <a:off x="1066800" y="431800"/>
            <a:ext cx="7591425" cy="701675"/>
          </a:xfrm>
          <a:prstGeom prst="rect">
            <a:avLst/>
          </a:prstGeom>
          <a:noFill/>
          <a:ln w="9525">
            <a:noFill/>
            <a:miter lim="800000"/>
            <a:headEnd/>
            <a:tailEnd/>
          </a:ln>
          <a:effectLst/>
        </p:spPr>
        <p:txBody>
          <a:bodyPr wrap="none">
            <a:spAutoFit/>
          </a:bodyPr>
          <a:lstStyle/>
          <a:p>
            <a:r>
              <a:rPr lang="en-US" sz="4000" u="sng"/>
              <a:t>Spread of Communicable disease</a:t>
            </a:r>
          </a:p>
        </p:txBody>
      </p:sp>
      <p:sp>
        <p:nvSpPr>
          <p:cNvPr id="194588" name="Text Box 28"/>
          <p:cNvSpPr txBox="1">
            <a:spLocks noChangeArrowheads="1"/>
          </p:cNvSpPr>
          <p:nvPr/>
        </p:nvSpPr>
        <p:spPr bwMode="auto">
          <a:xfrm>
            <a:off x="6705600" y="5638800"/>
            <a:ext cx="2081213" cy="822325"/>
          </a:xfrm>
          <a:prstGeom prst="rect">
            <a:avLst/>
          </a:prstGeom>
          <a:noFill/>
          <a:ln w="9525">
            <a:noFill/>
            <a:miter lim="800000"/>
            <a:headEnd/>
            <a:tailEnd/>
          </a:ln>
          <a:effectLst/>
        </p:spPr>
        <p:txBody>
          <a:bodyPr wrap="none">
            <a:spAutoFit/>
          </a:bodyPr>
          <a:lstStyle/>
          <a:p>
            <a:r>
              <a:rPr lang="en-US"/>
              <a:t>Direct:______</a:t>
            </a:r>
          </a:p>
          <a:p>
            <a:r>
              <a:rPr lang="en-US"/>
              <a:t>Indirect:………</a:t>
            </a:r>
          </a:p>
        </p:txBody>
      </p:sp>
      <p:sp>
        <p:nvSpPr>
          <p:cNvPr id="194589" name="Text Box 29"/>
          <p:cNvSpPr txBox="1">
            <a:spLocks noChangeArrowheads="1"/>
          </p:cNvSpPr>
          <p:nvPr/>
        </p:nvSpPr>
        <p:spPr bwMode="auto">
          <a:xfrm>
            <a:off x="3962400" y="2776538"/>
            <a:ext cx="1219200" cy="457200"/>
          </a:xfrm>
          <a:prstGeom prst="rect">
            <a:avLst/>
          </a:prstGeom>
          <a:noFill/>
          <a:ln w="9525">
            <a:noFill/>
            <a:miter lim="800000"/>
            <a:headEnd/>
            <a:tailEnd/>
          </a:ln>
          <a:effectLst/>
        </p:spPr>
        <p:txBody>
          <a:bodyPr wrap="none">
            <a:spAutoFit/>
          </a:bodyPr>
          <a:lstStyle/>
          <a:p>
            <a:r>
              <a:rPr lang="en-US"/>
              <a:t>Indirect</a:t>
            </a:r>
          </a:p>
        </p:txBody>
      </p:sp>
      <p:sp>
        <p:nvSpPr>
          <p:cNvPr id="194590" name="Line 30"/>
          <p:cNvSpPr>
            <a:spLocks noChangeShapeType="1"/>
          </p:cNvSpPr>
          <p:nvPr/>
        </p:nvSpPr>
        <p:spPr bwMode="auto">
          <a:xfrm>
            <a:off x="5486400" y="3048000"/>
            <a:ext cx="0" cy="685800"/>
          </a:xfrm>
          <a:prstGeom prst="line">
            <a:avLst/>
          </a:prstGeom>
          <a:noFill/>
          <a:ln w="9525">
            <a:solidFill>
              <a:schemeClr val="tx1"/>
            </a:solidFill>
            <a:round/>
            <a:headEnd/>
            <a:tailEnd type="triangle" w="med" len="med"/>
          </a:ln>
          <a:effectLst/>
        </p:spPr>
        <p:txBody>
          <a:bodyPr anchor="ctr"/>
          <a:lstStyle/>
          <a:p>
            <a:endParaRPr lang="en-GB"/>
          </a:p>
        </p:txBody>
      </p:sp>
      <p:sp>
        <p:nvSpPr>
          <p:cNvPr id="194591" name="Line 31"/>
          <p:cNvSpPr>
            <a:spLocks noChangeShapeType="1"/>
          </p:cNvSpPr>
          <p:nvPr/>
        </p:nvSpPr>
        <p:spPr bwMode="auto">
          <a:xfrm>
            <a:off x="5257800" y="3048000"/>
            <a:ext cx="228600" cy="0"/>
          </a:xfrm>
          <a:prstGeom prst="line">
            <a:avLst/>
          </a:prstGeom>
          <a:noFill/>
          <a:ln w="9525">
            <a:solidFill>
              <a:schemeClr val="tx1"/>
            </a:solidFill>
            <a:round/>
            <a:headEnd/>
            <a:tailEnd/>
          </a:ln>
          <a:effectLst/>
        </p:spPr>
        <p:txBody>
          <a:bodyPr anchor="ctr"/>
          <a:lstStyle/>
          <a:p>
            <a:endParaRPr lang="en-GB"/>
          </a:p>
        </p:txBody>
      </p:sp>
      <p:sp>
        <p:nvSpPr>
          <p:cNvPr id="194592" name="Freeform 32"/>
          <p:cNvSpPr>
            <a:spLocks/>
          </p:cNvSpPr>
          <p:nvPr/>
        </p:nvSpPr>
        <p:spPr bwMode="auto">
          <a:xfrm>
            <a:off x="2514600" y="3581400"/>
            <a:ext cx="4191000" cy="450850"/>
          </a:xfrm>
          <a:custGeom>
            <a:avLst/>
            <a:gdLst/>
            <a:ahLst/>
            <a:cxnLst>
              <a:cxn ang="0">
                <a:pos x="0" y="50"/>
              </a:cxn>
              <a:cxn ang="0">
                <a:pos x="1590" y="167"/>
              </a:cxn>
              <a:cxn ang="0">
                <a:pos x="2854" y="0"/>
              </a:cxn>
            </a:cxnLst>
            <a:rect l="0" t="0" r="r" b="b"/>
            <a:pathLst>
              <a:path w="2854" h="175">
                <a:moveTo>
                  <a:pt x="0" y="50"/>
                </a:moveTo>
                <a:cubicBezTo>
                  <a:pt x="265" y="69"/>
                  <a:pt x="1114" y="175"/>
                  <a:pt x="1590" y="167"/>
                </a:cubicBezTo>
                <a:cubicBezTo>
                  <a:pt x="2066" y="159"/>
                  <a:pt x="2591" y="35"/>
                  <a:pt x="2854" y="0"/>
                </a:cubicBezTo>
              </a:path>
            </a:pathLst>
          </a:custGeom>
          <a:noFill/>
          <a:ln w="50800" cap="flat" cmpd="sng">
            <a:solidFill>
              <a:schemeClr val="tx1"/>
            </a:solidFill>
            <a:prstDash val="sysDot"/>
            <a:round/>
            <a:headEnd type="none" w="med" len="med"/>
            <a:tailEnd type="triangle" w="med" len="med"/>
          </a:ln>
          <a:effectLst/>
        </p:spPr>
        <p:txBody>
          <a:bodyPr anchor="ctr"/>
          <a:lstStyle/>
          <a:p>
            <a:endParaRPr lang="en-GB"/>
          </a:p>
        </p:txBody>
      </p:sp>
      <p:sp>
        <p:nvSpPr>
          <p:cNvPr id="194593" name="Text Box 33"/>
          <p:cNvSpPr txBox="1">
            <a:spLocks noChangeArrowheads="1"/>
          </p:cNvSpPr>
          <p:nvPr/>
        </p:nvSpPr>
        <p:spPr bwMode="auto">
          <a:xfrm>
            <a:off x="4191000" y="3462338"/>
            <a:ext cx="1319213" cy="457200"/>
          </a:xfrm>
          <a:prstGeom prst="rect">
            <a:avLst/>
          </a:prstGeom>
          <a:noFill/>
          <a:ln w="9525">
            <a:noFill/>
            <a:miter lim="800000"/>
            <a:headEnd/>
            <a:tailEnd/>
          </a:ln>
          <a:effectLst/>
        </p:spPr>
        <p:txBody>
          <a:bodyPr wrap="none">
            <a:spAutoFit/>
          </a:bodyPr>
          <a:lstStyle/>
          <a:p>
            <a:r>
              <a:rPr lang="en-US"/>
              <a:t>Airborne</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94564"/>
                                        </p:tgtEl>
                                        <p:attrNameLst>
                                          <p:attrName>style.visibility</p:attrName>
                                        </p:attrNameLst>
                                      </p:cBhvr>
                                      <p:to>
                                        <p:strVal val="visible"/>
                                      </p:to>
                                    </p:set>
                                    <p:animEffect transition="in" filter="circle(in)">
                                      <p:cBhvr>
                                        <p:cTn id="7" dur="2000"/>
                                        <p:tgtEl>
                                          <p:spTgt spid="19456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94565"/>
                                        </p:tgtEl>
                                        <p:attrNameLst>
                                          <p:attrName>style.visibility</p:attrName>
                                        </p:attrNameLst>
                                      </p:cBhvr>
                                      <p:to>
                                        <p:strVal val="visible"/>
                                      </p:to>
                                    </p:set>
                                    <p:animEffect transition="in" filter="wheel(4)">
                                      <p:cBhvr>
                                        <p:cTn id="12" dur="1000"/>
                                        <p:tgtEl>
                                          <p:spTgt spid="19456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84"/>
                                        </p:tgtEl>
                                        <p:attrNameLst>
                                          <p:attrName>style.visibility</p:attrName>
                                        </p:attrNameLst>
                                      </p:cBhvr>
                                      <p:to>
                                        <p:strVal val="visible"/>
                                      </p:to>
                                    </p:set>
                                    <p:animEffect transition="in" filter="wipe(left)">
                                      <p:cBhvr>
                                        <p:cTn id="17" dur="500"/>
                                        <p:tgtEl>
                                          <p:spTgt spid="194584"/>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194572"/>
                                        </p:tgtEl>
                                        <p:attrNameLst>
                                          <p:attrName>style.visibility</p:attrName>
                                        </p:attrNameLst>
                                      </p:cBhvr>
                                      <p:to>
                                        <p:strVal val="visible"/>
                                      </p:to>
                                    </p:set>
                                    <p:animEffect transition="in" filter="diamond(in)">
                                      <p:cBhvr>
                                        <p:cTn id="20" dur="2000"/>
                                        <p:tgtEl>
                                          <p:spTgt spid="194572"/>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94589"/>
                                        </p:tgtEl>
                                        <p:attrNameLst>
                                          <p:attrName>style.visibility</p:attrName>
                                        </p:attrNameLst>
                                      </p:cBhvr>
                                      <p:to>
                                        <p:strVal val="visible"/>
                                      </p:to>
                                    </p:set>
                                    <p:animEffect transition="in" filter="checkerboard(across)">
                                      <p:cBhvr>
                                        <p:cTn id="25" dur="500"/>
                                        <p:tgtEl>
                                          <p:spTgt spid="194589"/>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94591"/>
                                        </p:tgtEl>
                                        <p:attrNameLst>
                                          <p:attrName>style.visibility</p:attrName>
                                        </p:attrNameLst>
                                      </p:cBhvr>
                                      <p:to>
                                        <p:strVal val="visible"/>
                                      </p:to>
                                    </p:set>
                                    <p:animEffect transition="in" filter="wipe(up)">
                                      <p:cBhvr>
                                        <p:cTn id="28" dur="500"/>
                                        <p:tgtEl>
                                          <p:spTgt spid="19459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94590"/>
                                        </p:tgtEl>
                                        <p:attrNameLst>
                                          <p:attrName>style.visibility</p:attrName>
                                        </p:attrNameLst>
                                      </p:cBhvr>
                                      <p:to>
                                        <p:strVal val="visible"/>
                                      </p:to>
                                    </p:set>
                                    <p:animEffect transition="in" filter="wipe(up)">
                                      <p:cBhvr>
                                        <p:cTn id="31" dur="500"/>
                                        <p:tgtEl>
                                          <p:spTgt spid="19459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94592"/>
                                        </p:tgtEl>
                                        <p:attrNameLst>
                                          <p:attrName>style.visibility</p:attrName>
                                        </p:attrNameLst>
                                      </p:cBhvr>
                                      <p:to>
                                        <p:strVal val="visible"/>
                                      </p:to>
                                    </p:set>
                                    <p:animEffect transition="in" filter="wipe(left)">
                                      <p:cBhvr>
                                        <p:cTn id="36" dur="500"/>
                                        <p:tgtEl>
                                          <p:spTgt spid="194592"/>
                                        </p:tgtEl>
                                      </p:cBhvr>
                                    </p:animEffect>
                                  </p:childTnLst>
                                </p:cTn>
                              </p:par>
                            </p:childTnLst>
                          </p:cTn>
                        </p:par>
                        <p:par>
                          <p:cTn id="37" fill="hold">
                            <p:stCondLst>
                              <p:cond delay="500"/>
                            </p:stCondLst>
                            <p:childTnLst>
                              <p:par>
                                <p:cTn id="38" presetID="25" presetClass="entr" presetSubtype="0" fill="hold" grpId="0" nodeType="afterEffect">
                                  <p:stCondLst>
                                    <p:cond delay="0"/>
                                  </p:stCondLst>
                                  <p:childTnLst>
                                    <p:set>
                                      <p:cBhvr>
                                        <p:cTn id="39" dur="1" fill="hold">
                                          <p:stCondLst>
                                            <p:cond delay="0"/>
                                          </p:stCondLst>
                                        </p:cTn>
                                        <p:tgtEl>
                                          <p:spTgt spid="194593"/>
                                        </p:tgtEl>
                                        <p:attrNameLst>
                                          <p:attrName>style.visibility</p:attrName>
                                        </p:attrNameLst>
                                      </p:cBhvr>
                                      <p:to>
                                        <p:strVal val="visible"/>
                                      </p:to>
                                    </p:set>
                                    <p:anim calcmode="lin" valueType="num">
                                      <p:cBhvr>
                                        <p:cTn id="40" dur="500" decel="50000" fill="hold">
                                          <p:stCondLst>
                                            <p:cond delay="0"/>
                                          </p:stCondLst>
                                        </p:cTn>
                                        <p:tgtEl>
                                          <p:spTgt spid="194593"/>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94593"/>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94593"/>
                                        </p:tgtEl>
                                        <p:attrNameLst>
                                          <p:attrName>ppt_w</p:attrName>
                                        </p:attrNameLst>
                                      </p:cBhvr>
                                      <p:tavLst>
                                        <p:tav tm="0">
                                          <p:val>
                                            <p:strVal val="#ppt_w*.05"/>
                                          </p:val>
                                        </p:tav>
                                        <p:tav tm="100000">
                                          <p:val>
                                            <p:strVal val="#ppt_w"/>
                                          </p:val>
                                        </p:tav>
                                      </p:tavLst>
                                    </p:anim>
                                    <p:anim calcmode="lin" valueType="num">
                                      <p:cBhvr>
                                        <p:cTn id="43" dur="1000" fill="hold"/>
                                        <p:tgtEl>
                                          <p:spTgt spid="194593"/>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94593"/>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94593"/>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94593"/>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9459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4581"/>
                                        </p:tgtEl>
                                        <p:attrNameLst>
                                          <p:attrName>style.visibility</p:attrName>
                                        </p:attrNameLst>
                                      </p:cBhvr>
                                      <p:to>
                                        <p:strVal val="visible"/>
                                      </p:to>
                                    </p:set>
                                    <p:animEffect transition="in" filter="wipe(left)">
                                      <p:cBhvr>
                                        <p:cTn id="52" dur="500"/>
                                        <p:tgtEl>
                                          <p:spTgt spid="194581"/>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94573"/>
                                        </p:tgtEl>
                                        <p:attrNameLst>
                                          <p:attrName>style.visibility</p:attrName>
                                        </p:attrNameLst>
                                      </p:cBhvr>
                                      <p:to>
                                        <p:strVal val="visible"/>
                                      </p:to>
                                    </p:set>
                                    <p:animEffect transition="in" filter="checkerboard(across)">
                                      <p:cBhvr>
                                        <p:cTn id="55" dur="500"/>
                                        <p:tgtEl>
                                          <p:spTgt spid="19457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94578"/>
                                        </p:tgtEl>
                                        <p:attrNameLst>
                                          <p:attrName>style.visibility</p:attrName>
                                        </p:attrNameLst>
                                      </p:cBhvr>
                                      <p:to>
                                        <p:strVal val="visible"/>
                                      </p:to>
                                    </p:set>
                                    <p:animEffect transition="in" filter="wipe(left)">
                                      <p:cBhvr>
                                        <p:cTn id="60" dur="500"/>
                                        <p:tgtEl>
                                          <p:spTgt spid="194578"/>
                                        </p:tgtEl>
                                      </p:cBhvr>
                                    </p:animEffect>
                                  </p:childTnLst>
                                </p:cTn>
                              </p:par>
                              <p:par>
                                <p:cTn id="61" presetID="5" presetClass="entr" presetSubtype="10" fill="hold" grpId="0" nodeType="withEffect">
                                  <p:stCondLst>
                                    <p:cond delay="0"/>
                                  </p:stCondLst>
                                  <p:childTnLst>
                                    <p:set>
                                      <p:cBhvr>
                                        <p:cTn id="62" dur="1" fill="hold">
                                          <p:stCondLst>
                                            <p:cond delay="0"/>
                                          </p:stCondLst>
                                        </p:cTn>
                                        <p:tgtEl>
                                          <p:spTgt spid="194574"/>
                                        </p:tgtEl>
                                        <p:attrNameLst>
                                          <p:attrName>style.visibility</p:attrName>
                                        </p:attrNameLst>
                                      </p:cBhvr>
                                      <p:to>
                                        <p:strVal val="visible"/>
                                      </p:to>
                                    </p:set>
                                    <p:animEffect transition="in" filter="checkerboard(across)">
                                      <p:cBhvr>
                                        <p:cTn id="63" dur="500"/>
                                        <p:tgtEl>
                                          <p:spTgt spid="19457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94577"/>
                                        </p:tgtEl>
                                        <p:attrNameLst>
                                          <p:attrName>style.visibility</p:attrName>
                                        </p:attrNameLst>
                                      </p:cBhvr>
                                      <p:to>
                                        <p:strVal val="visible"/>
                                      </p:to>
                                    </p:set>
                                    <p:animEffect transition="in" filter="wipe(left)">
                                      <p:cBhvr>
                                        <p:cTn id="68" dur="500"/>
                                        <p:tgtEl>
                                          <p:spTgt spid="194577"/>
                                        </p:tgtEl>
                                      </p:cBhvr>
                                    </p:animEffect>
                                  </p:childTnLst>
                                </p:cTn>
                              </p:par>
                              <p:par>
                                <p:cTn id="69" presetID="5" presetClass="entr" presetSubtype="10" fill="hold" grpId="0" nodeType="withEffect">
                                  <p:stCondLst>
                                    <p:cond delay="0"/>
                                  </p:stCondLst>
                                  <p:childTnLst>
                                    <p:set>
                                      <p:cBhvr>
                                        <p:cTn id="70" dur="1" fill="hold">
                                          <p:stCondLst>
                                            <p:cond delay="0"/>
                                          </p:stCondLst>
                                        </p:cTn>
                                        <p:tgtEl>
                                          <p:spTgt spid="194585"/>
                                        </p:tgtEl>
                                        <p:attrNameLst>
                                          <p:attrName>style.visibility</p:attrName>
                                        </p:attrNameLst>
                                      </p:cBhvr>
                                      <p:to>
                                        <p:strVal val="visible"/>
                                      </p:to>
                                    </p:set>
                                    <p:animEffect transition="in" filter="checkerboard(across)">
                                      <p:cBhvr>
                                        <p:cTn id="71" dur="500"/>
                                        <p:tgtEl>
                                          <p:spTgt spid="194585"/>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94580"/>
                                        </p:tgtEl>
                                        <p:attrNameLst>
                                          <p:attrName>style.visibility</p:attrName>
                                        </p:attrNameLst>
                                      </p:cBhvr>
                                      <p:to>
                                        <p:strVal val="visible"/>
                                      </p:to>
                                    </p:set>
                                    <p:animEffect transition="in" filter="wipe(left)">
                                      <p:cBhvr>
                                        <p:cTn id="76" dur="500"/>
                                        <p:tgtEl>
                                          <p:spTgt spid="194580"/>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194586"/>
                                        </p:tgtEl>
                                        <p:attrNameLst>
                                          <p:attrName>style.visibility</p:attrName>
                                        </p:attrNameLst>
                                      </p:cBhvr>
                                      <p:to>
                                        <p:strVal val="visible"/>
                                      </p:to>
                                    </p:set>
                                    <p:animEffect transition="in" filter="checkerboard(across)">
                                      <p:cBhvr>
                                        <p:cTn id="79" dur="500"/>
                                        <p:tgtEl>
                                          <p:spTgt spid="194586"/>
                                        </p:tgtEl>
                                      </p:cBhvr>
                                    </p:animEffect>
                                  </p:childTnLst>
                                </p:cTn>
                              </p:par>
                            </p:childTnLst>
                          </p:cTn>
                        </p:par>
                        <p:par>
                          <p:cTn id="80" fill="hold">
                            <p:stCondLst>
                              <p:cond delay="500"/>
                            </p:stCondLst>
                            <p:childTnLst>
                              <p:par>
                                <p:cTn id="81" presetID="5" presetClass="entr" presetSubtype="10" fill="hold" grpId="0" nodeType="afterEffect">
                                  <p:stCondLst>
                                    <p:cond delay="0"/>
                                  </p:stCondLst>
                                  <p:childTnLst>
                                    <p:set>
                                      <p:cBhvr>
                                        <p:cTn id="82" dur="1" fill="hold">
                                          <p:stCondLst>
                                            <p:cond delay="0"/>
                                          </p:stCondLst>
                                        </p:cTn>
                                        <p:tgtEl>
                                          <p:spTgt spid="194588"/>
                                        </p:tgtEl>
                                        <p:attrNameLst>
                                          <p:attrName>style.visibility</p:attrName>
                                        </p:attrNameLst>
                                      </p:cBhvr>
                                      <p:to>
                                        <p:strVal val="visible"/>
                                      </p:to>
                                    </p:set>
                                    <p:animEffect transition="in" filter="checkerboard(across)">
                                      <p:cBhvr>
                                        <p:cTn id="83" dur="500"/>
                                        <p:tgtEl>
                                          <p:spTgt spid="19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animBg="1"/>
      <p:bldP spid="194565" grpId="0" animBg="1"/>
      <p:bldP spid="194572" grpId="0"/>
      <p:bldP spid="194573" grpId="0"/>
      <p:bldP spid="194574" grpId="0"/>
      <p:bldP spid="194577" grpId="0" animBg="1"/>
      <p:bldP spid="194578" grpId="0" animBg="1"/>
      <p:bldP spid="194580" grpId="0" animBg="1"/>
      <p:bldP spid="194581" grpId="0" animBg="1"/>
      <p:bldP spid="194584" grpId="0" animBg="1"/>
      <p:bldP spid="194585" grpId="0"/>
      <p:bldP spid="194586" grpId="0"/>
      <p:bldP spid="194588" grpId="0"/>
      <p:bldP spid="194589" grpId="0"/>
      <p:bldP spid="194590" grpId="0" animBg="1"/>
      <p:bldP spid="194591" grpId="0" animBg="1"/>
      <p:bldP spid="194592" grpId="0" animBg="1"/>
      <p:bldP spid="1945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457200" y="152400"/>
            <a:ext cx="8229600" cy="1371600"/>
          </a:xfrm>
        </p:spPr>
        <p:txBody>
          <a:bodyPr/>
          <a:lstStyle/>
          <a:p>
            <a:r>
              <a:rPr lang="en-US" u="sng"/>
              <a:t>Mode of transmission</a:t>
            </a:r>
          </a:p>
        </p:txBody>
      </p:sp>
      <p:sp>
        <p:nvSpPr>
          <p:cNvPr id="218115" name="Rectangle 3"/>
          <p:cNvSpPr>
            <a:spLocks noGrp="1" noChangeArrowheads="1"/>
          </p:cNvSpPr>
          <p:nvPr>
            <p:ph type="body" idx="1"/>
          </p:nvPr>
        </p:nvSpPr>
        <p:spPr>
          <a:xfrm>
            <a:off x="381000" y="1752600"/>
            <a:ext cx="8382000" cy="4267200"/>
          </a:xfrm>
        </p:spPr>
        <p:txBody>
          <a:bodyPr/>
          <a:lstStyle/>
          <a:p>
            <a:pPr algn="ctr">
              <a:lnSpc>
                <a:spcPct val="90000"/>
              </a:lnSpc>
              <a:buFont typeface="Wingdings" pitchFamily="2" charset="2"/>
              <a:buNone/>
            </a:pPr>
            <a:r>
              <a:rPr lang="en-US" sz="4000" u="sng"/>
              <a:t>Direct:</a:t>
            </a:r>
          </a:p>
          <a:p>
            <a:pPr algn="ctr">
              <a:lnSpc>
                <a:spcPct val="90000"/>
              </a:lnSpc>
              <a:buFont typeface="Wingdings" pitchFamily="2" charset="2"/>
              <a:buNone/>
            </a:pPr>
            <a:endParaRPr lang="en-US" sz="4000" u="sng"/>
          </a:p>
          <a:p>
            <a:pPr>
              <a:lnSpc>
                <a:spcPct val="90000"/>
              </a:lnSpc>
              <a:buFont typeface="Wingdings" pitchFamily="2" charset="2"/>
              <a:buNone/>
            </a:pPr>
            <a:r>
              <a:rPr lang="en-US" sz="2800"/>
              <a:t>   1.	Close physical contact e.g. sexually 	transmitted disease (AIDS) ,skin to skin 	contact (leprosy):</a:t>
            </a:r>
          </a:p>
          <a:p>
            <a:pPr>
              <a:lnSpc>
                <a:spcPct val="90000"/>
              </a:lnSpc>
              <a:buFont typeface="Wingdings" pitchFamily="2" charset="2"/>
              <a:buNone/>
            </a:pPr>
            <a:r>
              <a:rPr lang="en-US" sz="2800"/>
              <a:t>	2.	Droplet infections</a:t>
            </a:r>
          </a:p>
          <a:p>
            <a:pPr>
              <a:lnSpc>
                <a:spcPct val="90000"/>
              </a:lnSpc>
              <a:buFont typeface="Wingdings" pitchFamily="2" charset="2"/>
              <a:buNone/>
            </a:pPr>
            <a:r>
              <a:rPr lang="en-US" sz="2800"/>
              <a:t>	3.	Contact with the soil</a:t>
            </a:r>
          </a:p>
          <a:p>
            <a:pPr>
              <a:lnSpc>
                <a:spcPct val="90000"/>
              </a:lnSpc>
              <a:buFont typeface="Wingdings" pitchFamily="2" charset="2"/>
              <a:buNone/>
            </a:pPr>
            <a:r>
              <a:rPr lang="en-US" sz="2800"/>
              <a:t>	4.	Vertical transmission</a:t>
            </a:r>
          </a:p>
          <a:p>
            <a:pPr>
              <a:lnSpc>
                <a:spcPct val="90000"/>
              </a:lnSpc>
              <a:buFont typeface="Wingdings" pitchFamily="2" charset="2"/>
              <a:buNone/>
            </a:pPr>
            <a:endParaRPr lang="en-US" sz="280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18114"/>
                                        </p:tgtEl>
                                        <p:attrNameLst>
                                          <p:attrName>style.visibility</p:attrName>
                                        </p:attrNameLst>
                                      </p:cBhvr>
                                      <p:to>
                                        <p:strVal val="visible"/>
                                      </p:to>
                                    </p:set>
                                    <p:animEffect transition="in" filter="checkerboard(across)">
                                      <p:cBhvr>
                                        <p:cTn id="7" dur="500"/>
                                        <p:tgtEl>
                                          <p:spTgt spid="218114"/>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218115">
                                            <p:txEl>
                                              <p:pRg st="0" end="0"/>
                                            </p:txEl>
                                          </p:spTgt>
                                        </p:tgtEl>
                                        <p:attrNameLst>
                                          <p:attrName>style.visibility</p:attrName>
                                        </p:attrNameLst>
                                      </p:cBhvr>
                                      <p:to>
                                        <p:strVal val="visible"/>
                                      </p:to>
                                    </p:set>
                                    <p:anim calcmode="lin" valueType="num">
                                      <p:cBhvr>
                                        <p:cTn id="11" dur="500" fill="hold"/>
                                        <p:tgtEl>
                                          <p:spTgt spid="21811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18115">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218115">
                                            <p:txEl>
                                              <p:pRg st="0" end="0"/>
                                            </p:txEl>
                                          </p:spTgt>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218115">
                                            <p:txEl>
                                              <p:pRg st="2" end="2"/>
                                            </p:txEl>
                                          </p:spTgt>
                                        </p:tgtEl>
                                        <p:attrNameLst>
                                          <p:attrName>style.visibility</p:attrName>
                                        </p:attrNameLst>
                                      </p:cBhvr>
                                      <p:to>
                                        <p:strVal val="visible"/>
                                      </p:to>
                                    </p:set>
                                    <p:anim calcmode="lin" valueType="num">
                                      <p:cBhvr>
                                        <p:cTn id="17" dur="500" fill="hold"/>
                                        <p:tgtEl>
                                          <p:spTgt spid="21811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1811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18115">
                                            <p:txEl>
                                              <p:pRg st="2" end="2"/>
                                            </p:txEl>
                                          </p:spTgt>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218115">
                                            <p:txEl>
                                              <p:pRg st="3" end="3"/>
                                            </p:txEl>
                                          </p:spTgt>
                                        </p:tgtEl>
                                        <p:attrNameLst>
                                          <p:attrName>style.visibility</p:attrName>
                                        </p:attrNameLst>
                                      </p:cBhvr>
                                      <p:to>
                                        <p:strVal val="visible"/>
                                      </p:to>
                                    </p:set>
                                    <p:anim calcmode="lin" valueType="num">
                                      <p:cBhvr>
                                        <p:cTn id="23" dur="500" fill="hold"/>
                                        <p:tgtEl>
                                          <p:spTgt spid="218115">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18115">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218115">
                                            <p:txEl>
                                              <p:pRg st="3" end="3"/>
                                            </p:txEl>
                                          </p:spTgt>
                                        </p:tgtEl>
                                      </p:cBhvr>
                                    </p:animEffect>
                                  </p:childTnLst>
                                </p:cTn>
                              </p:par>
                            </p:childTnLst>
                          </p:cTn>
                        </p:par>
                        <p:par>
                          <p:cTn id="26" fill="hold">
                            <p:stCondLst>
                              <p:cond delay="2000"/>
                            </p:stCondLst>
                            <p:childTnLst>
                              <p:par>
                                <p:cTn id="27" presetID="53" presetClass="entr" presetSubtype="0" fill="hold" grpId="0" nodeType="afterEffect">
                                  <p:stCondLst>
                                    <p:cond delay="0"/>
                                  </p:stCondLst>
                                  <p:childTnLst>
                                    <p:set>
                                      <p:cBhvr>
                                        <p:cTn id="28" dur="1" fill="hold">
                                          <p:stCondLst>
                                            <p:cond delay="0"/>
                                          </p:stCondLst>
                                        </p:cTn>
                                        <p:tgtEl>
                                          <p:spTgt spid="218115">
                                            <p:txEl>
                                              <p:pRg st="4" end="4"/>
                                            </p:txEl>
                                          </p:spTgt>
                                        </p:tgtEl>
                                        <p:attrNameLst>
                                          <p:attrName>style.visibility</p:attrName>
                                        </p:attrNameLst>
                                      </p:cBhvr>
                                      <p:to>
                                        <p:strVal val="visible"/>
                                      </p:to>
                                    </p:set>
                                    <p:anim calcmode="lin" valueType="num">
                                      <p:cBhvr>
                                        <p:cTn id="29" dur="500" fill="hold"/>
                                        <p:tgtEl>
                                          <p:spTgt spid="21811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1811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218115">
                                            <p:txEl>
                                              <p:pRg st="4" end="4"/>
                                            </p:txEl>
                                          </p:spTgt>
                                        </p:tgtEl>
                                      </p:cBhvr>
                                    </p:animEffect>
                                  </p:childTnLst>
                                </p:cTn>
                              </p:par>
                            </p:childTnLst>
                          </p:cTn>
                        </p:par>
                        <p:par>
                          <p:cTn id="32" fill="hold">
                            <p:stCondLst>
                              <p:cond delay="2500"/>
                            </p:stCondLst>
                            <p:childTnLst>
                              <p:par>
                                <p:cTn id="33" presetID="53" presetClass="entr" presetSubtype="0" fill="hold" grpId="0" nodeType="afterEffect">
                                  <p:stCondLst>
                                    <p:cond delay="0"/>
                                  </p:stCondLst>
                                  <p:childTnLst>
                                    <p:set>
                                      <p:cBhvr>
                                        <p:cTn id="34" dur="1" fill="hold">
                                          <p:stCondLst>
                                            <p:cond delay="0"/>
                                          </p:stCondLst>
                                        </p:cTn>
                                        <p:tgtEl>
                                          <p:spTgt spid="218115">
                                            <p:txEl>
                                              <p:pRg st="5" end="5"/>
                                            </p:txEl>
                                          </p:spTgt>
                                        </p:tgtEl>
                                        <p:attrNameLst>
                                          <p:attrName>style.visibility</p:attrName>
                                        </p:attrNameLst>
                                      </p:cBhvr>
                                      <p:to>
                                        <p:strVal val="visible"/>
                                      </p:to>
                                    </p:set>
                                    <p:anim calcmode="lin" valueType="num">
                                      <p:cBhvr>
                                        <p:cTn id="35" dur="500" fill="hold"/>
                                        <p:tgtEl>
                                          <p:spTgt spid="21811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1811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18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p:bldP spid="2181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Rectangle 3"/>
          <p:cNvSpPr>
            <a:spLocks noGrp="1" noChangeArrowheads="1"/>
          </p:cNvSpPr>
          <p:nvPr>
            <p:ph type="body" idx="1"/>
          </p:nvPr>
        </p:nvSpPr>
        <p:spPr>
          <a:xfrm>
            <a:off x="0" y="152400"/>
            <a:ext cx="9144000" cy="6858000"/>
          </a:xfrm>
        </p:spPr>
        <p:txBody>
          <a:bodyPr/>
          <a:lstStyle/>
          <a:p>
            <a:pPr marL="609600" indent="-609600" algn="ctr">
              <a:lnSpc>
                <a:spcPct val="80000"/>
              </a:lnSpc>
              <a:buFont typeface="Wingdings" pitchFamily="2" charset="2"/>
              <a:buNone/>
            </a:pPr>
            <a:r>
              <a:rPr lang="en-US" sz="4000" u="sng"/>
              <a:t>Indirect :</a:t>
            </a:r>
          </a:p>
          <a:p>
            <a:pPr marL="609600" indent="-609600" algn="ctr">
              <a:lnSpc>
                <a:spcPct val="80000"/>
              </a:lnSpc>
              <a:buFont typeface="Wingdings" pitchFamily="2" charset="2"/>
              <a:buNone/>
            </a:pPr>
            <a:endParaRPr lang="en-US" u="sng"/>
          </a:p>
          <a:p>
            <a:pPr marL="609600" indent="-609600">
              <a:lnSpc>
                <a:spcPct val="80000"/>
              </a:lnSpc>
              <a:buFont typeface="Wingdings" pitchFamily="2" charset="2"/>
              <a:buAutoNum type="arabicPeriod"/>
            </a:pPr>
            <a:r>
              <a:rPr lang="en-US" u="sng"/>
              <a:t>Vehicle-borne :</a:t>
            </a:r>
            <a:r>
              <a:rPr lang="en-US" sz="2400"/>
              <a:t>						  	</a:t>
            </a:r>
            <a:r>
              <a:rPr lang="en-US" sz="2800"/>
              <a:t>These infection are transmitted through the agency of water, food, ice, blood, serum, plasma, and other biological products e.g. tissues and organs.</a:t>
            </a:r>
          </a:p>
          <a:p>
            <a:pPr marL="609600" indent="-609600">
              <a:lnSpc>
                <a:spcPct val="80000"/>
              </a:lnSpc>
              <a:buFont typeface="Wingdings" pitchFamily="2" charset="2"/>
              <a:buNone/>
            </a:pPr>
            <a:endParaRPr lang="en-US" sz="2800" u="sng"/>
          </a:p>
          <a:p>
            <a:pPr marL="609600" indent="-609600">
              <a:lnSpc>
                <a:spcPct val="80000"/>
              </a:lnSpc>
              <a:buFont typeface="Wingdings" pitchFamily="2" charset="2"/>
              <a:buNone/>
            </a:pPr>
            <a:endParaRPr lang="en-US" sz="2800" u="sng"/>
          </a:p>
          <a:p>
            <a:pPr marL="609600" indent="-609600">
              <a:lnSpc>
                <a:spcPct val="80000"/>
              </a:lnSpc>
              <a:buFont typeface="Wingdings" pitchFamily="2" charset="2"/>
              <a:buAutoNum type="arabicPeriod" startAt="2"/>
            </a:pPr>
            <a:r>
              <a:rPr lang="en-US" u="sng"/>
              <a:t>Vector –borne</a:t>
            </a:r>
            <a:r>
              <a:rPr lang="en-US" sz="2800" u="sng"/>
              <a:t> :</a:t>
            </a:r>
          </a:p>
          <a:p>
            <a:pPr marL="609600" indent="-609600">
              <a:lnSpc>
                <a:spcPct val="80000"/>
              </a:lnSpc>
              <a:buFont typeface="Wingdings" pitchFamily="2" charset="2"/>
              <a:buNone/>
            </a:pPr>
            <a:r>
              <a:rPr lang="en-US" sz="2400"/>
              <a:t>		</a:t>
            </a:r>
            <a:r>
              <a:rPr lang="en-US" sz="2800"/>
              <a:t>These infection are transmitted by an arthropod or a living invertebrate carrier such as snails or Cyclops</a:t>
            </a:r>
            <a:r>
              <a:rPr lang="en-US" sz="2400"/>
              <a:t>.</a:t>
            </a:r>
          </a:p>
          <a:p>
            <a:pPr marL="609600" indent="-609600">
              <a:lnSpc>
                <a:spcPct val="80000"/>
              </a:lnSpc>
              <a:buFont typeface="Wingdings" pitchFamily="2" charset="2"/>
              <a:buNone/>
            </a:pPr>
            <a:endParaRPr lang="en-US" sz="2400"/>
          </a:p>
          <a:p>
            <a:pPr marL="609600" indent="-609600">
              <a:lnSpc>
                <a:spcPct val="80000"/>
              </a:lnSpc>
              <a:buFont typeface="Wingdings" pitchFamily="2" charset="2"/>
              <a:buNone/>
            </a:pPr>
            <a:r>
              <a:rPr lang="en-US" sz="2400"/>
              <a:t>				</a:t>
            </a:r>
          </a:p>
          <a:p>
            <a:pPr marL="609600" indent="-609600">
              <a:lnSpc>
                <a:spcPct val="80000"/>
              </a:lnSpc>
              <a:buFont typeface="Wingdings" pitchFamily="2" charset="2"/>
              <a:buNone/>
            </a:pPr>
            <a:r>
              <a:rPr lang="en-US" sz="2400"/>
              <a:t>		</a:t>
            </a:r>
          </a:p>
          <a:p>
            <a:pPr marL="609600" indent="-609600">
              <a:lnSpc>
                <a:spcPct val="80000"/>
              </a:lnSpc>
            </a:pPr>
            <a:endParaRPr lang="en-US" sz="2400"/>
          </a:p>
          <a:p>
            <a:pPr marL="609600" indent="-609600">
              <a:lnSpc>
                <a:spcPct val="80000"/>
              </a:lnSpc>
              <a:buFont typeface="Wingdings" pitchFamily="2" charset="2"/>
              <a:buNone/>
            </a:pPr>
            <a:r>
              <a:rPr lang="en-US" sz="2400"/>
              <a:t>	</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 calcmode="lin" valueType="num">
                                      <p:cBhvr>
                                        <p:cTn id="7" dur="500" fill="hold"/>
                                        <p:tgtEl>
                                          <p:spTgt spid="2191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91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9139">
                                            <p:txEl>
                                              <p:pRg st="0" end="0"/>
                                            </p:txEl>
                                          </p:spTgt>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19139">
                                            <p:txEl>
                                              <p:pRg st="2" end="2"/>
                                            </p:txEl>
                                          </p:spTgt>
                                        </p:tgtEl>
                                        <p:attrNameLst>
                                          <p:attrName>style.visibility</p:attrName>
                                        </p:attrNameLst>
                                      </p:cBhvr>
                                      <p:to>
                                        <p:strVal val="visible"/>
                                      </p:to>
                                    </p:set>
                                    <p:anim calcmode="lin" valueType="num">
                                      <p:cBhvr>
                                        <p:cTn id="13" dur="500" fill="hold"/>
                                        <p:tgtEl>
                                          <p:spTgt spid="21913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19139">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19139">
                                            <p:txEl>
                                              <p:pRg st="2" end="2"/>
                                            </p:txEl>
                                          </p:spTgt>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19139">
                                            <p:txEl>
                                              <p:pRg st="5" end="5"/>
                                            </p:txEl>
                                          </p:spTgt>
                                        </p:tgtEl>
                                        <p:attrNameLst>
                                          <p:attrName>style.visibility</p:attrName>
                                        </p:attrNameLst>
                                      </p:cBhvr>
                                      <p:to>
                                        <p:strVal val="visible"/>
                                      </p:to>
                                    </p:set>
                                    <p:anim calcmode="lin" valueType="num">
                                      <p:cBhvr>
                                        <p:cTn id="19" dur="500" fill="hold"/>
                                        <p:tgtEl>
                                          <p:spTgt spid="219139">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219139">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219139">
                                            <p:txEl>
                                              <p:pRg st="5" end="5"/>
                                            </p:txEl>
                                          </p:spTgt>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219139">
                                            <p:txEl>
                                              <p:pRg st="6" end="6"/>
                                            </p:txEl>
                                          </p:spTgt>
                                        </p:tgtEl>
                                        <p:attrNameLst>
                                          <p:attrName>style.visibility</p:attrName>
                                        </p:attrNameLst>
                                      </p:cBhvr>
                                      <p:to>
                                        <p:strVal val="visible"/>
                                      </p:to>
                                    </p:set>
                                    <p:anim calcmode="lin" valueType="num">
                                      <p:cBhvr>
                                        <p:cTn id="25" dur="500" fill="hold"/>
                                        <p:tgtEl>
                                          <p:spTgt spid="219139">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219139">
                                            <p:txEl>
                                              <p:pRg st="6" end="6"/>
                                            </p:txEl>
                                          </p:spTgt>
                                        </p:tgtEl>
                                        <p:attrNameLst>
                                          <p:attrName>ppt_h</p:attrName>
                                        </p:attrNameLst>
                                      </p:cBhvr>
                                      <p:tavLst>
                                        <p:tav tm="0">
                                          <p:val>
                                            <p:fltVal val="0"/>
                                          </p:val>
                                        </p:tav>
                                        <p:tav tm="100000">
                                          <p:val>
                                            <p:strVal val="#ppt_h"/>
                                          </p:val>
                                        </p:tav>
                                      </p:tavLst>
                                    </p:anim>
                                    <p:animEffect transition="in" filter="fade">
                                      <p:cBhvr>
                                        <p:cTn id="27" dur="500"/>
                                        <p:tgtEl>
                                          <p:spTgt spid="219139">
                                            <p:txEl>
                                              <p:pRg st="6" end="6"/>
                                            </p:txEl>
                                          </p:spTgt>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19139">
                                            <p:txEl>
                                              <p:pRg st="8" end="8"/>
                                            </p:txEl>
                                          </p:spTgt>
                                        </p:tgtEl>
                                        <p:attrNameLst>
                                          <p:attrName>style.visibility</p:attrName>
                                        </p:attrNameLst>
                                      </p:cBhvr>
                                      <p:to>
                                        <p:strVal val="visible"/>
                                      </p:to>
                                    </p:set>
                                    <p:anim calcmode="lin" valueType="num">
                                      <p:cBhvr>
                                        <p:cTn id="31" dur="500" fill="hold"/>
                                        <p:tgtEl>
                                          <p:spTgt spid="219139">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219139">
                                            <p:txEl>
                                              <p:pRg st="8" end="8"/>
                                            </p:txEl>
                                          </p:spTgt>
                                        </p:tgtEl>
                                        <p:attrNameLst>
                                          <p:attrName>ppt_h</p:attrName>
                                        </p:attrNameLst>
                                      </p:cBhvr>
                                      <p:tavLst>
                                        <p:tav tm="0">
                                          <p:val>
                                            <p:fltVal val="0"/>
                                          </p:val>
                                        </p:tav>
                                        <p:tav tm="100000">
                                          <p:val>
                                            <p:strVal val="#ppt_h"/>
                                          </p:val>
                                        </p:tav>
                                      </p:tavLst>
                                    </p:anim>
                                    <p:animEffect transition="in" filter="fade">
                                      <p:cBhvr>
                                        <p:cTn id="33" dur="500"/>
                                        <p:tgtEl>
                                          <p:spTgt spid="219139">
                                            <p:txEl>
                                              <p:pRg st="8" end="8"/>
                                            </p:txEl>
                                          </p:spTgt>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19139">
                                            <p:txEl>
                                              <p:pRg st="9" end="9"/>
                                            </p:txEl>
                                          </p:spTgt>
                                        </p:tgtEl>
                                        <p:attrNameLst>
                                          <p:attrName>style.visibility</p:attrName>
                                        </p:attrNameLst>
                                      </p:cBhvr>
                                      <p:to>
                                        <p:strVal val="visible"/>
                                      </p:to>
                                    </p:set>
                                    <p:anim calcmode="lin" valueType="num">
                                      <p:cBhvr>
                                        <p:cTn id="37" dur="500" fill="hold"/>
                                        <p:tgtEl>
                                          <p:spTgt spid="219139">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219139">
                                            <p:txEl>
                                              <p:pRg st="9" end="9"/>
                                            </p:txEl>
                                          </p:spTgt>
                                        </p:tgtEl>
                                        <p:attrNameLst>
                                          <p:attrName>ppt_h</p:attrName>
                                        </p:attrNameLst>
                                      </p:cBhvr>
                                      <p:tavLst>
                                        <p:tav tm="0">
                                          <p:val>
                                            <p:fltVal val="0"/>
                                          </p:val>
                                        </p:tav>
                                        <p:tav tm="100000">
                                          <p:val>
                                            <p:strVal val="#ppt_h"/>
                                          </p:val>
                                        </p:tav>
                                      </p:tavLst>
                                    </p:anim>
                                    <p:animEffect transition="in" filter="fade">
                                      <p:cBhvr>
                                        <p:cTn id="39" dur="500"/>
                                        <p:tgtEl>
                                          <p:spTgt spid="219139">
                                            <p:txEl>
                                              <p:pRg st="9" end="9"/>
                                            </p:txEl>
                                          </p:spTgt>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219139">
                                            <p:txEl>
                                              <p:pRg st="11" end="11"/>
                                            </p:txEl>
                                          </p:spTgt>
                                        </p:tgtEl>
                                        <p:attrNameLst>
                                          <p:attrName>style.visibility</p:attrName>
                                        </p:attrNameLst>
                                      </p:cBhvr>
                                      <p:to>
                                        <p:strVal val="visible"/>
                                      </p:to>
                                    </p:set>
                                    <p:anim calcmode="lin" valueType="num">
                                      <p:cBhvr>
                                        <p:cTn id="43" dur="500" fill="hold"/>
                                        <p:tgtEl>
                                          <p:spTgt spid="219139">
                                            <p:txEl>
                                              <p:pRg st="11" end="11"/>
                                            </p:txEl>
                                          </p:spTgt>
                                        </p:tgtEl>
                                        <p:attrNameLst>
                                          <p:attrName>ppt_w</p:attrName>
                                        </p:attrNameLst>
                                      </p:cBhvr>
                                      <p:tavLst>
                                        <p:tav tm="0">
                                          <p:val>
                                            <p:fltVal val="0"/>
                                          </p:val>
                                        </p:tav>
                                        <p:tav tm="100000">
                                          <p:val>
                                            <p:strVal val="#ppt_w"/>
                                          </p:val>
                                        </p:tav>
                                      </p:tavLst>
                                    </p:anim>
                                    <p:anim calcmode="lin" valueType="num">
                                      <p:cBhvr>
                                        <p:cTn id="44" dur="500" fill="hold"/>
                                        <p:tgtEl>
                                          <p:spTgt spid="219139">
                                            <p:txEl>
                                              <p:pRg st="11" end="11"/>
                                            </p:txEl>
                                          </p:spTgt>
                                        </p:tgtEl>
                                        <p:attrNameLst>
                                          <p:attrName>ppt_h</p:attrName>
                                        </p:attrNameLst>
                                      </p:cBhvr>
                                      <p:tavLst>
                                        <p:tav tm="0">
                                          <p:val>
                                            <p:fltVal val="0"/>
                                          </p:val>
                                        </p:tav>
                                        <p:tav tm="100000">
                                          <p:val>
                                            <p:strVal val="#ppt_h"/>
                                          </p:val>
                                        </p:tav>
                                      </p:tavLst>
                                    </p:anim>
                                    <p:animEffect transition="in" filter="fade">
                                      <p:cBhvr>
                                        <p:cTn id="45" dur="500"/>
                                        <p:tgtEl>
                                          <p:spTgt spid="2191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457200" y="0"/>
            <a:ext cx="8229600" cy="1371600"/>
          </a:xfrm>
        </p:spPr>
        <p:txBody>
          <a:bodyPr/>
          <a:lstStyle/>
          <a:p>
            <a:r>
              <a:rPr lang="en-US" u="sng"/>
              <a:t>Indirect (contd.)</a:t>
            </a:r>
          </a:p>
        </p:txBody>
      </p:sp>
      <p:sp>
        <p:nvSpPr>
          <p:cNvPr id="220163" name="Rectangle 3"/>
          <p:cNvSpPr>
            <a:spLocks noGrp="1" noChangeArrowheads="1"/>
          </p:cNvSpPr>
          <p:nvPr>
            <p:ph type="body" idx="1"/>
          </p:nvPr>
        </p:nvSpPr>
        <p:spPr>
          <a:xfrm>
            <a:off x="457200" y="1295400"/>
            <a:ext cx="8686800" cy="5562600"/>
          </a:xfrm>
        </p:spPr>
        <p:txBody>
          <a:bodyPr/>
          <a:lstStyle/>
          <a:p>
            <a:pPr marL="609600" indent="-609600">
              <a:buFont typeface="Wingdings" pitchFamily="2" charset="2"/>
              <a:buNone/>
            </a:pPr>
            <a:r>
              <a:rPr lang="en-US"/>
              <a:t>3</a:t>
            </a:r>
            <a:r>
              <a:rPr lang="en-US" sz="4400"/>
              <a:t>.	</a:t>
            </a:r>
            <a:r>
              <a:rPr lang="en-US" sz="4400" u="sng"/>
              <a:t>Air –borne:</a:t>
            </a:r>
            <a:r>
              <a:rPr lang="en-US"/>
              <a:t> (Droplet Nuclei &amp; Dust )</a:t>
            </a:r>
          </a:p>
          <a:p>
            <a:pPr marL="609600" indent="-609600">
              <a:buFont typeface="Wingdings" pitchFamily="2" charset="2"/>
              <a:buNone/>
            </a:pPr>
            <a:r>
              <a:rPr lang="en-US"/>
              <a:t>4</a:t>
            </a:r>
            <a:r>
              <a:rPr lang="en-US" sz="4400"/>
              <a:t>.	</a:t>
            </a:r>
            <a:r>
              <a:rPr lang="en-US" sz="4400" u="sng"/>
              <a:t>Fomite – borne:</a:t>
            </a:r>
          </a:p>
          <a:p>
            <a:pPr marL="609600" indent="-609600">
              <a:buFont typeface="Wingdings" pitchFamily="2" charset="2"/>
              <a:buNone/>
            </a:pPr>
            <a:r>
              <a:rPr lang="en-US"/>
              <a:t>	fomites refer to inanimate objects such as handkerchiefs, bed linen, towels, books, spoons, forks, etc., which have been soiled with infective material. Freshly soiled fomites are likely to spread the agents of infection</a:t>
            </a:r>
            <a:r>
              <a:rPr lang="en-US" sz="2800"/>
              <a:t>.</a:t>
            </a:r>
          </a:p>
          <a:p>
            <a:pPr marL="609600" indent="-609600">
              <a:buFont typeface="Wingdings" pitchFamily="2" charset="2"/>
              <a:buNone/>
            </a:pPr>
            <a:endParaRPr lang="en-US"/>
          </a:p>
          <a:p>
            <a:pPr marL="609600" indent="-609600"/>
            <a:endParaRPr 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0162"/>
                                        </p:tgtEl>
                                        <p:attrNameLst>
                                          <p:attrName>style.visibility</p:attrName>
                                        </p:attrNameLst>
                                      </p:cBhvr>
                                      <p:to>
                                        <p:strVal val="visible"/>
                                      </p:to>
                                    </p:set>
                                    <p:animEffect transition="in" filter="checkerboard(across)">
                                      <p:cBhvr>
                                        <p:cTn id="7" dur="500"/>
                                        <p:tgtEl>
                                          <p:spTgt spid="22016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20163">
                                            <p:txEl>
                                              <p:pRg st="0" end="0"/>
                                            </p:txEl>
                                          </p:spTgt>
                                        </p:tgtEl>
                                        <p:attrNameLst>
                                          <p:attrName>style.visibility</p:attrName>
                                        </p:attrNameLst>
                                      </p:cBhvr>
                                      <p:to>
                                        <p:strVal val="visible"/>
                                      </p:to>
                                    </p:set>
                                    <p:anim calcmode="lin" valueType="num">
                                      <p:cBhvr additive="base">
                                        <p:cTn id="11" dur="500" fill="hold"/>
                                        <p:tgtEl>
                                          <p:spTgt spid="22016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016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20163">
                                            <p:txEl>
                                              <p:pRg st="1" end="1"/>
                                            </p:txEl>
                                          </p:spTgt>
                                        </p:tgtEl>
                                        <p:attrNameLst>
                                          <p:attrName>style.visibility</p:attrName>
                                        </p:attrNameLst>
                                      </p:cBhvr>
                                      <p:to>
                                        <p:strVal val="visible"/>
                                      </p:to>
                                    </p:set>
                                    <p:anim calcmode="lin" valueType="num">
                                      <p:cBhvr additive="base">
                                        <p:cTn id="16" dur="500" fill="hold"/>
                                        <p:tgtEl>
                                          <p:spTgt spid="22016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016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220163">
                                            <p:txEl>
                                              <p:pRg st="2" end="2"/>
                                            </p:txEl>
                                          </p:spTgt>
                                        </p:tgtEl>
                                        <p:attrNameLst>
                                          <p:attrName>style.visibility</p:attrName>
                                        </p:attrNameLst>
                                      </p:cBhvr>
                                      <p:to>
                                        <p:strVal val="visible"/>
                                      </p:to>
                                    </p:set>
                                    <p:anim calcmode="lin" valueType="num">
                                      <p:cBhvr additive="base">
                                        <p:cTn id="21" dur="500" fill="hold"/>
                                        <p:tgtEl>
                                          <p:spTgt spid="22016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01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p:bldP spid="2201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0" y="304800"/>
            <a:ext cx="9144000" cy="5943600"/>
          </a:xfrm>
        </p:spPr>
        <p:txBody>
          <a:bodyPr/>
          <a:lstStyle/>
          <a:p>
            <a:pPr algn="l"/>
            <a:r>
              <a:rPr lang="en-US" sz="4800">
                <a:solidFill>
                  <a:schemeClr val="tx2"/>
                </a:solidFill>
              </a:rPr>
              <a:t>  3.		</a:t>
            </a:r>
            <a:r>
              <a:rPr lang="en-US" sz="4800" u="sng">
                <a:solidFill>
                  <a:schemeClr val="tx2"/>
                </a:solidFill>
              </a:rPr>
              <a:t>Contamination</a:t>
            </a:r>
            <a:r>
              <a:rPr lang="en-US" sz="4800" b="1" u="sng">
                <a:solidFill>
                  <a:schemeClr val="tx2"/>
                </a:solidFill>
              </a:rPr>
              <a:t>:</a:t>
            </a:r>
          </a:p>
          <a:p>
            <a:pPr algn="l"/>
            <a:endParaRPr lang="en-US" sz="2800">
              <a:solidFill>
                <a:schemeClr val="tx2"/>
              </a:solidFill>
            </a:endParaRPr>
          </a:p>
          <a:p>
            <a:pPr algn="l"/>
            <a:endParaRPr lang="en-US" sz="2800">
              <a:solidFill>
                <a:schemeClr val="tx2"/>
              </a:solidFill>
            </a:endParaRPr>
          </a:p>
          <a:p>
            <a:pPr algn="l"/>
            <a:r>
              <a:rPr lang="en-US">
                <a:solidFill>
                  <a:schemeClr val="tx2"/>
                </a:solidFill>
              </a:rPr>
              <a:t>This refers to the presence of organic material or micro – organisms on the body surfaces, articles or inanimate object</a:t>
            </a:r>
            <a:r>
              <a:rPr lang="en-US" b="1">
                <a:solidFill>
                  <a:schemeClr val="tx2"/>
                </a:solidFill>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147">
                                            <p:txEl>
                                              <p:pRg st="3" end="3"/>
                                            </p:txEl>
                                          </p:spTgt>
                                        </p:tgtEl>
                                        <p:attrNameLst>
                                          <p:attrName>style.visibility</p:attrName>
                                        </p:attrNameLst>
                                      </p:cBhvr>
                                      <p:to>
                                        <p:strVal val="visible"/>
                                      </p:to>
                                    </p:set>
                                    <p:anim calcmode="lin" valueType="num">
                                      <p:cBhvr additive="base">
                                        <p:cTn id="12"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4" name="Rectangle 4"/>
          <p:cNvSpPr>
            <a:spLocks noChangeArrowheads="1"/>
          </p:cNvSpPr>
          <p:nvPr/>
        </p:nvSpPr>
        <p:spPr bwMode="auto">
          <a:xfrm>
            <a:off x="0" y="0"/>
            <a:ext cx="6096000" cy="5029200"/>
          </a:xfrm>
          <a:prstGeom prst="rect">
            <a:avLst/>
          </a:prstGeom>
          <a:noFill/>
          <a:ln w="9525">
            <a:noFill/>
            <a:miter lim="800000"/>
            <a:headEnd/>
            <a:tailEnd/>
          </a:ln>
          <a:effectLst/>
        </p:spPr>
        <p:txBody>
          <a:bodyPr anchor="ctr"/>
          <a:lstStyle/>
          <a:p>
            <a:pPr eaLnBrk="1" hangingPunct="1"/>
            <a:r>
              <a:rPr lang="en-US" sz="4400">
                <a:solidFill>
                  <a:schemeClr val="tx2"/>
                </a:solidFill>
                <a:effectLst>
                  <a:outerShdw blurRad="38100" dist="38100" dir="2700000" algn="tl">
                    <a:srgbClr val="000000"/>
                  </a:outerShdw>
                </a:effectLst>
              </a:rPr>
              <a:t/>
            </a:r>
            <a:br>
              <a:rPr lang="en-US" sz="4400">
                <a:solidFill>
                  <a:schemeClr val="tx2"/>
                </a:solidFill>
                <a:effectLst>
                  <a:outerShdw blurRad="38100" dist="38100" dir="2700000" algn="tl">
                    <a:srgbClr val="000000"/>
                  </a:outerShdw>
                </a:effectLst>
              </a:rPr>
            </a:br>
            <a:r>
              <a:rPr lang="en-US" sz="4400">
                <a:solidFill>
                  <a:schemeClr val="tx2"/>
                </a:solidFill>
                <a:effectLst>
                  <a:outerShdw blurRad="38100" dist="38100" dir="2700000" algn="tl">
                    <a:srgbClr val="000000"/>
                  </a:outerShdw>
                </a:effectLst>
              </a:rPr>
              <a:t>   4.	</a:t>
            </a:r>
            <a:r>
              <a:rPr lang="en-US" sz="4400" u="sng">
                <a:solidFill>
                  <a:schemeClr val="tx2"/>
                </a:solidFill>
                <a:effectLst>
                  <a:outerShdw blurRad="38100" dist="38100" dir="2700000" algn="tl">
                    <a:srgbClr val="000000"/>
                  </a:outerShdw>
                </a:effectLst>
              </a:rPr>
              <a:t>Pollution:</a:t>
            </a:r>
            <a:br>
              <a:rPr lang="en-US" sz="4400" u="sng">
                <a:solidFill>
                  <a:schemeClr val="tx2"/>
                </a:solidFill>
                <a:effectLst>
                  <a:outerShdw blurRad="38100" dist="38100" dir="2700000" algn="tl">
                    <a:srgbClr val="000000"/>
                  </a:outerShdw>
                </a:effectLst>
              </a:rPr>
            </a:br>
            <a:r>
              <a:rPr lang="en-US" sz="4400" b="1" u="sng">
                <a:solidFill>
                  <a:schemeClr val="tx2"/>
                </a:solidFill>
                <a:effectLst>
                  <a:outerShdw blurRad="38100" dist="38100" dir="2700000" algn="tl">
                    <a:srgbClr val="000000"/>
                  </a:outerShdw>
                </a:effectLst>
              </a:rPr>
              <a:t/>
            </a:r>
            <a:br>
              <a:rPr lang="en-US" sz="4400" b="1" u="sng">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Pollution refers to the presence of both inorganic and organic matter such as offensive material like trade effluvia or industrial pollutants.</a:t>
            </a:r>
          </a:p>
        </p:txBody>
      </p:sp>
      <p:pic>
        <p:nvPicPr>
          <p:cNvPr id="235525" name="Picture 5"/>
          <p:cNvPicPr>
            <a:picLocks noGrp="1" noChangeAspect="1" noChangeArrowheads="1"/>
          </p:cNvPicPr>
          <p:nvPr>
            <p:ph/>
          </p:nvPr>
        </p:nvPicPr>
        <p:blipFill>
          <a:blip r:embed="rId2" cstate="print"/>
          <a:srcRect/>
          <a:stretch>
            <a:fillRect/>
          </a:stretch>
        </p:blipFill>
        <p:spPr>
          <a:xfrm>
            <a:off x="6019800" y="2133600"/>
            <a:ext cx="2447925" cy="28194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35524"/>
                                        </p:tgtEl>
                                        <p:attrNameLst>
                                          <p:attrName>style.visibility</p:attrName>
                                        </p:attrNameLst>
                                      </p:cBhvr>
                                      <p:to>
                                        <p:strVal val="visible"/>
                                      </p:to>
                                    </p:set>
                                    <p:anim calcmode="lin" valueType="num">
                                      <p:cBhvr additive="base">
                                        <p:cTn id="7" dur="500" fill="hold"/>
                                        <p:tgtEl>
                                          <p:spTgt spid="235524"/>
                                        </p:tgtEl>
                                        <p:attrNameLst>
                                          <p:attrName>ppt_x</p:attrName>
                                        </p:attrNameLst>
                                      </p:cBhvr>
                                      <p:tavLst>
                                        <p:tav tm="0">
                                          <p:val>
                                            <p:strVal val="#ppt_x"/>
                                          </p:val>
                                        </p:tav>
                                        <p:tav tm="100000">
                                          <p:val>
                                            <p:strVal val="#ppt_x"/>
                                          </p:val>
                                        </p:tav>
                                      </p:tavLst>
                                    </p:anim>
                                    <p:anim calcmode="lin" valueType="num">
                                      <p:cBhvr additive="base">
                                        <p:cTn id="8" dur="500" fill="hold"/>
                                        <p:tgtEl>
                                          <p:spTgt spid="2355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235525"/>
                                        </p:tgtEl>
                                        <p:attrNameLst>
                                          <p:attrName>style.visibility</p:attrName>
                                        </p:attrNameLst>
                                      </p:cBhvr>
                                      <p:to>
                                        <p:strVal val="visible"/>
                                      </p:to>
                                    </p:set>
                                    <p:animEffect transition="in" filter="checkerboard(across)">
                                      <p:cBhvr>
                                        <p:cTn id="12" dur="500"/>
                                        <p:tgtEl>
                                          <p:spTgt spid="235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Rectangle 4"/>
          <p:cNvSpPr>
            <a:spLocks noGrp="1" noChangeArrowheads="1"/>
          </p:cNvSpPr>
          <p:nvPr>
            <p:ph type="title"/>
          </p:nvPr>
        </p:nvSpPr>
        <p:spPr>
          <a:noFill/>
          <a:ln/>
        </p:spPr>
        <p:txBody>
          <a:bodyPr/>
          <a:lstStyle/>
          <a:p>
            <a:r>
              <a:rPr lang="en-US" u="sng"/>
              <a:t>Reservoirs of infection</a:t>
            </a:r>
          </a:p>
        </p:txBody>
      </p:sp>
      <p:sp>
        <p:nvSpPr>
          <p:cNvPr id="221190" name="Text Box 6"/>
          <p:cNvSpPr txBox="1">
            <a:spLocks noChangeArrowheads="1"/>
          </p:cNvSpPr>
          <p:nvPr/>
        </p:nvSpPr>
        <p:spPr bwMode="auto">
          <a:xfrm>
            <a:off x="76200" y="5410200"/>
            <a:ext cx="985838" cy="366713"/>
          </a:xfrm>
          <a:prstGeom prst="rect">
            <a:avLst/>
          </a:prstGeom>
          <a:noFill/>
          <a:ln w="9525">
            <a:noFill/>
            <a:miter lim="800000"/>
            <a:headEnd/>
            <a:tailEnd/>
          </a:ln>
          <a:effectLst/>
        </p:spPr>
        <p:txBody>
          <a:bodyPr wrap="none">
            <a:spAutoFit/>
          </a:bodyPr>
          <a:lstStyle/>
          <a:p>
            <a:r>
              <a:rPr lang="en-US" sz="1800"/>
              <a:t>patients</a:t>
            </a:r>
          </a:p>
        </p:txBody>
      </p:sp>
      <p:sp>
        <p:nvSpPr>
          <p:cNvPr id="221192" name="Text Box 8"/>
          <p:cNvSpPr txBox="1">
            <a:spLocks noChangeArrowheads="1"/>
          </p:cNvSpPr>
          <p:nvPr/>
        </p:nvSpPr>
        <p:spPr bwMode="auto">
          <a:xfrm>
            <a:off x="1295400" y="5410200"/>
            <a:ext cx="931863" cy="366713"/>
          </a:xfrm>
          <a:prstGeom prst="rect">
            <a:avLst/>
          </a:prstGeom>
          <a:noFill/>
          <a:ln w="9525">
            <a:noFill/>
            <a:miter lim="800000"/>
            <a:headEnd/>
            <a:tailEnd/>
          </a:ln>
          <a:effectLst/>
        </p:spPr>
        <p:txBody>
          <a:bodyPr wrap="none">
            <a:spAutoFit/>
          </a:bodyPr>
          <a:lstStyle/>
          <a:p>
            <a:r>
              <a:rPr lang="en-US" sz="1800"/>
              <a:t>carriers</a:t>
            </a:r>
          </a:p>
        </p:txBody>
      </p:sp>
      <p:sp>
        <p:nvSpPr>
          <p:cNvPr id="221194" name="Line 10"/>
          <p:cNvSpPr>
            <a:spLocks noChangeShapeType="1"/>
          </p:cNvSpPr>
          <p:nvPr/>
        </p:nvSpPr>
        <p:spPr bwMode="auto">
          <a:xfrm>
            <a:off x="990600" y="1905000"/>
            <a:ext cx="6858000" cy="0"/>
          </a:xfrm>
          <a:prstGeom prst="line">
            <a:avLst/>
          </a:prstGeom>
          <a:noFill/>
          <a:ln w="9525">
            <a:solidFill>
              <a:schemeClr val="tx1"/>
            </a:solidFill>
            <a:round/>
            <a:headEnd/>
            <a:tailEnd/>
          </a:ln>
          <a:effectLst/>
        </p:spPr>
        <p:txBody>
          <a:bodyPr anchor="ctr"/>
          <a:lstStyle/>
          <a:p>
            <a:endParaRPr lang="en-GB"/>
          </a:p>
        </p:txBody>
      </p:sp>
      <p:sp>
        <p:nvSpPr>
          <p:cNvPr id="221195" name="Line 11"/>
          <p:cNvSpPr>
            <a:spLocks noChangeShapeType="1"/>
          </p:cNvSpPr>
          <p:nvPr/>
        </p:nvSpPr>
        <p:spPr bwMode="auto">
          <a:xfrm>
            <a:off x="990600" y="1905000"/>
            <a:ext cx="0" cy="685800"/>
          </a:xfrm>
          <a:prstGeom prst="line">
            <a:avLst/>
          </a:prstGeom>
          <a:noFill/>
          <a:ln w="9525">
            <a:solidFill>
              <a:schemeClr val="tx1"/>
            </a:solidFill>
            <a:round/>
            <a:headEnd/>
            <a:tailEnd type="triangle" w="med" len="med"/>
          </a:ln>
          <a:effectLst/>
        </p:spPr>
        <p:txBody>
          <a:bodyPr anchor="ctr"/>
          <a:lstStyle/>
          <a:p>
            <a:endParaRPr lang="en-GB"/>
          </a:p>
        </p:txBody>
      </p:sp>
      <p:sp>
        <p:nvSpPr>
          <p:cNvPr id="221196" name="Line 12"/>
          <p:cNvSpPr>
            <a:spLocks noChangeShapeType="1"/>
          </p:cNvSpPr>
          <p:nvPr/>
        </p:nvSpPr>
        <p:spPr bwMode="auto">
          <a:xfrm>
            <a:off x="7848600" y="1905000"/>
            <a:ext cx="0" cy="685800"/>
          </a:xfrm>
          <a:prstGeom prst="line">
            <a:avLst/>
          </a:prstGeom>
          <a:noFill/>
          <a:ln w="9525">
            <a:solidFill>
              <a:schemeClr val="tx1"/>
            </a:solidFill>
            <a:round/>
            <a:headEnd/>
            <a:tailEnd type="triangle" w="med" len="med"/>
          </a:ln>
          <a:effectLst/>
        </p:spPr>
        <p:txBody>
          <a:bodyPr anchor="ctr"/>
          <a:lstStyle/>
          <a:p>
            <a:endParaRPr lang="en-GB"/>
          </a:p>
        </p:txBody>
      </p:sp>
      <p:sp>
        <p:nvSpPr>
          <p:cNvPr id="221198" name="Text Box 14"/>
          <p:cNvSpPr txBox="1">
            <a:spLocks noChangeArrowheads="1"/>
          </p:cNvSpPr>
          <p:nvPr/>
        </p:nvSpPr>
        <p:spPr bwMode="auto">
          <a:xfrm>
            <a:off x="304800" y="2667000"/>
            <a:ext cx="1524000" cy="946150"/>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65000"/>
              <a:buFont typeface="Wingdings" pitchFamily="2" charset="2"/>
              <a:buNone/>
            </a:pPr>
            <a:r>
              <a:rPr lang="en-US" sz="2800">
                <a:effectLst>
                  <a:outerShdw blurRad="38100" dist="38100" dir="2700000" algn="tl">
                    <a:srgbClr val="000000"/>
                  </a:outerShdw>
                </a:effectLst>
              </a:rPr>
              <a:t>Living</a:t>
            </a:r>
          </a:p>
          <a:p>
            <a:endParaRPr lang="en-US" sz="2800"/>
          </a:p>
        </p:txBody>
      </p:sp>
      <p:sp>
        <p:nvSpPr>
          <p:cNvPr id="221199" name="Text Box 15"/>
          <p:cNvSpPr txBox="1">
            <a:spLocks noChangeArrowheads="1"/>
          </p:cNvSpPr>
          <p:nvPr/>
        </p:nvSpPr>
        <p:spPr bwMode="auto">
          <a:xfrm>
            <a:off x="7010400" y="2667000"/>
            <a:ext cx="1741488" cy="519113"/>
          </a:xfrm>
          <a:prstGeom prst="rect">
            <a:avLst/>
          </a:prstGeom>
          <a:noFill/>
          <a:ln w="9525">
            <a:noFill/>
            <a:miter lim="800000"/>
            <a:headEnd/>
            <a:tailEnd/>
          </a:ln>
          <a:effectLst/>
        </p:spPr>
        <p:txBody>
          <a:bodyPr wrap="none">
            <a:spAutoFit/>
          </a:bodyPr>
          <a:lstStyle/>
          <a:p>
            <a:r>
              <a:rPr lang="en-US" sz="2800">
                <a:effectLst>
                  <a:outerShdw blurRad="38100" dist="38100" dir="2700000" algn="tl">
                    <a:srgbClr val="000000"/>
                  </a:outerShdw>
                </a:effectLst>
              </a:rPr>
              <a:t>Non living</a:t>
            </a:r>
          </a:p>
        </p:txBody>
      </p:sp>
      <p:sp>
        <p:nvSpPr>
          <p:cNvPr id="221200" name="Line 16"/>
          <p:cNvSpPr>
            <a:spLocks noChangeShapeType="1"/>
          </p:cNvSpPr>
          <p:nvPr/>
        </p:nvSpPr>
        <p:spPr bwMode="auto">
          <a:xfrm>
            <a:off x="536575" y="3505200"/>
            <a:ext cx="4114800" cy="0"/>
          </a:xfrm>
          <a:prstGeom prst="line">
            <a:avLst/>
          </a:prstGeom>
          <a:noFill/>
          <a:ln w="9525">
            <a:solidFill>
              <a:schemeClr val="tx1"/>
            </a:solidFill>
            <a:round/>
            <a:headEnd/>
            <a:tailEnd/>
          </a:ln>
          <a:effectLst/>
        </p:spPr>
        <p:txBody>
          <a:bodyPr anchor="ctr"/>
          <a:lstStyle/>
          <a:p>
            <a:endParaRPr lang="en-GB"/>
          </a:p>
        </p:txBody>
      </p:sp>
      <p:sp>
        <p:nvSpPr>
          <p:cNvPr id="221201" name="Line 17"/>
          <p:cNvSpPr>
            <a:spLocks noChangeShapeType="1"/>
          </p:cNvSpPr>
          <p:nvPr/>
        </p:nvSpPr>
        <p:spPr bwMode="auto">
          <a:xfrm>
            <a:off x="990600" y="31242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02" name="Line 18"/>
          <p:cNvSpPr>
            <a:spLocks noChangeShapeType="1"/>
          </p:cNvSpPr>
          <p:nvPr/>
        </p:nvSpPr>
        <p:spPr bwMode="auto">
          <a:xfrm>
            <a:off x="1755775" y="35052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03" name="Line 19"/>
          <p:cNvSpPr>
            <a:spLocks noChangeShapeType="1"/>
          </p:cNvSpPr>
          <p:nvPr/>
        </p:nvSpPr>
        <p:spPr bwMode="auto">
          <a:xfrm>
            <a:off x="3051175" y="35052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04" name="Line 20"/>
          <p:cNvSpPr>
            <a:spLocks noChangeShapeType="1"/>
          </p:cNvSpPr>
          <p:nvPr/>
        </p:nvSpPr>
        <p:spPr bwMode="auto">
          <a:xfrm>
            <a:off x="4651375" y="35052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05" name="Line 21"/>
          <p:cNvSpPr>
            <a:spLocks noChangeShapeType="1"/>
          </p:cNvSpPr>
          <p:nvPr/>
        </p:nvSpPr>
        <p:spPr bwMode="auto">
          <a:xfrm>
            <a:off x="536575" y="35052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06" name="Text Box 22"/>
          <p:cNvSpPr txBox="1">
            <a:spLocks noChangeArrowheads="1"/>
          </p:cNvSpPr>
          <p:nvPr/>
        </p:nvSpPr>
        <p:spPr bwMode="auto">
          <a:xfrm>
            <a:off x="4041775" y="3994150"/>
            <a:ext cx="1292225" cy="731838"/>
          </a:xfrm>
          <a:prstGeom prst="rect">
            <a:avLst/>
          </a:prstGeom>
          <a:noFill/>
          <a:ln w="9525">
            <a:noFill/>
            <a:miter lim="800000"/>
            <a:headEnd/>
            <a:tailEnd/>
          </a:ln>
          <a:effectLst/>
        </p:spPr>
        <p:txBody>
          <a:bodyPr wrap="none">
            <a:spAutoFit/>
          </a:bodyPr>
          <a:lstStyle/>
          <a:p>
            <a:pPr eaLnBrk="1" hangingPunct="1">
              <a:spcBef>
                <a:spcPct val="20000"/>
              </a:spcBef>
              <a:buClr>
                <a:schemeClr val="hlink"/>
              </a:buClr>
              <a:buSzPct val="65000"/>
              <a:buFont typeface="Wingdings" pitchFamily="2" charset="2"/>
              <a:buNone/>
            </a:pPr>
            <a:r>
              <a:rPr lang="en-US" sz="1800">
                <a:effectLst>
                  <a:outerShdw blurRad="38100" dist="38100" dir="2700000" algn="tl">
                    <a:srgbClr val="000000"/>
                  </a:outerShdw>
                </a:effectLst>
              </a:rPr>
              <a:t>Arthropods</a:t>
            </a:r>
          </a:p>
          <a:p>
            <a:endParaRPr lang="en-US"/>
          </a:p>
        </p:txBody>
      </p:sp>
      <p:sp>
        <p:nvSpPr>
          <p:cNvPr id="221207" name="Text Box 23"/>
          <p:cNvSpPr txBox="1">
            <a:spLocks noChangeArrowheads="1"/>
          </p:cNvSpPr>
          <p:nvPr/>
        </p:nvSpPr>
        <p:spPr bwMode="auto">
          <a:xfrm>
            <a:off x="2670175" y="3962400"/>
            <a:ext cx="682625" cy="641350"/>
          </a:xfrm>
          <a:prstGeom prst="rect">
            <a:avLst/>
          </a:prstGeom>
          <a:noFill/>
          <a:ln w="9525">
            <a:noFill/>
            <a:miter lim="800000"/>
            <a:headEnd/>
            <a:tailEnd/>
          </a:ln>
          <a:effectLst/>
        </p:spPr>
        <p:txBody>
          <a:bodyPr wrap="none">
            <a:spAutoFit/>
          </a:bodyPr>
          <a:lstStyle/>
          <a:p>
            <a:pPr eaLnBrk="1" hangingPunct="1">
              <a:spcBef>
                <a:spcPct val="20000"/>
              </a:spcBef>
              <a:buClr>
                <a:schemeClr val="hlink"/>
              </a:buClr>
              <a:buSzPct val="65000"/>
              <a:buFont typeface="Wingdings" pitchFamily="2" charset="2"/>
              <a:buNone/>
            </a:pPr>
            <a:r>
              <a:rPr lang="en-US" sz="1800">
                <a:effectLst>
                  <a:outerShdw blurRad="38100" dist="38100" dir="2700000" algn="tl">
                    <a:srgbClr val="000000"/>
                  </a:outerShdw>
                </a:effectLst>
              </a:rPr>
              <a:t>Birds</a:t>
            </a:r>
          </a:p>
          <a:p>
            <a:endParaRPr lang="en-US" sz="1800"/>
          </a:p>
        </p:txBody>
      </p:sp>
      <p:sp>
        <p:nvSpPr>
          <p:cNvPr id="221208" name="Text Box 24"/>
          <p:cNvSpPr txBox="1">
            <a:spLocks noChangeArrowheads="1"/>
          </p:cNvSpPr>
          <p:nvPr/>
        </p:nvSpPr>
        <p:spPr bwMode="auto">
          <a:xfrm>
            <a:off x="1298575" y="3886200"/>
            <a:ext cx="966788" cy="366713"/>
          </a:xfrm>
          <a:prstGeom prst="rect">
            <a:avLst/>
          </a:prstGeom>
          <a:noFill/>
          <a:ln w="9525">
            <a:noFill/>
            <a:miter lim="800000"/>
            <a:headEnd/>
            <a:tailEnd/>
          </a:ln>
          <a:effectLst/>
        </p:spPr>
        <p:txBody>
          <a:bodyPr wrap="none">
            <a:spAutoFit/>
          </a:bodyPr>
          <a:lstStyle/>
          <a:p>
            <a:r>
              <a:rPr lang="en-US" sz="1800">
                <a:effectLst>
                  <a:outerShdw blurRad="38100" dist="38100" dir="2700000" algn="tl">
                    <a:srgbClr val="000000"/>
                  </a:outerShdw>
                </a:effectLst>
              </a:rPr>
              <a:t>Animals</a:t>
            </a:r>
          </a:p>
        </p:txBody>
      </p:sp>
      <p:sp>
        <p:nvSpPr>
          <p:cNvPr id="221209" name="Text Box 25"/>
          <p:cNvSpPr txBox="1">
            <a:spLocks noChangeArrowheads="1"/>
          </p:cNvSpPr>
          <p:nvPr/>
        </p:nvSpPr>
        <p:spPr bwMode="auto">
          <a:xfrm>
            <a:off x="215900" y="3994150"/>
            <a:ext cx="911225" cy="641350"/>
          </a:xfrm>
          <a:prstGeom prst="rect">
            <a:avLst/>
          </a:prstGeom>
          <a:noFill/>
          <a:ln w="9525">
            <a:noFill/>
            <a:miter lim="800000"/>
            <a:headEnd/>
            <a:tailEnd/>
          </a:ln>
          <a:effectLst/>
        </p:spPr>
        <p:txBody>
          <a:bodyPr wrap="none">
            <a:spAutoFit/>
          </a:bodyPr>
          <a:lstStyle/>
          <a:p>
            <a:r>
              <a:rPr lang="en-US" sz="1800">
                <a:effectLst>
                  <a:outerShdw blurRad="38100" dist="38100" dir="2700000" algn="tl">
                    <a:srgbClr val="000000"/>
                  </a:outerShdw>
                </a:effectLst>
              </a:rPr>
              <a:t>Human</a:t>
            </a:r>
          </a:p>
          <a:p>
            <a:r>
              <a:rPr lang="en-US" sz="1800">
                <a:effectLst>
                  <a:outerShdw blurRad="38100" dist="38100" dir="2700000" algn="tl">
                    <a:srgbClr val="000000"/>
                  </a:outerShdw>
                </a:effectLst>
              </a:rPr>
              <a:t> beings</a:t>
            </a:r>
          </a:p>
        </p:txBody>
      </p:sp>
      <p:sp>
        <p:nvSpPr>
          <p:cNvPr id="221210" name="Line 26"/>
          <p:cNvSpPr>
            <a:spLocks noChangeShapeType="1"/>
          </p:cNvSpPr>
          <p:nvPr/>
        </p:nvSpPr>
        <p:spPr bwMode="auto">
          <a:xfrm>
            <a:off x="685800" y="45720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11" name="Line 27"/>
          <p:cNvSpPr>
            <a:spLocks noChangeShapeType="1"/>
          </p:cNvSpPr>
          <p:nvPr/>
        </p:nvSpPr>
        <p:spPr bwMode="auto">
          <a:xfrm>
            <a:off x="304800" y="4953000"/>
            <a:ext cx="1447800" cy="0"/>
          </a:xfrm>
          <a:prstGeom prst="line">
            <a:avLst/>
          </a:prstGeom>
          <a:noFill/>
          <a:ln w="9525">
            <a:solidFill>
              <a:schemeClr val="tx1"/>
            </a:solidFill>
            <a:round/>
            <a:headEnd/>
            <a:tailEnd/>
          </a:ln>
          <a:effectLst/>
        </p:spPr>
        <p:txBody>
          <a:bodyPr anchor="ctr"/>
          <a:lstStyle/>
          <a:p>
            <a:endParaRPr lang="en-GB"/>
          </a:p>
        </p:txBody>
      </p:sp>
      <p:sp>
        <p:nvSpPr>
          <p:cNvPr id="221212" name="Line 28"/>
          <p:cNvSpPr>
            <a:spLocks noChangeShapeType="1"/>
          </p:cNvSpPr>
          <p:nvPr/>
        </p:nvSpPr>
        <p:spPr bwMode="auto">
          <a:xfrm>
            <a:off x="304800" y="49530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13" name="Line 29"/>
          <p:cNvSpPr>
            <a:spLocks noChangeShapeType="1"/>
          </p:cNvSpPr>
          <p:nvPr/>
        </p:nvSpPr>
        <p:spPr bwMode="auto">
          <a:xfrm>
            <a:off x="1752600" y="49530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14" name="Line 30"/>
          <p:cNvSpPr>
            <a:spLocks noChangeShapeType="1"/>
          </p:cNvSpPr>
          <p:nvPr/>
        </p:nvSpPr>
        <p:spPr bwMode="auto">
          <a:xfrm>
            <a:off x="6324600" y="3505200"/>
            <a:ext cx="2438400" cy="0"/>
          </a:xfrm>
          <a:prstGeom prst="line">
            <a:avLst/>
          </a:prstGeom>
          <a:noFill/>
          <a:ln w="9525">
            <a:solidFill>
              <a:schemeClr val="tx1"/>
            </a:solidFill>
            <a:round/>
            <a:headEnd/>
            <a:tailEnd/>
          </a:ln>
          <a:effectLst/>
        </p:spPr>
        <p:txBody>
          <a:bodyPr anchor="ctr"/>
          <a:lstStyle/>
          <a:p>
            <a:endParaRPr lang="en-GB"/>
          </a:p>
        </p:txBody>
      </p:sp>
      <p:sp>
        <p:nvSpPr>
          <p:cNvPr id="221215" name="Line 31"/>
          <p:cNvSpPr>
            <a:spLocks noChangeShapeType="1"/>
          </p:cNvSpPr>
          <p:nvPr/>
        </p:nvSpPr>
        <p:spPr bwMode="auto">
          <a:xfrm>
            <a:off x="7848600" y="30480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16" name="Line 32"/>
          <p:cNvSpPr>
            <a:spLocks noChangeShapeType="1"/>
          </p:cNvSpPr>
          <p:nvPr/>
        </p:nvSpPr>
        <p:spPr bwMode="auto">
          <a:xfrm>
            <a:off x="6324600" y="35052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17" name="Line 33"/>
          <p:cNvSpPr>
            <a:spLocks noChangeShapeType="1"/>
          </p:cNvSpPr>
          <p:nvPr/>
        </p:nvSpPr>
        <p:spPr bwMode="auto">
          <a:xfrm>
            <a:off x="8763000" y="3505200"/>
            <a:ext cx="0" cy="381000"/>
          </a:xfrm>
          <a:prstGeom prst="line">
            <a:avLst/>
          </a:prstGeom>
          <a:noFill/>
          <a:ln w="9525">
            <a:solidFill>
              <a:schemeClr val="tx1"/>
            </a:solidFill>
            <a:round/>
            <a:headEnd/>
            <a:tailEnd type="triangle" w="med" len="med"/>
          </a:ln>
          <a:effectLst/>
        </p:spPr>
        <p:txBody>
          <a:bodyPr anchor="ctr"/>
          <a:lstStyle/>
          <a:p>
            <a:endParaRPr lang="en-GB"/>
          </a:p>
        </p:txBody>
      </p:sp>
      <p:sp>
        <p:nvSpPr>
          <p:cNvPr id="221218" name="Text Box 34"/>
          <p:cNvSpPr txBox="1">
            <a:spLocks noChangeArrowheads="1"/>
          </p:cNvSpPr>
          <p:nvPr/>
        </p:nvSpPr>
        <p:spPr bwMode="auto">
          <a:xfrm>
            <a:off x="6080125" y="3917950"/>
            <a:ext cx="777875" cy="701675"/>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65000"/>
              <a:buFont typeface="Wingdings" pitchFamily="2" charset="2"/>
              <a:buNone/>
            </a:pPr>
            <a:r>
              <a:rPr lang="en-US" sz="2000">
                <a:effectLst>
                  <a:outerShdw blurRad="38100" dist="38100" dir="2700000" algn="tl">
                    <a:srgbClr val="000000"/>
                  </a:outerShdw>
                </a:effectLst>
              </a:rPr>
              <a:t>soil</a:t>
            </a:r>
          </a:p>
          <a:p>
            <a:endParaRPr lang="en-US" sz="2000"/>
          </a:p>
        </p:txBody>
      </p:sp>
      <p:sp>
        <p:nvSpPr>
          <p:cNvPr id="221220" name="Text Box 36"/>
          <p:cNvSpPr txBox="1">
            <a:spLocks noChangeArrowheads="1"/>
          </p:cNvSpPr>
          <p:nvPr/>
        </p:nvSpPr>
        <p:spPr bwMode="auto">
          <a:xfrm>
            <a:off x="7848600" y="3962400"/>
            <a:ext cx="1363663" cy="641350"/>
          </a:xfrm>
          <a:prstGeom prst="rect">
            <a:avLst/>
          </a:prstGeom>
          <a:noFill/>
          <a:ln w="9525">
            <a:noFill/>
            <a:miter lim="800000"/>
            <a:headEnd/>
            <a:tailEnd/>
          </a:ln>
          <a:effectLst/>
        </p:spPr>
        <p:txBody>
          <a:bodyPr wrap="none">
            <a:spAutoFit/>
          </a:bodyPr>
          <a:lstStyle/>
          <a:p>
            <a:pPr eaLnBrk="1" hangingPunct="1">
              <a:spcBef>
                <a:spcPct val="20000"/>
              </a:spcBef>
              <a:buClr>
                <a:schemeClr val="hlink"/>
              </a:buClr>
              <a:buSzPct val="65000"/>
              <a:buFont typeface="Wingdings" pitchFamily="2" charset="2"/>
              <a:buNone/>
            </a:pPr>
            <a:r>
              <a:rPr lang="en-US" sz="1800">
                <a:effectLst>
                  <a:outerShdw blurRad="38100" dist="38100" dir="2700000" algn="tl">
                    <a:srgbClr val="000000"/>
                  </a:outerShdw>
                </a:effectLst>
              </a:rPr>
              <a:t>substances </a:t>
            </a:r>
          </a:p>
          <a:p>
            <a:endParaRPr lang="en-US" sz="1800"/>
          </a:p>
        </p:txBody>
      </p:sp>
      <p:sp>
        <p:nvSpPr>
          <p:cNvPr id="221221" name="Line 37"/>
          <p:cNvSpPr>
            <a:spLocks noChangeShapeType="1"/>
          </p:cNvSpPr>
          <p:nvPr/>
        </p:nvSpPr>
        <p:spPr bwMode="auto">
          <a:xfrm>
            <a:off x="4343400" y="1371600"/>
            <a:ext cx="0" cy="457200"/>
          </a:xfrm>
          <a:prstGeom prst="line">
            <a:avLst/>
          </a:prstGeom>
          <a:noFill/>
          <a:ln w="9525">
            <a:solidFill>
              <a:schemeClr val="tx1"/>
            </a:solidFill>
            <a:round/>
            <a:headEnd/>
            <a:tailEnd type="triangle" w="med" len="med"/>
          </a:ln>
          <a:effectLst/>
        </p:spPr>
        <p:txBody>
          <a:bodyPr anchor="ctr"/>
          <a:lstStyle/>
          <a:p>
            <a:endParaRPr lang="en-GB"/>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1188"/>
                                        </p:tgtEl>
                                        <p:attrNameLst>
                                          <p:attrName>style.visibility</p:attrName>
                                        </p:attrNameLst>
                                      </p:cBhvr>
                                      <p:to>
                                        <p:strVal val="visible"/>
                                      </p:to>
                                    </p:set>
                                    <p:animEffect transition="in" filter="checkerboard(across)">
                                      <p:cBhvr>
                                        <p:cTn id="7" dur="500"/>
                                        <p:tgtEl>
                                          <p:spTgt spid="22118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1221"/>
                                        </p:tgtEl>
                                        <p:attrNameLst>
                                          <p:attrName>style.visibility</p:attrName>
                                        </p:attrNameLst>
                                      </p:cBhvr>
                                      <p:to>
                                        <p:strVal val="visible"/>
                                      </p:to>
                                    </p:set>
                                    <p:animEffect transition="in" filter="wipe(up)">
                                      <p:cBhvr>
                                        <p:cTn id="11" dur="500"/>
                                        <p:tgtEl>
                                          <p:spTgt spid="22122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21194"/>
                                        </p:tgtEl>
                                        <p:attrNameLst>
                                          <p:attrName>style.visibility</p:attrName>
                                        </p:attrNameLst>
                                      </p:cBhvr>
                                      <p:to>
                                        <p:strVal val="visible"/>
                                      </p:to>
                                    </p:set>
                                    <p:animEffect transition="in" filter="wipe(down)">
                                      <p:cBhvr>
                                        <p:cTn id="15" dur="500"/>
                                        <p:tgtEl>
                                          <p:spTgt spid="22119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21195"/>
                                        </p:tgtEl>
                                        <p:attrNameLst>
                                          <p:attrName>style.visibility</p:attrName>
                                        </p:attrNameLst>
                                      </p:cBhvr>
                                      <p:to>
                                        <p:strVal val="visible"/>
                                      </p:to>
                                    </p:set>
                                    <p:animEffect transition="in" filter="wipe(up)">
                                      <p:cBhvr>
                                        <p:cTn id="19" dur="500"/>
                                        <p:tgtEl>
                                          <p:spTgt spid="221195"/>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21198"/>
                                        </p:tgtEl>
                                        <p:attrNameLst>
                                          <p:attrName>style.visibility</p:attrName>
                                        </p:attrNameLst>
                                      </p:cBhvr>
                                      <p:to>
                                        <p:strVal val="visible"/>
                                      </p:to>
                                    </p:set>
                                    <p:animEffect transition="in" filter="checkerboard(across)">
                                      <p:cBhvr>
                                        <p:cTn id="22" dur="500"/>
                                        <p:tgtEl>
                                          <p:spTgt spid="221198"/>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21196"/>
                                        </p:tgtEl>
                                        <p:attrNameLst>
                                          <p:attrName>style.visibility</p:attrName>
                                        </p:attrNameLst>
                                      </p:cBhvr>
                                      <p:to>
                                        <p:strVal val="visible"/>
                                      </p:to>
                                    </p:set>
                                    <p:animEffect transition="in" filter="wipe(up)">
                                      <p:cBhvr>
                                        <p:cTn id="26" dur="500"/>
                                        <p:tgtEl>
                                          <p:spTgt spid="221196"/>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221199"/>
                                        </p:tgtEl>
                                        <p:attrNameLst>
                                          <p:attrName>style.visibility</p:attrName>
                                        </p:attrNameLst>
                                      </p:cBhvr>
                                      <p:to>
                                        <p:strVal val="visible"/>
                                      </p:to>
                                    </p:set>
                                    <p:animEffect transition="in" filter="checkerboard(across)">
                                      <p:cBhvr>
                                        <p:cTn id="29" dur="500"/>
                                        <p:tgtEl>
                                          <p:spTgt spid="221199"/>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221201"/>
                                        </p:tgtEl>
                                        <p:attrNameLst>
                                          <p:attrName>style.visibility</p:attrName>
                                        </p:attrNameLst>
                                      </p:cBhvr>
                                      <p:to>
                                        <p:strVal val="visible"/>
                                      </p:to>
                                    </p:set>
                                    <p:animEffect transition="in" filter="wipe(up)">
                                      <p:cBhvr>
                                        <p:cTn id="33" dur="500"/>
                                        <p:tgtEl>
                                          <p:spTgt spid="221201"/>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221200"/>
                                        </p:tgtEl>
                                        <p:attrNameLst>
                                          <p:attrName>style.visibility</p:attrName>
                                        </p:attrNameLst>
                                      </p:cBhvr>
                                      <p:to>
                                        <p:strVal val="visible"/>
                                      </p:to>
                                    </p:set>
                                    <p:animEffect transition="in" filter="wipe(down)">
                                      <p:cBhvr>
                                        <p:cTn id="37" dur="500"/>
                                        <p:tgtEl>
                                          <p:spTgt spid="221200"/>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221205"/>
                                        </p:tgtEl>
                                        <p:attrNameLst>
                                          <p:attrName>style.visibility</p:attrName>
                                        </p:attrNameLst>
                                      </p:cBhvr>
                                      <p:to>
                                        <p:strVal val="visible"/>
                                      </p:to>
                                    </p:set>
                                    <p:animEffect transition="in" filter="wipe(up)">
                                      <p:cBhvr>
                                        <p:cTn id="41" dur="500"/>
                                        <p:tgtEl>
                                          <p:spTgt spid="221205"/>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21209"/>
                                        </p:tgtEl>
                                        <p:attrNameLst>
                                          <p:attrName>style.visibility</p:attrName>
                                        </p:attrNameLst>
                                      </p:cBhvr>
                                      <p:to>
                                        <p:strVal val="visible"/>
                                      </p:to>
                                    </p:set>
                                    <p:animEffect transition="in" filter="checkerboard(across)">
                                      <p:cBhvr>
                                        <p:cTn id="44" dur="500"/>
                                        <p:tgtEl>
                                          <p:spTgt spid="221209"/>
                                        </p:tgtEl>
                                      </p:cBhvr>
                                    </p:animEffect>
                                  </p:childTnLst>
                                </p:cTn>
                              </p:par>
                            </p:childTnLst>
                          </p:cTn>
                        </p:par>
                        <p:par>
                          <p:cTn id="45" fill="hold">
                            <p:stCondLst>
                              <p:cond delay="4000"/>
                            </p:stCondLst>
                            <p:childTnLst>
                              <p:par>
                                <p:cTn id="46" presetID="22" presetClass="entr" presetSubtype="1" fill="hold" grpId="0" nodeType="afterEffect">
                                  <p:stCondLst>
                                    <p:cond delay="0"/>
                                  </p:stCondLst>
                                  <p:childTnLst>
                                    <p:set>
                                      <p:cBhvr>
                                        <p:cTn id="47" dur="1" fill="hold">
                                          <p:stCondLst>
                                            <p:cond delay="0"/>
                                          </p:stCondLst>
                                        </p:cTn>
                                        <p:tgtEl>
                                          <p:spTgt spid="221202"/>
                                        </p:tgtEl>
                                        <p:attrNameLst>
                                          <p:attrName>style.visibility</p:attrName>
                                        </p:attrNameLst>
                                      </p:cBhvr>
                                      <p:to>
                                        <p:strVal val="visible"/>
                                      </p:to>
                                    </p:set>
                                    <p:animEffect transition="in" filter="wipe(up)">
                                      <p:cBhvr>
                                        <p:cTn id="48" dur="500"/>
                                        <p:tgtEl>
                                          <p:spTgt spid="221202"/>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221208"/>
                                        </p:tgtEl>
                                        <p:attrNameLst>
                                          <p:attrName>style.visibility</p:attrName>
                                        </p:attrNameLst>
                                      </p:cBhvr>
                                      <p:to>
                                        <p:strVal val="visible"/>
                                      </p:to>
                                    </p:set>
                                    <p:animEffect transition="in" filter="checkerboard(across)">
                                      <p:cBhvr>
                                        <p:cTn id="51" dur="500"/>
                                        <p:tgtEl>
                                          <p:spTgt spid="221208"/>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221203"/>
                                        </p:tgtEl>
                                        <p:attrNameLst>
                                          <p:attrName>style.visibility</p:attrName>
                                        </p:attrNameLst>
                                      </p:cBhvr>
                                      <p:to>
                                        <p:strVal val="visible"/>
                                      </p:to>
                                    </p:set>
                                    <p:animEffect transition="in" filter="wipe(up)">
                                      <p:cBhvr>
                                        <p:cTn id="55" dur="500"/>
                                        <p:tgtEl>
                                          <p:spTgt spid="221203"/>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21207"/>
                                        </p:tgtEl>
                                        <p:attrNameLst>
                                          <p:attrName>style.visibility</p:attrName>
                                        </p:attrNameLst>
                                      </p:cBhvr>
                                      <p:to>
                                        <p:strVal val="visible"/>
                                      </p:to>
                                    </p:set>
                                    <p:animEffect transition="in" filter="checkerboard(across)">
                                      <p:cBhvr>
                                        <p:cTn id="58" dur="500"/>
                                        <p:tgtEl>
                                          <p:spTgt spid="221207"/>
                                        </p:tgtEl>
                                      </p:cBhvr>
                                    </p:animEffect>
                                  </p:childTnLst>
                                </p:cTn>
                              </p:par>
                            </p:childTnLst>
                          </p:cTn>
                        </p:par>
                        <p:par>
                          <p:cTn id="59" fill="hold">
                            <p:stCondLst>
                              <p:cond delay="5000"/>
                            </p:stCondLst>
                            <p:childTnLst>
                              <p:par>
                                <p:cTn id="60" presetID="22" presetClass="entr" presetSubtype="1" fill="hold" grpId="0" nodeType="afterEffect">
                                  <p:stCondLst>
                                    <p:cond delay="0"/>
                                  </p:stCondLst>
                                  <p:childTnLst>
                                    <p:set>
                                      <p:cBhvr>
                                        <p:cTn id="61" dur="1" fill="hold">
                                          <p:stCondLst>
                                            <p:cond delay="0"/>
                                          </p:stCondLst>
                                        </p:cTn>
                                        <p:tgtEl>
                                          <p:spTgt spid="221204"/>
                                        </p:tgtEl>
                                        <p:attrNameLst>
                                          <p:attrName>style.visibility</p:attrName>
                                        </p:attrNameLst>
                                      </p:cBhvr>
                                      <p:to>
                                        <p:strVal val="visible"/>
                                      </p:to>
                                    </p:set>
                                    <p:animEffect transition="in" filter="wipe(up)">
                                      <p:cBhvr>
                                        <p:cTn id="62" dur="500"/>
                                        <p:tgtEl>
                                          <p:spTgt spid="221204"/>
                                        </p:tgtEl>
                                      </p:cBhvr>
                                    </p:animEffect>
                                  </p:childTnLst>
                                </p:cTn>
                              </p:par>
                            </p:childTnLst>
                          </p:cTn>
                        </p:par>
                        <p:par>
                          <p:cTn id="63" fill="hold">
                            <p:stCondLst>
                              <p:cond delay="5500"/>
                            </p:stCondLst>
                            <p:childTnLst>
                              <p:par>
                                <p:cTn id="64" presetID="5" presetClass="entr" presetSubtype="10" fill="hold" grpId="0" nodeType="afterEffect">
                                  <p:stCondLst>
                                    <p:cond delay="0"/>
                                  </p:stCondLst>
                                  <p:childTnLst>
                                    <p:set>
                                      <p:cBhvr>
                                        <p:cTn id="65" dur="1" fill="hold">
                                          <p:stCondLst>
                                            <p:cond delay="0"/>
                                          </p:stCondLst>
                                        </p:cTn>
                                        <p:tgtEl>
                                          <p:spTgt spid="221206"/>
                                        </p:tgtEl>
                                        <p:attrNameLst>
                                          <p:attrName>style.visibility</p:attrName>
                                        </p:attrNameLst>
                                      </p:cBhvr>
                                      <p:to>
                                        <p:strVal val="visible"/>
                                      </p:to>
                                    </p:set>
                                    <p:animEffect transition="in" filter="checkerboard(across)">
                                      <p:cBhvr>
                                        <p:cTn id="66" dur="500"/>
                                        <p:tgtEl>
                                          <p:spTgt spid="221206"/>
                                        </p:tgtEl>
                                      </p:cBhvr>
                                    </p:animEffect>
                                  </p:childTnLst>
                                </p:cTn>
                              </p:par>
                            </p:childTnLst>
                          </p:cTn>
                        </p:par>
                        <p:par>
                          <p:cTn id="67" fill="hold">
                            <p:stCondLst>
                              <p:cond delay="6000"/>
                            </p:stCondLst>
                            <p:childTnLst>
                              <p:par>
                                <p:cTn id="68" presetID="22" presetClass="entr" presetSubtype="1" fill="hold" grpId="0" nodeType="afterEffect">
                                  <p:stCondLst>
                                    <p:cond delay="0"/>
                                  </p:stCondLst>
                                  <p:childTnLst>
                                    <p:set>
                                      <p:cBhvr>
                                        <p:cTn id="69" dur="1" fill="hold">
                                          <p:stCondLst>
                                            <p:cond delay="0"/>
                                          </p:stCondLst>
                                        </p:cTn>
                                        <p:tgtEl>
                                          <p:spTgt spid="221215"/>
                                        </p:tgtEl>
                                        <p:attrNameLst>
                                          <p:attrName>style.visibility</p:attrName>
                                        </p:attrNameLst>
                                      </p:cBhvr>
                                      <p:to>
                                        <p:strVal val="visible"/>
                                      </p:to>
                                    </p:set>
                                    <p:animEffect transition="in" filter="wipe(up)">
                                      <p:cBhvr>
                                        <p:cTn id="70" dur="500"/>
                                        <p:tgtEl>
                                          <p:spTgt spid="221215"/>
                                        </p:tgtEl>
                                      </p:cBhvr>
                                    </p:animEffect>
                                  </p:childTnLst>
                                </p:cTn>
                              </p:par>
                            </p:childTnLst>
                          </p:cTn>
                        </p:par>
                        <p:par>
                          <p:cTn id="71" fill="hold">
                            <p:stCondLst>
                              <p:cond delay="6500"/>
                            </p:stCondLst>
                            <p:childTnLst>
                              <p:par>
                                <p:cTn id="72" presetID="5" presetClass="entr" presetSubtype="10" fill="hold" grpId="0" nodeType="afterEffect">
                                  <p:stCondLst>
                                    <p:cond delay="0"/>
                                  </p:stCondLst>
                                  <p:childTnLst>
                                    <p:set>
                                      <p:cBhvr>
                                        <p:cTn id="73" dur="1" fill="hold">
                                          <p:stCondLst>
                                            <p:cond delay="0"/>
                                          </p:stCondLst>
                                        </p:cTn>
                                        <p:tgtEl>
                                          <p:spTgt spid="221214"/>
                                        </p:tgtEl>
                                        <p:attrNameLst>
                                          <p:attrName>style.visibility</p:attrName>
                                        </p:attrNameLst>
                                      </p:cBhvr>
                                      <p:to>
                                        <p:strVal val="visible"/>
                                      </p:to>
                                    </p:set>
                                    <p:animEffect transition="in" filter="checkerboard(across)">
                                      <p:cBhvr>
                                        <p:cTn id="74" dur="500"/>
                                        <p:tgtEl>
                                          <p:spTgt spid="221214"/>
                                        </p:tgtEl>
                                      </p:cBhvr>
                                    </p:animEffect>
                                  </p:childTnLst>
                                </p:cTn>
                              </p:par>
                            </p:childTnLst>
                          </p:cTn>
                        </p:par>
                        <p:par>
                          <p:cTn id="75" fill="hold">
                            <p:stCondLst>
                              <p:cond delay="7000"/>
                            </p:stCondLst>
                            <p:childTnLst>
                              <p:par>
                                <p:cTn id="76" presetID="22" presetClass="entr" presetSubtype="1" fill="hold" grpId="0" nodeType="afterEffect">
                                  <p:stCondLst>
                                    <p:cond delay="0"/>
                                  </p:stCondLst>
                                  <p:childTnLst>
                                    <p:set>
                                      <p:cBhvr>
                                        <p:cTn id="77" dur="1" fill="hold">
                                          <p:stCondLst>
                                            <p:cond delay="0"/>
                                          </p:stCondLst>
                                        </p:cTn>
                                        <p:tgtEl>
                                          <p:spTgt spid="221216"/>
                                        </p:tgtEl>
                                        <p:attrNameLst>
                                          <p:attrName>style.visibility</p:attrName>
                                        </p:attrNameLst>
                                      </p:cBhvr>
                                      <p:to>
                                        <p:strVal val="visible"/>
                                      </p:to>
                                    </p:set>
                                    <p:animEffect transition="in" filter="wipe(up)">
                                      <p:cBhvr>
                                        <p:cTn id="78" dur="500"/>
                                        <p:tgtEl>
                                          <p:spTgt spid="221216"/>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221218"/>
                                        </p:tgtEl>
                                        <p:attrNameLst>
                                          <p:attrName>style.visibility</p:attrName>
                                        </p:attrNameLst>
                                      </p:cBhvr>
                                      <p:to>
                                        <p:strVal val="visible"/>
                                      </p:to>
                                    </p:set>
                                    <p:animEffect transition="in" filter="checkerboard(across)">
                                      <p:cBhvr>
                                        <p:cTn id="81" dur="500"/>
                                        <p:tgtEl>
                                          <p:spTgt spid="221218"/>
                                        </p:tgtEl>
                                      </p:cBhvr>
                                    </p:animEffect>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21217"/>
                                        </p:tgtEl>
                                        <p:attrNameLst>
                                          <p:attrName>style.visibility</p:attrName>
                                        </p:attrNameLst>
                                      </p:cBhvr>
                                      <p:to>
                                        <p:strVal val="visible"/>
                                      </p:to>
                                    </p:set>
                                    <p:animEffect transition="in" filter="wipe(up)">
                                      <p:cBhvr>
                                        <p:cTn id="85" dur="500"/>
                                        <p:tgtEl>
                                          <p:spTgt spid="221217"/>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221220"/>
                                        </p:tgtEl>
                                        <p:attrNameLst>
                                          <p:attrName>style.visibility</p:attrName>
                                        </p:attrNameLst>
                                      </p:cBhvr>
                                      <p:to>
                                        <p:strVal val="visible"/>
                                      </p:to>
                                    </p:set>
                                    <p:animEffect transition="in" filter="checkerboard(across)">
                                      <p:cBhvr>
                                        <p:cTn id="88" dur="500"/>
                                        <p:tgtEl>
                                          <p:spTgt spid="221220"/>
                                        </p:tgtEl>
                                      </p:cBhvr>
                                    </p:animEffect>
                                  </p:childTnLst>
                                </p:cTn>
                              </p:par>
                            </p:childTnLst>
                          </p:cTn>
                        </p:par>
                        <p:par>
                          <p:cTn id="89" fill="hold">
                            <p:stCondLst>
                              <p:cond delay="8000"/>
                            </p:stCondLst>
                            <p:childTnLst>
                              <p:par>
                                <p:cTn id="90" presetID="22" presetClass="entr" presetSubtype="4" fill="hold" grpId="0" nodeType="afterEffect">
                                  <p:stCondLst>
                                    <p:cond delay="0"/>
                                  </p:stCondLst>
                                  <p:childTnLst>
                                    <p:set>
                                      <p:cBhvr>
                                        <p:cTn id="91" dur="1" fill="hold">
                                          <p:stCondLst>
                                            <p:cond delay="0"/>
                                          </p:stCondLst>
                                        </p:cTn>
                                        <p:tgtEl>
                                          <p:spTgt spid="221210"/>
                                        </p:tgtEl>
                                        <p:attrNameLst>
                                          <p:attrName>style.visibility</p:attrName>
                                        </p:attrNameLst>
                                      </p:cBhvr>
                                      <p:to>
                                        <p:strVal val="visible"/>
                                      </p:to>
                                    </p:set>
                                    <p:animEffect transition="in" filter="wipe(down)">
                                      <p:cBhvr>
                                        <p:cTn id="92" dur="500"/>
                                        <p:tgtEl>
                                          <p:spTgt spid="221210"/>
                                        </p:tgtEl>
                                      </p:cBhvr>
                                    </p:animEffect>
                                  </p:childTnLst>
                                </p:cTn>
                              </p:par>
                            </p:childTnLst>
                          </p:cTn>
                        </p:par>
                        <p:par>
                          <p:cTn id="93" fill="hold">
                            <p:stCondLst>
                              <p:cond delay="8500"/>
                            </p:stCondLst>
                            <p:childTnLst>
                              <p:par>
                                <p:cTn id="94" presetID="8" presetClass="entr" presetSubtype="16" fill="hold" grpId="0" nodeType="afterEffect">
                                  <p:stCondLst>
                                    <p:cond delay="0"/>
                                  </p:stCondLst>
                                  <p:childTnLst>
                                    <p:set>
                                      <p:cBhvr>
                                        <p:cTn id="95" dur="1" fill="hold">
                                          <p:stCondLst>
                                            <p:cond delay="0"/>
                                          </p:stCondLst>
                                        </p:cTn>
                                        <p:tgtEl>
                                          <p:spTgt spid="221211"/>
                                        </p:tgtEl>
                                        <p:attrNameLst>
                                          <p:attrName>style.visibility</p:attrName>
                                        </p:attrNameLst>
                                      </p:cBhvr>
                                      <p:to>
                                        <p:strVal val="visible"/>
                                      </p:to>
                                    </p:set>
                                    <p:animEffect transition="in" filter="diamond(in)">
                                      <p:cBhvr>
                                        <p:cTn id="96" dur="2000"/>
                                        <p:tgtEl>
                                          <p:spTgt spid="221211"/>
                                        </p:tgtEl>
                                      </p:cBhvr>
                                    </p:animEffect>
                                  </p:childTnLst>
                                </p:cTn>
                              </p:par>
                            </p:childTnLst>
                          </p:cTn>
                        </p:par>
                        <p:par>
                          <p:cTn id="97" fill="hold">
                            <p:stCondLst>
                              <p:cond delay="10500"/>
                            </p:stCondLst>
                            <p:childTnLst>
                              <p:par>
                                <p:cTn id="98" presetID="22" presetClass="entr" presetSubtype="1" fill="hold" grpId="0" nodeType="afterEffect">
                                  <p:stCondLst>
                                    <p:cond delay="0"/>
                                  </p:stCondLst>
                                  <p:childTnLst>
                                    <p:set>
                                      <p:cBhvr>
                                        <p:cTn id="99" dur="1" fill="hold">
                                          <p:stCondLst>
                                            <p:cond delay="0"/>
                                          </p:stCondLst>
                                        </p:cTn>
                                        <p:tgtEl>
                                          <p:spTgt spid="221212"/>
                                        </p:tgtEl>
                                        <p:attrNameLst>
                                          <p:attrName>style.visibility</p:attrName>
                                        </p:attrNameLst>
                                      </p:cBhvr>
                                      <p:to>
                                        <p:strVal val="visible"/>
                                      </p:to>
                                    </p:set>
                                    <p:animEffect transition="in" filter="wipe(up)">
                                      <p:cBhvr>
                                        <p:cTn id="100" dur="500"/>
                                        <p:tgtEl>
                                          <p:spTgt spid="221212"/>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221190"/>
                                        </p:tgtEl>
                                        <p:attrNameLst>
                                          <p:attrName>style.visibility</p:attrName>
                                        </p:attrNameLst>
                                      </p:cBhvr>
                                      <p:to>
                                        <p:strVal val="visible"/>
                                      </p:to>
                                    </p:set>
                                    <p:animEffect transition="in" filter="checkerboard(across)">
                                      <p:cBhvr>
                                        <p:cTn id="103" dur="500"/>
                                        <p:tgtEl>
                                          <p:spTgt spid="221190"/>
                                        </p:tgtEl>
                                      </p:cBhvr>
                                    </p:animEffect>
                                  </p:childTnLst>
                                </p:cTn>
                              </p:par>
                            </p:childTnLst>
                          </p:cTn>
                        </p:par>
                        <p:par>
                          <p:cTn id="104" fill="hold">
                            <p:stCondLst>
                              <p:cond delay="11000"/>
                            </p:stCondLst>
                            <p:childTnLst>
                              <p:par>
                                <p:cTn id="105" presetID="22" presetClass="entr" presetSubtype="1" fill="hold" grpId="0" nodeType="afterEffect">
                                  <p:stCondLst>
                                    <p:cond delay="0"/>
                                  </p:stCondLst>
                                  <p:childTnLst>
                                    <p:set>
                                      <p:cBhvr>
                                        <p:cTn id="106" dur="1" fill="hold">
                                          <p:stCondLst>
                                            <p:cond delay="0"/>
                                          </p:stCondLst>
                                        </p:cTn>
                                        <p:tgtEl>
                                          <p:spTgt spid="221213"/>
                                        </p:tgtEl>
                                        <p:attrNameLst>
                                          <p:attrName>style.visibility</p:attrName>
                                        </p:attrNameLst>
                                      </p:cBhvr>
                                      <p:to>
                                        <p:strVal val="visible"/>
                                      </p:to>
                                    </p:set>
                                    <p:animEffect transition="in" filter="wipe(up)">
                                      <p:cBhvr>
                                        <p:cTn id="107" dur="500"/>
                                        <p:tgtEl>
                                          <p:spTgt spid="221213"/>
                                        </p:tgtEl>
                                      </p:cBhvr>
                                    </p:animEffect>
                                  </p:childTnLst>
                                </p:cTn>
                              </p:par>
                              <p:par>
                                <p:cTn id="108" presetID="5" presetClass="entr" presetSubtype="10" fill="hold" grpId="0" nodeType="withEffect">
                                  <p:stCondLst>
                                    <p:cond delay="0"/>
                                  </p:stCondLst>
                                  <p:childTnLst>
                                    <p:set>
                                      <p:cBhvr>
                                        <p:cTn id="109" dur="1" fill="hold">
                                          <p:stCondLst>
                                            <p:cond delay="0"/>
                                          </p:stCondLst>
                                        </p:cTn>
                                        <p:tgtEl>
                                          <p:spTgt spid="221192"/>
                                        </p:tgtEl>
                                        <p:attrNameLst>
                                          <p:attrName>style.visibility</p:attrName>
                                        </p:attrNameLst>
                                      </p:cBhvr>
                                      <p:to>
                                        <p:strVal val="visible"/>
                                      </p:to>
                                    </p:set>
                                    <p:animEffect transition="in" filter="checkerboard(across)">
                                      <p:cBhvr>
                                        <p:cTn id="110" dur="500"/>
                                        <p:tgtEl>
                                          <p:spTgt spid="221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P spid="221190" grpId="0"/>
      <p:bldP spid="221192" grpId="0"/>
      <p:bldP spid="221194" grpId="0" animBg="1"/>
      <p:bldP spid="221195" grpId="0" animBg="1"/>
      <p:bldP spid="221196" grpId="0" animBg="1"/>
      <p:bldP spid="221198" grpId="0"/>
      <p:bldP spid="221199" grpId="0"/>
      <p:bldP spid="221200" grpId="0" animBg="1"/>
      <p:bldP spid="221201" grpId="0" animBg="1"/>
      <p:bldP spid="221202" grpId="0" animBg="1"/>
      <p:bldP spid="221203" grpId="0" animBg="1"/>
      <p:bldP spid="221204" grpId="0" animBg="1"/>
      <p:bldP spid="221205" grpId="0" animBg="1"/>
      <p:bldP spid="221206" grpId="0"/>
      <p:bldP spid="221207" grpId="0"/>
      <p:bldP spid="221208" grpId="0"/>
      <p:bldP spid="221209" grpId="0"/>
      <p:bldP spid="221210" grpId="0" animBg="1"/>
      <p:bldP spid="221211" grpId="0" animBg="1"/>
      <p:bldP spid="221212" grpId="0" animBg="1"/>
      <p:bldP spid="221213" grpId="0" animBg="1"/>
      <p:bldP spid="221214" grpId="0" animBg="1"/>
      <p:bldP spid="221215" grpId="0" animBg="1"/>
      <p:bldP spid="221216" grpId="0" animBg="1"/>
      <p:bldP spid="221217" grpId="0" animBg="1"/>
      <p:bldP spid="221218" grpId="0"/>
      <p:bldP spid="221220" grpId="0"/>
      <p:bldP spid="2212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381000"/>
            <a:ext cx="7772400" cy="1143000"/>
          </a:xfrm>
        </p:spPr>
        <p:txBody>
          <a:bodyPr/>
          <a:lstStyle/>
          <a:p>
            <a:r>
              <a:rPr lang="en-US" u="sng"/>
              <a:t>Reservoir</a:t>
            </a:r>
          </a:p>
        </p:txBody>
      </p:sp>
      <p:sp>
        <p:nvSpPr>
          <p:cNvPr id="8195" name="Rectangle 3"/>
          <p:cNvSpPr>
            <a:spLocks noGrp="1" noChangeArrowheads="1"/>
          </p:cNvSpPr>
          <p:nvPr>
            <p:ph type="subTitle" idx="1"/>
          </p:nvPr>
        </p:nvSpPr>
        <p:spPr>
          <a:xfrm>
            <a:off x="0" y="1676400"/>
            <a:ext cx="9144000" cy="4267200"/>
          </a:xfrm>
        </p:spPr>
        <p:txBody>
          <a:bodyPr/>
          <a:lstStyle/>
          <a:p>
            <a:pPr algn="l"/>
            <a:r>
              <a:rPr lang="en-US" sz="3600">
                <a:solidFill>
                  <a:schemeClr val="tx2"/>
                </a:solidFill>
              </a:rPr>
              <a:t>Any person, animal, arthropod, plant, soil or substance (or combination of these) in which an infectious agent normally lives and multiplies, on which it depends primarily for a prolonged survival and where it reproduces itself in such a manner that it can be transmitted to a susceptible host.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 calcmode="lin" valueType="num">
                                      <p:cBhvr additive="base">
                                        <p:cTn id="11"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152400"/>
            <a:ext cx="9144000" cy="1143000"/>
          </a:xfrm>
        </p:spPr>
        <p:txBody>
          <a:bodyPr/>
          <a:lstStyle/>
          <a:p>
            <a:r>
              <a:rPr lang="en-US" u="sng"/>
              <a:t>OBJECTIVES</a:t>
            </a:r>
            <a:r>
              <a:rPr lang="en-US" u="sng">
                <a:latin typeface="Comic Sans MS" pitchFamily="66" charset="0"/>
              </a:rPr>
              <a:t> OF THE LECTURE</a:t>
            </a:r>
          </a:p>
        </p:txBody>
      </p:sp>
      <p:sp>
        <p:nvSpPr>
          <p:cNvPr id="175107" name="Rectangle 3"/>
          <p:cNvSpPr>
            <a:spLocks noGrp="1" noChangeArrowheads="1"/>
          </p:cNvSpPr>
          <p:nvPr>
            <p:ph type="body" idx="1"/>
          </p:nvPr>
        </p:nvSpPr>
        <p:spPr>
          <a:xfrm>
            <a:off x="685800" y="1206500"/>
            <a:ext cx="8382000" cy="5422900"/>
          </a:xfrm>
        </p:spPr>
        <p:txBody>
          <a:bodyPr/>
          <a:lstStyle/>
          <a:p>
            <a:pPr marL="609600" indent="-609600">
              <a:lnSpc>
                <a:spcPct val="90000"/>
              </a:lnSpc>
              <a:buFontTx/>
              <a:buNone/>
            </a:pPr>
            <a:r>
              <a:rPr lang="en-US" sz="3600"/>
              <a:t>To Enable the student to</a:t>
            </a:r>
            <a:r>
              <a:rPr lang="en-US" sz="3600" b="1"/>
              <a:t>:</a:t>
            </a:r>
          </a:p>
          <a:p>
            <a:pPr marL="609600" indent="-609600">
              <a:lnSpc>
                <a:spcPct val="90000"/>
              </a:lnSpc>
              <a:buFontTx/>
              <a:buChar char="•"/>
            </a:pPr>
            <a:r>
              <a:rPr lang="en-US"/>
              <a:t>Acquire knowledge of various definitions used to describe infectious diseases.</a:t>
            </a:r>
          </a:p>
          <a:p>
            <a:pPr marL="609600" indent="-609600">
              <a:lnSpc>
                <a:spcPct val="90000"/>
              </a:lnSpc>
              <a:buFontTx/>
              <a:buChar char="•"/>
            </a:pPr>
            <a:r>
              <a:rPr lang="en-US"/>
              <a:t>Acquire understanding  of the origin &amp; mode of transmission of communicable diseases.</a:t>
            </a:r>
          </a:p>
          <a:p>
            <a:pPr marL="609600" indent="-609600">
              <a:lnSpc>
                <a:spcPct val="90000"/>
              </a:lnSpc>
              <a:buFontTx/>
              <a:buChar char="•"/>
            </a:pPr>
            <a:r>
              <a:rPr lang="en-US"/>
              <a:t>Acquire  understanding of logical sequence of link in the control chain.</a:t>
            </a:r>
          </a:p>
          <a:p>
            <a:pPr marL="609600" indent="-609600">
              <a:lnSpc>
                <a:spcPct val="90000"/>
              </a:lnSpc>
              <a:buFontTx/>
              <a:buChar char="•"/>
            </a:pPr>
            <a:r>
              <a:rPr lang="en-US"/>
              <a:t>Possess ability to apply the knowledge of communicable diseases in developing preventive &amp; control strategies.</a:t>
            </a:r>
          </a:p>
          <a:p>
            <a:pPr marL="609600" indent="-609600">
              <a:lnSpc>
                <a:spcPct val="90000"/>
              </a:lnSpc>
              <a:buFontTx/>
              <a:buNone/>
            </a:pPr>
            <a:endParaRPr lang="en-US"/>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20" name="Oval 12"/>
          <p:cNvSpPr>
            <a:spLocks noChangeArrowheads="1"/>
          </p:cNvSpPr>
          <p:nvPr/>
        </p:nvSpPr>
        <p:spPr bwMode="auto">
          <a:xfrm>
            <a:off x="5105400" y="3810000"/>
            <a:ext cx="2971800" cy="838200"/>
          </a:xfrm>
          <a:prstGeom prst="ellipse">
            <a:avLst/>
          </a:prstGeom>
          <a:gradFill rotWithShape="1">
            <a:gsLst>
              <a:gs pos="0">
                <a:schemeClr val="bg2"/>
              </a:gs>
              <a:gs pos="100000">
                <a:srgbClr val="763656"/>
              </a:gs>
            </a:gsLst>
            <a:lin ang="5400000" scaled="1"/>
          </a:gradFill>
          <a:ln w="9525">
            <a:solidFill>
              <a:schemeClr val="tx1"/>
            </a:solidFill>
            <a:round/>
            <a:headEnd/>
            <a:tailEnd/>
          </a:ln>
          <a:effectLst/>
        </p:spPr>
        <p:txBody>
          <a:bodyPr wrap="none" anchor="ctr"/>
          <a:lstStyle/>
          <a:p>
            <a:endParaRPr lang="en-GB"/>
          </a:p>
        </p:txBody>
      </p:sp>
      <p:sp>
        <p:nvSpPr>
          <p:cNvPr id="222219" name="Oval 11"/>
          <p:cNvSpPr>
            <a:spLocks noChangeArrowheads="1"/>
          </p:cNvSpPr>
          <p:nvPr/>
        </p:nvSpPr>
        <p:spPr bwMode="auto">
          <a:xfrm>
            <a:off x="1447800" y="3810000"/>
            <a:ext cx="2895600" cy="762000"/>
          </a:xfrm>
          <a:prstGeom prst="ellipse">
            <a:avLst/>
          </a:prstGeom>
          <a:gradFill rotWithShape="1">
            <a:gsLst>
              <a:gs pos="0">
                <a:srgbClr val="336600"/>
              </a:gs>
              <a:gs pos="100000">
                <a:srgbClr val="763656"/>
              </a:gs>
            </a:gsLst>
            <a:lin ang="5400000" scaled="1"/>
          </a:gradFill>
          <a:ln w="9525">
            <a:solidFill>
              <a:schemeClr val="tx1"/>
            </a:solidFill>
            <a:round/>
            <a:headEnd/>
            <a:tailEnd/>
          </a:ln>
          <a:effectLst/>
        </p:spPr>
        <p:txBody>
          <a:bodyPr wrap="none" anchor="ctr"/>
          <a:lstStyle/>
          <a:p>
            <a:endParaRPr lang="en-GB"/>
          </a:p>
        </p:txBody>
      </p:sp>
      <p:sp>
        <p:nvSpPr>
          <p:cNvPr id="222210" name="Rectangle 2"/>
          <p:cNvSpPr>
            <a:spLocks noGrp="1" noChangeArrowheads="1"/>
          </p:cNvSpPr>
          <p:nvPr>
            <p:ph type="title"/>
          </p:nvPr>
        </p:nvSpPr>
        <p:spPr/>
        <p:txBody>
          <a:bodyPr/>
          <a:lstStyle/>
          <a:p>
            <a:r>
              <a:rPr lang="en-US" u="sng"/>
              <a:t>Human reservoirs</a:t>
            </a:r>
          </a:p>
        </p:txBody>
      </p:sp>
      <p:pic>
        <p:nvPicPr>
          <p:cNvPr id="222221" name="Picture 13"/>
          <p:cNvPicPr>
            <a:picLocks noGrp="1" noChangeAspect="1" noChangeArrowheads="1"/>
          </p:cNvPicPr>
          <p:nvPr>
            <p:ph sz="half" idx="1"/>
          </p:nvPr>
        </p:nvPicPr>
        <p:blipFill>
          <a:blip r:embed="rId2" cstate="print"/>
          <a:srcRect/>
          <a:stretch>
            <a:fillRect/>
          </a:stretch>
        </p:blipFill>
        <p:spPr>
          <a:xfrm>
            <a:off x="1905000" y="4572000"/>
            <a:ext cx="1968500" cy="2286000"/>
          </a:xfrm>
          <a:noFill/>
          <a:ln/>
        </p:spPr>
      </p:pic>
      <p:sp>
        <p:nvSpPr>
          <p:cNvPr id="222212" name="Line 4"/>
          <p:cNvSpPr>
            <a:spLocks noChangeShapeType="1"/>
          </p:cNvSpPr>
          <p:nvPr/>
        </p:nvSpPr>
        <p:spPr bwMode="auto">
          <a:xfrm>
            <a:off x="4495800" y="1371600"/>
            <a:ext cx="0" cy="1752600"/>
          </a:xfrm>
          <a:prstGeom prst="line">
            <a:avLst/>
          </a:prstGeom>
          <a:noFill/>
          <a:ln w="44450">
            <a:solidFill>
              <a:schemeClr val="bg2"/>
            </a:solidFill>
            <a:round/>
            <a:headEnd/>
            <a:tailEnd type="triangle" w="med" len="med"/>
          </a:ln>
          <a:effectLst/>
        </p:spPr>
        <p:txBody>
          <a:bodyPr anchor="ctr"/>
          <a:lstStyle/>
          <a:p>
            <a:endParaRPr lang="en-GB"/>
          </a:p>
        </p:txBody>
      </p:sp>
      <p:sp>
        <p:nvSpPr>
          <p:cNvPr id="222213" name="Line 5"/>
          <p:cNvSpPr>
            <a:spLocks noChangeShapeType="1"/>
          </p:cNvSpPr>
          <p:nvPr/>
        </p:nvSpPr>
        <p:spPr bwMode="auto">
          <a:xfrm>
            <a:off x="2743200" y="3124200"/>
            <a:ext cx="3581400" cy="0"/>
          </a:xfrm>
          <a:prstGeom prst="line">
            <a:avLst/>
          </a:prstGeom>
          <a:noFill/>
          <a:ln w="44450">
            <a:solidFill>
              <a:srgbClr val="99CC00"/>
            </a:solidFill>
            <a:round/>
            <a:headEnd/>
            <a:tailEnd/>
          </a:ln>
          <a:effectLst/>
        </p:spPr>
        <p:txBody>
          <a:bodyPr anchor="ctr"/>
          <a:lstStyle/>
          <a:p>
            <a:endParaRPr lang="en-GB"/>
          </a:p>
        </p:txBody>
      </p:sp>
      <p:sp>
        <p:nvSpPr>
          <p:cNvPr id="222214" name="Line 6"/>
          <p:cNvSpPr>
            <a:spLocks noChangeShapeType="1"/>
          </p:cNvSpPr>
          <p:nvPr/>
        </p:nvSpPr>
        <p:spPr bwMode="auto">
          <a:xfrm>
            <a:off x="2743200" y="3124200"/>
            <a:ext cx="0" cy="685800"/>
          </a:xfrm>
          <a:prstGeom prst="line">
            <a:avLst/>
          </a:prstGeom>
          <a:noFill/>
          <a:ln w="28575">
            <a:solidFill>
              <a:srgbClr val="A50021"/>
            </a:solidFill>
            <a:round/>
            <a:headEnd/>
            <a:tailEnd type="triangle" w="med" len="med"/>
          </a:ln>
          <a:effectLst/>
        </p:spPr>
        <p:txBody>
          <a:bodyPr anchor="ctr"/>
          <a:lstStyle/>
          <a:p>
            <a:endParaRPr lang="en-GB"/>
          </a:p>
        </p:txBody>
      </p:sp>
      <p:sp>
        <p:nvSpPr>
          <p:cNvPr id="222215" name="Line 7"/>
          <p:cNvSpPr>
            <a:spLocks noChangeShapeType="1"/>
          </p:cNvSpPr>
          <p:nvPr/>
        </p:nvSpPr>
        <p:spPr bwMode="auto">
          <a:xfrm>
            <a:off x="6324600" y="3124200"/>
            <a:ext cx="0" cy="685800"/>
          </a:xfrm>
          <a:prstGeom prst="line">
            <a:avLst/>
          </a:prstGeom>
          <a:noFill/>
          <a:ln w="28575">
            <a:solidFill>
              <a:srgbClr val="A50021"/>
            </a:solidFill>
            <a:round/>
            <a:headEnd/>
            <a:tailEnd type="triangle" w="med" len="med"/>
          </a:ln>
          <a:effectLst/>
        </p:spPr>
        <p:txBody>
          <a:bodyPr anchor="ctr"/>
          <a:lstStyle/>
          <a:p>
            <a:endParaRPr lang="en-GB"/>
          </a:p>
        </p:txBody>
      </p:sp>
      <p:sp>
        <p:nvSpPr>
          <p:cNvPr id="222217" name="Text Box 9"/>
          <p:cNvSpPr txBox="1">
            <a:spLocks noChangeArrowheads="1"/>
          </p:cNvSpPr>
          <p:nvPr/>
        </p:nvSpPr>
        <p:spPr bwMode="auto">
          <a:xfrm>
            <a:off x="2133600" y="3900488"/>
            <a:ext cx="1430338" cy="519112"/>
          </a:xfrm>
          <a:prstGeom prst="rect">
            <a:avLst/>
          </a:prstGeom>
          <a:noFill/>
          <a:ln w="9525">
            <a:noFill/>
            <a:miter lim="800000"/>
            <a:headEnd/>
            <a:tailEnd/>
          </a:ln>
          <a:effectLst/>
        </p:spPr>
        <p:txBody>
          <a:bodyPr wrap="none">
            <a:spAutoFit/>
          </a:bodyPr>
          <a:lstStyle/>
          <a:p>
            <a:r>
              <a:rPr lang="en-US" sz="2800">
                <a:effectLst>
                  <a:outerShdw blurRad="38100" dist="38100" dir="2700000" algn="tl">
                    <a:srgbClr val="000000"/>
                  </a:outerShdw>
                </a:effectLst>
              </a:rPr>
              <a:t>Patients</a:t>
            </a:r>
          </a:p>
        </p:txBody>
      </p:sp>
      <p:sp>
        <p:nvSpPr>
          <p:cNvPr id="222218" name="Text Box 10"/>
          <p:cNvSpPr txBox="1">
            <a:spLocks noChangeArrowheads="1"/>
          </p:cNvSpPr>
          <p:nvPr/>
        </p:nvSpPr>
        <p:spPr bwMode="auto">
          <a:xfrm>
            <a:off x="5805488" y="3930650"/>
            <a:ext cx="1509712" cy="946150"/>
          </a:xfrm>
          <a:prstGeom prst="rect">
            <a:avLst/>
          </a:prstGeom>
          <a:noFill/>
          <a:ln w="9525">
            <a:noFill/>
            <a:miter lim="800000"/>
            <a:headEnd/>
            <a:tailEnd/>
          </a:ln>
          <a:effectLst/>
        </p:spPr>
        <p:txBody>
          <a:bodyPr wrap="none">
            <a:spAutoFit/>
          </a:bodyPr>
          <a:lstStyle/>
          <a:p>
            <a:pPr eaLnBrk="1" hangingPunct="1">
              <a:spcBef>
                <a:spcPct val="20000"/>
              </a:spcBef>
              <a:buClr>
                <a:schemeClr val="hlink"/>
              </a:buClr>
              <a:buSzPct val="65000"/>
              <a:buFont typeface="Wingdings" pitchFamily="2" charset="2"/>
              <a:buNone/>
            </a:pPr>
            <a:r>
              <a:rPr lang="en-US" sz="2800">
                <a:effectLst>
                  <a:outerShdw blurRad="38100" dist="38100" dir="2700000" algn="tl">
                    <a:srgbClr val="000000"/>
                  </a:outerShdw>
                </a:effectLst>
              </a:rPr>
              <a:t>Carriers </a:t>
            </a:r>
          </a:p>
          <a:p>
            <a:endParaRPr lang="en-US" sz="2800"/>
          </a:p>
        </p:txBody>
      </p:sp>
      <p:pic>
        <p:nvPicPr>
          <p:cNvPr id="222223" name="Picture 15"/>
          <p:cNvPicPr>
            <a:picLocks noGrp="1" noChangeAspect="1" noChangeArrowheads="1"/>
          </p:cNvPicPr>
          <p:nvPr>
            <p:ph sz="half" idx="2"/>
          </p:nvPr>
        </p:nvPicPr>
        <p:blipFill>
          <a:blip r:embed="rId3" cstate="print"/>
          <a:srcRect/>
          <a:stretch>
            <a:fillRect/>
          </a:stretch>
        </p:blipFill>
        <p:spPr>
          <a:xfrm>
            <a:off x="9363075" y="4724400"/>
            <a:ext cx="2447925" cy="1871663"/>
          </a:xfrm>
          <a:noFill/>
          <a:ln/>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checkerboard(across)">
                                      <p:cBhvr>
                                        <p:cTn id="7" dur="500"/>
                                        <p:tgtEl>
                                          <p:spTgt spid="2222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2212"/>
                                        </p:tgtEl>
                                        <p:attrNameLst>
                                          <p:attrName>style.visibility</p:attrName>
                                        </p:attrNameLst>
                                      </p:cBhvr>
                                      <p:to>
                                        <p:strVal val="visible"/>
                                      </p:to>
                                    </p:set>
                                    <p:animEffect transition="in" filter="wipe(up)">
                                      <p:cBhvr>
                                        <p:cTn id="11" dur="500"/>
                                        <p:tgtEl>
                                          <p:spTgt spid="22221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22213"/>
                                        </p:tgtEl>
                                        <p:attrNameLst>
                                          <p:attrName>style.visibility</p:attrName>
                                        </p:attrNameLst>
                                      </p:cBhvr>
                                      <p:to>
                                        <p:strVal val="visible"/>
                                      </p:to>
                                    </p:set>
                                    <p:animEffect transition="in" filter="checkerboard(across)">
                                      <p:cBhvr>
                                        <p:cTn id="15" dur="500"/>
                                        <p:tgtEl>
                                          <p:spTgt spid="22221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22214"/>
                                        </p:tgtEl>
                                        <p:attrNameLst>
                                          <p:attrName>style.visibility</p:attrName>
                                        </p:attrNameLst>
                                      </p:cBhvr>
                                      <p:to>
                                        <p:strVal val="visible"/>
                                      </p:to>
                                    </p:set>
                                    <p:animEffect transition="in" filter="wipe(up)">
                                      <p:cBhvr>
                                        <p:cTn id="18" dur="500"/>
                                        <p:tgtEl>
                                          <p:spTgt spid="222214"/>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222217"/>
                                        </p:tgtEl>
                                        <p:attrNameLst>
                                          <p:attrName>style.visibility</p:attrName>
                                        </p:attrNameLst>
                                      </p:cBhvr>
                                      <p:to>
                                        <p:strVal val="visible"/>
                                      </p:to>
                                    </p:set>
                                    <p:animEffect transition="in" filter="diamond(in)">
                                      <p:cBhvr>
                                        <p:cTn id="21" dur="2000"/>
                                        <p:tgtEl>
                                          <p:spTgt spid="222217"/>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222219"/>
                                        </p:tgtEl>
                                        <p:attrNameLst>
                                          <p:attrName>style.visibility</p:attrName>
                                        </p:attrNameLst>
                                      </p:cBhvr>
                                      <p:to>
                                        <p:strVal val="visible"/>
                                      </p:to>
                                    </p:set>
                                    <p:animEffect transition="in" filter="diamond(in)">
                                      <p:cBhvr>
                                        <p:cTn id="24" dur="2000"/>
                                        <p:tgtEl>
                                          <p:spTgt spid="222219"/>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22215"/>
                                        </p:tgtEl>
                                        <p:attrNameLst>
                                          <p:attrName>style.visibility</p:attrName>
                                        </p:attrNameLst>
                                      </p:cBhvr>
                                      <p:to>
                                        <p:strVal val="visible"/>
                                      </p:to>
                                    </p:set>
                                    <p:animEffect transition="in" filter="wipe(up)">
                                      <p:cBhvr>
                                        <p:cTn id="27" dur="500"/>
                                        <p:tgtEl>
                                          <p:spTgt spid="222215"/>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222220"/>
                                        </p:tgtEl>
                                        <p:attrNameLst>
                                          <p:attrName>style.visibility</p:attrName>
                                        </p:attrNameLst>
                                      </p:cBhvr>
                                      <p:to>
                                        <p:strVal val="visible"/>
                                      </p:to>
                                    </p:set>
                                    <p:animEffect transition="in" filter="diamond(in)">
                                      <p:cBhvr>
                                        <p:cTn id="30" dur="2000"/>
                                        <p:tgtEl>
                                          <p:spTgt spid="222220"/>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222218"/>
                                        </p:tgtEl>
                                        <p:attrNameLst>
                                          <p:attrName>style.visibility</p:attrName>
                                        </p:attrNameLst>
                                      </p:cBhvr>
                                      <p:to>
                                        <p:strVal val="visible"/>
                                      </p:to>
                                    </p:set>
                                    <p:animEffect transition="in" filter="diamond(in)">
                                      <p:cBhvr>
                                        <p:cTn id="33" dur="2000"/>
                                        <p:tgtEl>
                                          <p:spTgt spid="222218"/>
                                        </p:tgtEl>
                                      </p:cBhvr>
                                    </p:animEffect>
                                  </p:childTnLst>
                                </p:cTn>
                              </p:par>
                            </p:childTnLst>
                          </p:cTn>
                        </p:par>
                        <p:par>
                          <p:cTn id="34" fill="hold">
                            <p:stCondLst>
                              <p:cond delay="3000"/>
                            </p:stCondLst>
                            <p:childTnLst>
                              <p:par>
                                <p:cTn id="35" presetID="5" presetClass="entr" presetSubtype="10" fill="hold" nodeType="afterEffect">
                                  <p:stCondLst>
                                    <p:cond delay="0"/>
                                  </p:stCondLst>
                                  <p:childTnLst>
                                    <p:set>
                                      <p:cBhvr>
                                        <p:cTn id="36" dur="1" fill="hold">
                                          <p:stCondLst>
                                            <p:cond delay="0"/>
                                          </p:stCondLst>
                                        </p:cTn>
                                        <p:tgtEl>
                                          <p:spTgt spid="222221"/>
                                        </p:tgtEl>
                                        <p:attrNameLst>
                                          <p:attrName>style.visibility</p:attrName>
                                        </p:attrNameLst>
                                      </p:cBhvr>
                                      <p:to>
                                        <p:strVal val="visible"/>
                                      </p:to>
                                    </p:set>
                                    <p:animEffect transition="in" filter="checkerboard(across)">
                                      <p:cBhvr>
                                        <p:cTn id="37" dur="500"/>
                                        <p:tgtEl>
                                          <p:spTgt spid="222221"/>
                                        </p:tgtEl>
                                      </p:cBhvr>
                                    </p:animEffect>
                                  </p:childTnLst>
                                </p:cTn>
                              </p:par>
                            </p:childTnLst>
                          </p:cTn>
                        </p:par>
                        <p:par>
                          <p:cTn id="38" fill="hold">
                            <p:stCondLst>
                              <p:cond delay="3500"/>
                            </p:stCondLst>
                            <p:childTnLst>
                              <p:par>
                                <p:cTn id="39" presetID="26" presetClass="emph" presetSubtype="0" repeatCount="indefinite" fill="hold" nodeType="afterEffect">
                                  <p:stCondLst>
                                    <p:cond delay="0"/>
                                  </p:stCondLst>
                                  <p:childTnLst>
                                    <p:animEffect transition="out" filter="fade">
                                      <p:cBhvr>
                                        <p:cTn id="40" dur="500" tmFilter="0, 0; .2, .5; .8, .5; 1, 0"/>
                                        <p:tgtEl>
                                          <p:spTgt spid="222221"/>
                                        </p:tgtEl>
                                      </p:cBhvr>
                                    </p:animEffect>
                                    <p:animScale>
                                      <p:cBhvr>
                                        <p:cTn id="41" dur="250" autoRev="1" fill="hold"/>
                                        <p:tgtEl>
                                          <p:spTgt spid="222221"/>
                                        </p:tgtEl>
                                      </p:cBhvr>
                                      <p:by x="105000" y="105000"/>
                                    </p:animScale>
                                  </p:childTnLst>
                                </p:cTn>
                              </p:par>
                            </p:childTnLst>
                          </p:cTn>
                        </p:par>
                        <p:par>
                          <p:cTn id="42" fill="hold">
                            <p:stCondLst>
                              <p:cond delay="4000"/>
                            </p:stCondLst>
                            <p:childTnLst>
                              <p:par>
                                <p:cTn id="43" presetID="35" presetClass="path" presetSubtype="0" accel="50000" decel="50000" fill="hold" nodeType="afterEffect">
                                  <p:stCondLst>
                                    <p:cond delay="0"/>
                                  </p:stCondLst>
                                  <p:childTnLst>
                                    <p:animMotion origin="layout" path="M -2.5E-6 3.08368E-6 L -0.44948 -0.00301 " pathEditMode="relative" rAng="0" ptsTypes="AA">
                                      <p:cBhvr>
                                        <p:cTn id="44" dur="2000" fill="hold"/>
                                        <p:tgtEl>
                                          <p:spTgt spid="222223"/>
                                        </p:tgtEl>
                                        <p:attrNameLst>
                                          <p:attrName>ppt_x</p:attrName>
                                          <p:attrName>ppt_y</p:attrName>
                                        </p:attrNameLst>
                                      </p:cBhvr>
                                      <p:rCtr x="-225"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20" grpId="0" animBg="1"/>
      <p:bldP spid="222219" grpId="0" animBg="1"/>
      <p:bldP spid="222210" grpId="0"/>
      <p:bldP spid="222212" grpId="0" animBg="1"/>
      <p:bldP spid="222213" grpId="0" animBg="1"/>
      <p:bldP spid="222214" grpId="0" animBg="1"/>
      <p:bldP spid="222215" grpId="0" animBg="1"/>
      <p:bldP spid="222217" grpId="0"/>
      <p:bldP spid="2222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52400" y="2667000"/>
            <a:ext cx="8839200" cy="2514600"/>
          </a:xfrm>
        </p:spPr>
        <p:txBody>
          <a:bodyPr/>
          <a:lstStyle/>
          <a:p>
            <a:pPr algn="l"/>
            <a:r>
              <a:rPr lang="en-US" sz="3200"/>
              <a:t>A person or animal that harbours a specific infectious agent in the absence of discernable clinical disease and serves as a potential source of infection. </a:t>
            </a:r>
          </a:p>
        </p:txBody>
      </p:sp>
      <p:sp>
        <p:nvSpPr>
          <p:cNvPr id="9220" name="Text Box 4"/>
          <p:cNvSpPr txBox="1">
            <a:spLocks noChangeArrowheads="1"/>
          </p:cNvSpPr>
          <p:nvPr/>
        </p:nvSpPr>
        <p:spPr bwMode="auto">
          <a:xfrm>
            <a:off x="762000" y="4876800"/>
            <a:ext cx="6492875" cy="1190625"/>
          </a:xfrm>
          <a:prstGeom prst="rect">
            <a:avLst/>
          </a:prstGeom>
          <a:noFill/>
          <a:ln w="9525">
            <a:noFill/>
            <a:miter lim="800000"/>
            <a:headEnd/>
            <a:tailEnd/>
          </a:ln>
          <a:effectLst/>
        </p:spPr>
        <p:txBody>
          <a:bodyPr>
            <a:spAutoFit/>
          </a:bodyPr>
          <a:lstStyle/>
          <a:p>
            <a:pPr marL="457200" indent="-457200">
              <a:buFontTx/>
              <a:buAutoNum type="alphaLcPeriod"/>
            </a:pPr>
            <a:endParaRPr lang="en-US" sz="1800"/>
          </a:p>
          <a:p>
            <a:pPr marL="457200" indent="-457200">
              <a:buFontTx/>
              <a:buAutoNum type="alphaLcPeriod"/>
            </a:pPr>
            <a:endParaRPr lang="en-US" sz="1800"/>
          </a:p>
          <a:p>
            <a:pPr marL="457200" indent="-457200">
              <a:buFontTx/>
              <a:buAutoNum type="alphaLcPeriod"/>
            </a:pPr>
            <a:endParaRPr lang="en-US" sz="1800"/>
          </a:p>
          <a:p>
            <a:pPr marL="457200" indent="-457200">
              <a:buFontTx/>
              <a:buAutoNum type="alphaLcPeriod"/>
            </a:pPr>
            <a:endParaRPr lang="en-US" sz="1800"/>
          </a:p>
        </p:txBody>
      </p:sp>
      <p:sp>
        <p:nvSpPr>
          <p:cNvPr id="9222" name="chair1"/>
          <p:cNvSpPr>
            <a:spLocks noEditPoints="1" noChangeArrowheads="1"/>
          </p:cNvSpPr>
          <p:nvPr/>
        </p:nvSpPr>
        <p:spPr bwMode="auto">
          <a:xfrm>
            <a:off x="838200" y="304800"/>
            <a:ext cx="6781800" cy="19050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1593 w 21600"/>
              <a:gd name="T9" fmla="*/ 7848 h 21600"/>
              <a:gd name="T10" fmla="*/ 20317 w 21600"/>
              <a:gd name="T11" fmla="*/ 17575 h 21600"/>
            </a:gdLst>
            <a:ahLst/>
            <a:cxnLst>
              <a:cxn ang="0">
                <a:pos x="T0" y="T1"/>
              </a:cxn>
              <a:cxn ang="0">
                <a:pos x="T2" y="T3"/>
              </a:cxn>
              <a:cxn ang="0">
                <a:pos x="T4" y="T5"/>
              </a:cxn>
              <a:cxn ang="0">
                <a:pos x="T6" y="T7"/>
              </a:cxn>
            </a:cxnLst>
            <a:rect l="T8" t="T9" r="T10" b="T11"/>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gradFill rotWithShape="1">
            <a:gsLst>
              <a:gs pos="0">
                <a:srgbClr val="763656"/>
              </a:gs>
              <a:gs pos="50000">
                <a:srgbClr val="339966"/>
              </a:gs>
              <a:gs pos="100000">
                <a:srgbClr val="763656"/>
              </a:gs>
            </a:gsLst>
            <a:lin ang="5400000" scaled="1"/>
          </a:gradFill>
          <a:ln w="9525">
            <a:solidFill>
              <a:srgbClr val="000000"/>
            </a:solidFill>
            <a:miter lim="800000"/>
            <a:headEnd/>
            <a:tailEnd/>
          </a:ln>
          <a:effectLst>
            <a:outerShdw dist="107763" dir="2700000" algn="ctr" rotWithShape="0">
              <a:srgbClr val="808080"/>
            </a:outerShdw>
          </a:effectLst>
        </p:spPr>
        <p:txBody>
          <a:bodyPr/>
          <a:lstStyle/>
          <a:p>
            <a:pPr algn="ctr"/>
            <a:r>
              <a:rPr lang="en-US" sz="5400">
                <a:solidFill>
                  <a:srgbClr val="000000"/>
                </a:solidFill>
              </a:rPr>
              <a:t>Carrier</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edge">
                                      <p:cBhvr>
                                        <p:cTn id="7"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707" name="Oval 11"/>
          <p:cNvSpPr>
            <a:spLocks noChangeArrowheads="1"/>
          </p:cNvSpPr>
          <p:nvPr/>
        </p:nvSpPr>
        <p:spPr bwMode="auto">
          <a:xfrm>
            <a:off x="3429000" y="4953000"/>
            <a:ext cx="5562600" cy="1143000"/>
          </a:xfrm>
          <a:prstGeom prst="ellipse">
            <a:avLst/>
          </a:prstGeom>
          <a:gradFill rotWithShape="1">
            <a:gsLst>
              <a:gs pos="0">
                <a:srgbClr val="99CC00"/>
              </a:gs>
              <a:gs pos="50000">
                <a:srgbClr val="99CC00">
                  <a:gamma/>
                  <a:shade val="46275"/>
                  <a:invGamma/>
                </a:srgbClr>
              </a:gs>
              <a:gs pos="100000">
                <a:srgbClr val="99CC00"/>
              </a:gs>
            </a:gsLst>
            <a:lin ang="5400000" scaled="1"/>
          </a:gradFill>
          <a:ln w="9525">
            <a:solidFill>
              <a:schemeClr val="tx1"/>
            </a:solidFill>
            <a:round/>
            <a:headEnd/>
            <a:tailEnd/>
          </a:ln>
          <a:effectLst/>
        </p:spPr>
        <p:txBody>
          <a:bodyPr wrap="none" anchor="ctr"/>
          <a:lstStyle/>
          <a:p>
            <a:pPr algn="ctr"/>
            <a:r>
              <a:rPr lang="en-US"/>
              <a:t>Based on the duration</a:t>
            </a:r>
          </a:p>
        </p:txBody>
      </p:sp>
      <p:sp>
        <p:nvSpPr>
          <p:cNvPr id="157706" name="Oval 10"/>
          <p:cNvSpPr>
            <a:spLocks noChangeArrowheads="1"/>
          </p:cNvSpPr>
          <p:nvPr/>
        </p:nvSpPr>
        <p:spPr bwMode="auto">
          <a:xfrm>
            <a:off x="3429000" y="3581400"/>
            <a:ext cx="5562600" cy="1143000"/>
          </a:xfrm>
          <a:prstGeom prst="ellipse">
            <a:avLst/>
          </a:prstGeom>
          <a:gradFill rotWithShape="1">
            <a:gsLst>
              <a:gs pos="0">
                <a:srgbClr val="0000FF"/>
              </a:gs>
              <a:gs pos="100000">
                <a:srgbClr val="0000FF">
                  <a:gamma/>
                  <a:shade val="46275"/>
                  <a:invGamma/>
                </a:srgbClr>
              </a:gs>
            </a:gsLst>
            <a:lin ang="5400000" scaled="1"/>
          </a:gradFill>
          <a:ln w="9525">
            <a:solidFill>
              <a:schemeClr val="tx1"/>
            </a:solidFill>
            <a:round/>
            <a:headEnd/>
            <a:tailEnd/>
          </a:ln>
          <a:effectLst/>
        </p:spPr>
        <p:txBody>
          <a:bodyPr wrap="none" anchor="ctr"/>
          <a:lstStyle/>
          <a:p>
            <a:pPr algn="ctr"/>
            <a:r>
              <a:rPr lang="en-US"/>
              <a:t>Based on the portal of exit of infection</a:t>
            </a:r>
          </a:p>
        </p:txBody>
      </p:sp>
      <p:sp>
        <p:nvSpPr>
          <p:cNvPr id="157704" name="Oval 8"/>
          <p:cNvSpPr>
            <a:spLocks noChangeArrowheads="1"/>
          </p:cNvSpPr>
          <p:nvPr/>
        </p:nvSpPr>
        <p:spPr bwMode="auto">
          <a:xfrm>
            <a:off x="3429000" y="2362200"/>
            <a:ext cx="5257800" cy="1143000"/>
          </a:xfrm>
          <a:prstGeom prst="ellipse">
            <a:avLst/>
          </a:prstGeom>
          <a:gradFill rotWithShape="1">
            <a:gsLst>
              <a:gs pos="0">
                <a:schemeClr val="bg1"/>
              </a:gs>
              <a:gs pos="50000">
                <a:srgbClr val="FF6600"/>
              </a:gs>
              <a:gs pos="100000">
                <a:schemeClr val="bg1"/>
              </a:gs>
            </a:gsLst>
            <a:lin ang="5400000" scaled="1"/>
          </a:gradFill>
          <a:ln w="9525">
            <a:solidFill>
              <a:schemeClr val="tx1"/>
            </a:solidFill>
            <a:round/>
            <a:headEnd/>
            <a:tailEnd/>
          </a:ln>
          <a:effectLst/>
        </p:spPr>
        <p:txBody>
          <a:bodyPr wrap="none" anchor="ctr"/>
          <a:lstStyle/>
          <a:p>
            <a:pPr algn="ctr" eaLnBrk="1" hangingPunct="1">
              <a:spcBef>
                <a:spcPct val="20000"/>
              </a:spcBef>
              <a:buClr>
                <a:schemeClr val="hlink"/>
              </a:buClr>
              <a:buSzPct val="65000"/>
              <a:buFont typeface="Wingdings" pitchFamily="2" charset="2"/>
              <a:buNone/>
            </a:pPr>
            <a:r>
              <a:rPr lang="en-US"/>
              <a:t>Based on the stage of  disease</a:t>
            </a:r>
          </a:p>
        </p:txBody>
      </p:sp>
      <p:sp useBgFill="1">
        <p:nvSpPr>
          <p:cNvPr id="157701" name="Rectangle 5"/>
          <p:cNvSpPr>
            <a:spLocks noChangeArrowheads="1"/>
          </p:cNvSpPr>
          <p:nvPr/>
        </p:nvSpPr>
        <p:spPr bwMode="auto">
          <a:xfrm>
            <a:off x="762000" y="457200"/>
            <a:ext cx="6629400" cy="1524000"/>
          </a:xfrm>
          <a:prstGeom prst="rect">
            <a:avLst/>
          </a:prstGeom>
          <a:ln w="9525">
            <a:solidFill>
              <a:schemeClr val="tx1"/>
            </a:solidFill>
            <a:miter lim="800000"/>
            <a:headEnd/>
            <a:tailEnd/>
          </a:ln>
          <a:effectLst/>
        </p:spPr>
        <p:txBody>
          <a:bodyPr wrap="none" anchor="ctr"/>
          <a:lstStyle/>
          <a:p>
            <a:endParaRPr lang="en-GB"/>
          </a:p>
        </p:txBody>
      </p:sp>
      <p:sp>
        <p:nvSpPr>
          <p:cNvPr id="157698" name="Rectangle 2"/>
          <p:cNvSpPr>
            <a:spLocks noGrp="1" noChangeArrowheads="1"/>
          </p:cNvSpPr>
          <p:nvPr>
            <p:ph type="title"/>
          </p:nvPr>
        </p:nvSpPr>
        <p:spPr>
          <a:xfrm>
            <a:off x="-76200" y="609600"/>
            <a:ext cx="8686800" cy="1371600"/>
          </a:xfrm>
        </p:spPr>
        <p:txBody>
          <a:bodyPr/>
          <a:lstStyle/>
          <a:p>
            <a:r>
              <a:rPr lang="en-US" u="sng"/>
              <a:t>Classification of carriers</a:t>
            </a:r>
          </a:p>
        </p:txBody>
      </p:sp>
      <p:sp>
        <p:nvSpPr>
          <p:cNvPr id="157699" name="Rectangle 3"/>
          <p:cNvSpPr>
            <a:spLocks noGrp="1" noChangeArrowheads="1"/>
          </p:cNvSpPr>
          <p:nvPr>
            <p:ph type="body" idx="1"/>
          </p:nvPr>
        </p:nvSpPr>
        <p:spPr>
          <a:xfrm>
            <a:off x="228600" y="2743200"/>
            <a:ext cx="8229600" cy="1447800"/>
          </a:xfrm>
        </p:spPr>
        <p:txBody>
          <a:bodyPr/>
          <a:lstStyle/>
          <a:p>
            <a:pPr marL="609600" indent="-609600">
              <a:lnSpc>
                <a:spcPct val="80000"/>
              </a:lnSpc>
              <a:buFontTx/>
              <a:buNone/>
            </a:pPr>
            <a:endParaRPr lang="en-US" sz="7200"/>
          </a:p>
          <a:p>
            <a:pPr marL="609600" indent="-609600">
              <a:lnSpc>
                <a:spcPct val="80000"/>
              </a:lnSpc>
              <a:buFontTx/>
              <a:buNone/>
            </a:pPr>
            <a:r>
              <a:rPr lang="en-US" sz="200"/>
              <a:t> </a:t>
            </a:r>
          </a:p>
        </p:txBody>
      </p:sp>
      <p:sp>
        <p:nvSpPr>
          <p:cNvPr id="157700" name="Text Box 4"/>
          <p:cNvSpPr txBox="1">
            <a:spLocks noChangeArrowheads="1"/>
          </p:cNvSpPr>
          <p:nvPr/>
        </p:nvSpPr>
        <p:spPr bwMode="auto">
          <a:xfrm>
            <a:off x="3962400" y="6019800"/>
            <a:ext cx="641350" cy="3140075"/>
          </a:xfrm>
          <a:prstGeom prst="rect">
            <a:avLst/>
          </a:prstGeom>
          <a:noFill/>
          <a:ln w="9525">
            <a:noFill/>
            <a:miter lim="800000"/>
            <a:headEnd/>
            <a:tailEnd/>
          </a:ln>
          <a:effectLst/>
        </p:spPr>
        <p:txBody>
          <a:bodyPr wrap="none">
            <a:spAutoFit/>
          </a:bodyPr>
          <a:lstStyle/>
          <a:p>
            <a:pPr lvl="1"/>
            <a:endParaRPr lang="en-US" sz="4000"/>
          </a:p>
          <a:p>
            <a:pPr lvl="1"/>
            <a:endParaRPr lang="en-US" sz="4000"/>
          </a:p>
          <a:p>
            <a:pPr lvl="1"/>
            <a:endParaRPr lang="en-US" sz="4000"/>
          </a:p>
          <a:p>
            <a:pPr lvl="1"/>
            <a:endParaRPr lang="en-US" sz="4000"/>
          </a:p>
          <a:p>
            <a:pPr lvl="1"/>
            <a:endParaRPr lang="en-US" sz="4000"/>
          </a:p>
        </p:txBody>
      </p:sp>
      <p:sp>
        <p:nvSpPr>
          <p:cNvPr id="157702" name="Line 6"/>
          <p:cNvSpPr>
            <a:spLocks noChangeShapeType="1"/>
          </p:cNvSpPr>
          <p:nvPr/>
        </p:nvSpPr>
        <p:spPr bwMode="auto">
          <a:xfrm>
            <a:off x="1447800" y="2057400"/>
            <a:ext cx="0" cy="4343400"/>
          </a:xfrm>
          <a:prstGeom prst="line">
            <a:avLst/>
          </a:prstGeom>
          <a:noFill/>
          <a:ln w="50800">
            <a:solidFill>
              <a:schemeClr val="tx1"/>
            </a:solidFill>
            <a:round/>
            <a:headEnd type="oval" w="med" len="med"/>
            <a:tailEnd type="oval" w="med" len="med"/>
          </a:ln>
          <a:effectLst/>
        </p:spPr>
        <p:txBody>
          <a:bodyPr anchor="ctr"/>
          <a:lstStyle/>
          <a:p>
            <a:endParaRPr lang="en-GB"/>
          </a:p>
        </p:txBody>
      </p:sp>
      <p:sp>
        <p:nvSpPr>
          <p:cNvPr id="157703" name="Line 7"/>
          <p:cNvSpPr>
            <a:spLocks noChangeShapeType="1"/>
          </p:cNvSpPr>
          <p:nvPr/>
        </p:nvSpPr>
        <p:spPr bwMode="auto">
          <a:xfrm>
            <a:off x="1447800" y="2971800"/>
            <a:ext cx="1905000" cy="0"/>
          </a:xfrm>
          <a:prstGeom prst="line">
            <a:avLst/>
          </a:prstGeom>
          <a:noFill/>
          <a:ln w="38100">
            <a:solidFill>
              <a:srgbClr val="000000"/>
            </a:solidFill>
            <a:round/>
            <a:headEnd type="oval" w="med" len="med"/>
            <a:tailEnd type="oval" w="med" len="med"/>
          </a:ln>
          <a:effectLst/>
        </p:spPr>
        <p:txBody>
          <a:bodyPr anchor="ctr"/>
          <a:lstStyle/>
          <a:p>
            <a:endParaRPr lang="en-GB"/>
          </a:p>
        </p:txBody>
      </p:sp>
      <p:sp>
        <p:nvSpPr>
          <p:cNvPr id="157712" name="Line 16"/>
          <p:cNvSpPr>
            <a:spLocks noChangeShapeType="1"/>
          </p:cNvSpPr>
          <p:nvPr/>
        </p:nvSpPr>
        <p:spPr bwMode="auto">
          <a:xfrm>
            <a:off x="1447800" y="4114800"/>
            <a:ext cx="1905000" cy="0"/>
          </a:xfrm>
          <a:prstGeom prst="line">
            <a:avLst/>
          </a:prstGeom>
          <a:noFill/>
          <a:ln w="38100">
            <a:solidFill>
              <a:srgbClr val="000000"/>
            </a:solidFill>
            <a:round/>
            <a:headEnd type="oval" w="med" len="med"/>
            <a:tailEnd type="oval" w="med" len="med"/>
          </a:ln>
          <a:effectLst/>
        </p:spPr>
        <p:txBody>
          <a:bodyPr anchor="ctr"/>
          <a:lstStyle/>
          <a:p>
            <a:endParaRPr lang="en-GB"/>
          </a:p>
        </p:txBody>
      </p:sp>
      <p:sp>
        <p:nvSpPr>
          <p:cNvPr id="157713" name="Line 17"/>
          <p:cNvSpPr>
            <a:spLocks noChangeShapeType="1"/>
          </p:cNvSpPr>
          <p:nvPr/>
        </p:nvSpPr>
        <p:spPr bwMode="auto">
          <a:xfrm>
            <a:off x="1447800" y="5562600"/>
            <a:ext cx="1905000" cy="0"/>
          </a:xfrm>
          <a:prstGeom prst="line">
            <a:avLst/>
          </a:prstGeom>
          <a:noFill/>
          <a:ln w="38100">
            <a:solidFill>
              <a:srgbClr val="000000"/>
            </a:solidFill>
            <a:round/>
            <a:headEnd type="oval" w="med" len="med"/>
            <a:tailEnd type="oval" w="med" len="med"/>
          </a:ln>
          <a:effectLst/>
        </p:spPr>
        <p:txBody>
          <a:bodyPr anchor="ctr"/>
          <a:lstStyle/>
          <a:p>
            <a:endParaRPr lang="en-GB"/>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additive="base">
                                        <p:cTn id="7" dur="500" fill="hold"/>
                                        <p:tgtEl>
                                          <p:spTgt spid="157698"/>
                                        </p:tgtEl>
                                        <p:attrNameLst>
                                          <p:attrName>ppt_x</p:attrName>
                                        </p:attrNameLst>
                                      </p:cBhvr>
                                      <p:tavLst>
                                        <p:tav tm="0">
                                          <p:val>
                                            <p:strVal val="#ppt_x"/>
                                          </p:val>
                                        </p:tav>
                                        <p:tav tm="100000">
                                          <p:val>
                                            <p:strVal val="#ppt_x"/>
                                          </p:val>
                                        </p:tav>
                                      </p:tavLst>
                                    </p:anim>
                                    <p:anim calcmode="lin" valueType="num">
                                      <p:cBhvr additive="base">
                                        <p:cTn id="8" dur="500" fill="hold"/>
                                        <p:tgtEl>
                                          <p:spTgt spid="15769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7701"/>
                                        </p:tgtEl>
                                        <p:attrNameLst>
                                          <p:attrName>style.visibility</p:attrName>
                                        </p:attrNameLst>
                                      </p:cBhvr>
                                      <p:to>
                                        <p:strVal val="visible"/>
                                      </p:to>
                                    </p:set>
                                    <p:anim calcmode="lin" valueType="num">
                                      <p:cBhvr additive="base">
                                        <p:cTn id="11" dur="500" fill="hold"/>
                                        <p:tgtEl>
                                          <p:spTgt spid="157701"/>
                                        </p:tgtEl>
                                        <p:attrNameLst>
                                          <p:attrName>ppt_x</p:attrName>
                                        </p:attrNameLst>
                                      </p:cBhvr>
                                      <p:tavLst>
                                        <p:tav tm="0">
                                          <p:val>
                                            <p:strVal val="#ppt_x"/>
                                          </p:val>
                                        </p:tav>
                                        <p:tav tm="100000">
                                          <p:val>
                                            <p:strVal val="#ppt_x"/>
                                          </p:val>
                                        </p:tav>
                                      </p:tavLst>
                                    </p:anim>
                                    <p:anim calcmode="lin" valueType="num">
                                      <p:cBhvr additive="base">
                                        <p:cTn id="12" dur="500" fill="hold"/>
                                        <p:tgtEl>
                                          <p:spTgt spid="157701"/>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57702"/>
                                        </p:tgtEl>
                                        <p:attrNameLst>
                                          <p:attrName>style.visibility</p:attrName>
                                        </p:attrNameLst>
                                      </p:cBhvr>
                                      <p:to>
                                        <p:strVal val="visible"/>
                                      </p:to>
                                    </p:set>
                                    <p:animEffect transition="in" filter="wipe(up)">
                                      <p:cBhvr>
                                        <p:cTn id="16" dur="500"/>
                                        <p:tgtEl>
                                          <p:spTgt spid="157702"/>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57703"/>
                                        </p:tgtEl>
                                        <p:attrNameLst>
                                          <p:attrName>style.visibility</p:attrName>
                                        </p:attrNameLst>
                                      </p:cBhvr>
                                      <p:to>
                                        <p:strVal val="visible"/>
                                      </p:to>
                                    </p:set>
                                    <p:animEffect transition="in" filter="wipe(left)">
                                      <p:cBhvr>
                                        <p:cTn id="20" dur="500"/>
                                        <p:tgtEl>
                                          <p:spTgt spid="157703"/>
                                        </p:tgtEl>
                                      </p:cBhvr>
                                    </p:animEffect>
                                  </p:childTnLst>
                                </p:cTn>
                              </p:par>
                            </p:childTnLst>
                          </p:cTn>
                        </p:par>
                        <p:par>
                          <p:cTn id="21" fill="hold">
                            <p:stCondLst>
                              <p:cond delay="1500"/>
                            </p:stCondLst>
                            <p:childTnLst>
                              <p:par>
                                <p:cTn id="22" presetID="6" presetClass="entr" presetSubtype="16" fill="hold" grpId="0" nodeType="afterEffect">
                                  <p:stCondLst>
                                    <p:cond delay="0"/>
                                  </p:stCondLst>
                                  <p:childTnLst>
                                    <p:set>
                                      <p:cBhvr>
                                        <p:cTn id="23" dur="1" fill="hold">
                                          <p:stCondLst>
                                            <p:cond delay="0"/>
                                          </p:stCondLst>
                                        </p:cTn>
                                        <p:tgtEl>
                                          <p:spTgt spid="157704"/>
                                        </p:tgtEl>
                                        <p:attrNameLst>
                                          <p:attrName>style.visibility</p:attrName>
                                        </p:attrNameLst>
                                      </p:cBhvr>
                                      <p:to>
                                        <p:strVal val="visible"/>
                                      </p:to>
                                    </p:set>
                                    <p:animEffect transition="in" filter="circle(in)">
                                      <p:cBhvr>
                                        <p:cTn id="24" dur="1000"/>
                                        <p:tgtEl>
                                          <p:spTgt spid="157704"/>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57712"/>
                                        </p:tgtEl>
                                        <p:attrNameLst>
                                          <p:attrName>style.visibility</p:attrName>
                                        </p:attrNameLst>
                                      </p:cBhvr>
                                      <p:to>
                                        <p:strVal val="visible"/>
                                      </p:to>
                                    </p:set>
                                    <p:animEffect transition="in" filter="wipe(left)">
                                      <p:cBhvr>
                                        <p:cTn id="28" dur="500"/>
                                        <p:tgtEl>
                                          <p:spTgt spid="157712"/>
                                        </p:tgtEl>
                                      </p:cBhvr>
                                    </p:animEffect>
                                  </p:childTnLst>
                                </p:cTn>
                              </p:par>
                            </p:childTnLst>
                          </p:cTn>
                        </p:par>
                        <p:par>
                          <p:cTn id="29" fill="hold">
                            <p:stCondLst>
                              <p:cond delay="3000"/>
                            </p:stCondLst>
                            <p:childTnLst>
                              <p:par>
                                <p:cTn id="30" presetID="21" presetClass="entr" presetSubtype="4" fill="hold" grpId="0" nodeType="afterEffect">
                                  <p:stCondLst>
                                    <p:cond delay="0"/>
                                  </p:stCondLst>
                                  <p:childTnLst>
                                    <p:set>
                                      <p:cBhvr>
                                        <p:cTn id="31" dur="1" fill="hold">
                                          <p:stCondLst>
                                            <p:cond delay="0"/>
                                          </p:stCondLst>
                                        </p:cTn>
                                        <p:tgtEl>
                                          <p:spTgt spid="157706"/>
                                        </p:tgtEl>
                                        <p:attrNameLst>
                                          <p:attrName>style.visibility</p:attrName>
                                        </p:attrNameLst>
                                      </p:cBhvr>
                                      <p:to>
                                        <p:strVal val="visible"/>
                                      </p:to>
                                    </p:set>
                                    <p:animEffect transition="in" filter="wheel(4)">
                                      <p:cBhvr>
                                        <p:cTn id="32" dur="1000"/>
                                        <p:tgtEl>
                                          <p:spTgt spid="157706"/>
                                        </p:tgtEl>
                                      </p:cBhvr>
                                    </p:animEffect>
                                  </p:childTnLst>
                                </p:cTn>
                              </p:par>
                            </p:childTnLst>
                          </p:cTn>
                        </p:par>
                        <p:par>
                          <p:cTn id="33" fill="hold">
                            <p:stCondLst>
                              <p:cond delay="4000"/>
                            </p:stCondLst>
                            <p:childTnLst>
                              <p:par>
                                <p:cTn id="34" presetID="22" presetClass="entr" presetSubtype="8" fill="hold" grpId="0" nodeType="afterEffect">
                                  <p:stCondLst>
                                    <p:cond delay="0"/>
                                  </p:stCondLst>
                                  <p:childTnLst>
                                    <p:set>
                                      <p:cBhvr>
                                        <p:cTn id="35" dur="1" fill="hold">
                                          <p:stCondLst>
                                            <p:cond delay="0"/>
                                          </p:stCondLst>
                                        </p:cTn>
                                        <p:tgtEl>
                                          <p:spTgt spid="157713"/>
                                        </p:tgtEl>
                                        <p:attrNameLst>
                                          <p:attrName>style.visibility</p:attrName>
                                        </p:attrNameLst>
                                      </p:cBhvr>
                                      <p:to>
                                        <p:strVal val="visible"/>
                                      </p:to>
                                    </p:set>
                                    <p:animEffect transition="in" filter="wipe(left)">
                                      <p:cBhvr>
                                        <p:cTn id="36" dur="500"/>
                                        <p:tgtEl>
                                          <p:spTgt spid="157713"/>
                                        </p:tgtEl>
                                      </p:cBhvr>
                                    </p:animEffect>
                                  </p:childTnLst>
                                </p:cTn>
                              </p:par>
                            </p:childTnLst>
                          </p:cTn>
                        </p:par>
                        <p:par>
                          <p:cTn id="37" fill="hold">
                            <p:stCondLst>
                              <p:cond delay="4500"/>
                            </p:stCondLst>
                            <p:childTnLst>
                              <p:par>
                                <p:cTn id="38" presetID="16" presetClass="entr" presetSubtype="26" fill="hold" grpId="0" nodeType="afterEffect">
                                  <p:stCondLst>
                                    <p:cond delay="0"/>
                                  </p:stCondLst>
                                  <p:childTnLst>
                                    <p:set>
                                      <p:cBhvr>
                                        <p:cTn id="39" dur="1" fill="hold">
                                          <p:stCondLst>
                                            <p:cond delay="0"/>
                                          </p:stCondLst>
                                        </p:cTn>
                                        <p:tgtEl>
                                          <p:spTgt spid="157707"/>
                                        </p:tgtEl>
                                        <p:attrNameLst>
                                          <p:attrName>style.visibility</p:attrName>
                                        </p:attrNameLst>
                                      </p:cBhvr>
                                      <p:to>
                                        <p:strVal val="visible"/>
                                      </p:to>
                                    </p:set>
                                    <p:animEffect transition="in" filter="barn(inHorizontal)">
                                      <p:cBhvr>
                                        <p:cTn id="40" dur="500"/>
                                        <p:tgtEl>
                                          <p:spTgt spid="157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7" grpId="0" animBg="1"/>
      <p:bldP spid="157706" grpId="0" animBg="1"/>
      <p:bldP spid="157704" grpId="0" animBg="1"/>
      <p:bldP spid="157701" grpId="0" animBg="1"/>
      <p:bldP spid="157698" grpId="0"/>
      <p:bldP spid="157702" grpId="0" animBg="1"/>
      <p:bldP spid="157703" grpId="0" animBg="1"/>
      <p:bldP spid="157712" grpId="0" animBg="1"/>
      <p:bldP spid="1577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4" name="Rectangle 4"/>
          <p:cNvSpPr>
            <a:spLocks noChangeArrowheads="1"/>
          </p:cNvSpPr>
          <p:nvPr/>
        </p:nvSpPr>
        <p:spPr bwMode="auto">
          <a:xfrm>
            <a:off x="0" y="990600"/>
            <a:ext cx="8610600" cy="2959100"/>
          </a:xfrm>
          <a:prstGeom prst="rect">
            <a:avLst/>
          </a:prstGeom>
          <a:noFill/>
          <a:ln w="9525">
            <a:noFill/>
            <a:miter lim="800000"/>
            <a:headEnd/>
            <a:tailEnd/>
          </a:ln>
          <a:effectLst/>
        </p:spPr>
        <p:txBody>
          <a:bodyPr>
            <a:spAutoFit/>
          </a:bodyPr>
          <a:lstStyle/>
          <a:p>
            <a:pPr marL="457200" indent="-457200">
              <a:buFontTx/>
              <a:buAutoNum type="arabicPeriod"/>
            </a:pPr>
            <a:r>
              <a:rPr lang="en-US" sz="4000" u="sng">
                <a:effectLst>
                  <a:outerShdw blurRad="38100" dist="38100" dir="2700000" algn="tl">
                    <a:srgbClr val="000000"/>
                  </a:outerShdw>
                </a:effectLst>
              </a:rPr>
              <a:t>Based on the stage of  disease</a:t>
            </a:r>
          </a:p>
          <a:p>
            <a:pPr marL="457200" indent="-457200"/>
            <a:endParaRPr lang="en-US" sz="4000" u="sng">
              <a:effectLst>
                <a:outerShdw blurRad="38100" dist="38100" dir="2700000" algn="tl">
                  <a:srgbClr val="000000"/>
                </a:outerShdw>
              </a:effectLst>
            </a:endParaRPr>
          </a:p>
          <a:p>
            <a:pPr marL="457200" indent="-457200"/>
            <a:r>
              <a:rPr lang="en-US" b="1">
                <a:effectLst>
                  <a:outerShdw blurRad="38100" dist="38100" dir="2700000" algn="tl">
                    <a:srgbClr val="000000"/>
                  </a:outerShdw>
                </a:effectLst>
              </a:rPr>
              <a:t>        </a:t>
            </a:r>
            <a:r>
              <a:rPr lang="en-US" sz="3600">
                <a:effectLst>
                  <a:outerShdw blurRad="38100" dist="38100" dir="2700000" algn="tl">
                    <a:srgbClr val="000000"/>
                  </a:outerShdw>
                </a:effectLst>
              </a:rPr>
              <a:t>a.  Incubatory carriers e.g. Hepatitis</a:t>
            </a:r>
          </a:p>
          <a:p>
            <a:pPr marL="457200" indent="-457200"/>
            <a:r>
              <a:rPr lang="en-US" sz="3600">
                <a:effectLst>
                  <a:outerShdw blurRad="38100" dist="38100" dir="2700000" algn="tl">
                    <a:srgbClr val="000000"/>
                  </a:outerShdw>
                </a:effectLst>
              </a:rPr>
              <a:t>     b. Convalescent carrier e.g. typhoid</a:t>
            </a:r>
          </a:p>
          <a:p>
            <a:pPr marL="457200" indent="-457200"/>
            <a:r>
              <a:rPr lang="en-US" sz="3600">
                <a:effectLst>
                  <a:outerShdw blurRad="38100" dist="38100" dir="2700000" algn="tl">
                    <a:srgbClr val="000000"/>
                  </a:outerShdw>
                </a:effectLst>
              </a:rPr>
              <a:t>     c.  Healthy carrier e.g. Typhoid</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25284"/>
                                        </p:tgtEl>
                                        <p:attrNameLst>
                                          <p:attrName>style.visibility</p:attrName>
                                        </p:attrNameLst>
                                      </p:cBhvr>
                                      <p:to>
                                        <p:strVal val="visible"/>
                                      </p:to>
                                    </p:set>
                                    <p:anim calcmode="lin" valueType="num">
                                      <p:cBhvr additive="base">
                                        <p:cTn id="7" dur="500" fill="hold"/>
                                        <p:tgtEl>
                                          <p:spTgt spid="225284"/>
                                        </p:tgtEl>
                                        <p:attrNameLst>
                                          <p:attrName>ppt_x</p:attrName>
                                        </p:attrNameLst>
                                      </p:cBhvr>
                                      <p:tavLst>
                                        <p:tav tm="0">
                                          <p:val>
                                            <p:strVal val="#ppt_x"/>
                                          </p:val>
                                        </p:tav>
                                        <p:tav tm="100000">
                                          <p:val>
                                            <p:strVal val="#ppt_x"/>
                                          </p:val>
                                        </p:tav>
                                      </p:tavLst>
                                    </p:anim>
                                    <p:anim calcmode="lin" valueType="num">
                                      <p:cBhvr additive="base">
                                        <p:cTn id="8" dur="500" fill="hold"/>
                                        <p:tgtEl>
                                          <p:spTgt spid="2252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457200" y="609600"/>
            <a:ext cx="7848600" cy="1905000"/>
          </a:xfrm>
        </p:spPr>
        <p:txBody>
          <a:bodyPr/>
          <a:lstStyle/>
          <a:p>
            <a:pPr algn="l"/>
            <a:r>
              <a:rPr lang="en-US" sz="4000"/>
              <a:t>a</a:t>
            </a:r>
            <a:r>
              <a:rPr lang="en-US"/>
              <a:t>. </a:t>
            </a:r>
            <a:r>
              <a:rPr lang="en-US" u="sng"/>
              <a:t>Incubatory Carrier</a:t>
            </a:r>
            <a:r>
              <a:rPr lang="en-US"/>
              <a:t/>
            </a:r>
            <a:br>
              <a:rPr lang="en-US"/>
            </a:br>
            <a:r>
              <a:rPr lang="en-US" sz="2800"/>
              <a:t>It is that type of the carrier which transmits micro-organism during incubation period of the disease.</a:t>
            </a:r>
            <a:endParaRPr lang="en-US"/>
          </a:p>
        </p:txBody>
      </p:sp>
      <p:sp>
        <p:nvSpPr>
          <p:cNvPr id="11267" name="Rectangle 3"/>
          <p:cNvSpPr>
            <a:spLocks noGrp="1" noChangeArrowheads="1"/>
          </p:cNvSpPr>
          <p:nvPr>
            <p:ph type="subTitle" idx="1"/>
          </p:nvPr>
        </p:nvSpPr>
        <p:spPr>
          <a:xfrm>
            <a:off x="457200" y="2743200"/>
            <a:ext cx="7924800" cy="3124200"/>
          </a:xfrm>
        </p:spPr>
        <p:txBody>
          <a:bodyPr/>
          <a:lstStyle/>
          <a:p>
            <a:pPr algn="l"/>
            <a:r>
              <a:rPr lang="en-US" sz="4000"/>
              <a:t>b</a:t>
            </a:r>
            <a:r>
              <a:rPr lang="en-US" sz="4400"/>
              <a:t>. </a:t>
            </a:r>
            <a:r>
              <a:rPr lang="en-US" sz="4400" u="sng"/>
              <a:t>Healthy Carrier.</a:t>
            </a:r>
          </a:p>
          <a:p>
            <a:pPr algn="l"/>
            <a:r>
              <a:rPr lang="en-US" sz="2800"/>
              <a:t>An individual with an infection that is in- apparent throughout its course but can transmit infection to others, is commonly known as a healthy carrier.</a:t>
            </a:r>
          </a:p>
          <a:p>
            <a:pPr algn="l"/>
            <a:endParaRPr lang="en-US" sz="280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additive="base">
                                        <p:cTn id="12"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 calcmode="lin" valueType="num">
                                      <p:cBhvr additive="base">
                                        <p:cTn id="1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28600" y="1371600"/>
            <a:ext cx="7772400" cy="1143000"/>
          </a:xfrm>
        </p:spPr>
        <p:txBody>
          <a:bodyPr/>
          <a:lstStyle/>
          <a:p>
            <a:r>
              <a:rPr lang="en-US" sz="4800"/>
              <a:t>c. </a:t>
            </a:r>
            <a:r>
              <a:rPr lang="en-US" sz="4800" u="sng"/>
              <a:t>Convalescent carrier</a:t>
            </a:r>
            <a:r>
              <a:rPr lang="en-US" u="sng"/>
              <a:t/>
            </a:r>
            <a:br>
              <a:rPr lang="en-US" u="sng"/>
            </a:br>
            <a:endParaRPr lang="en-US" sz="2800" u="sng">
              <a:solidFill>
                <a:schemeClr val="hlink"/>
              </a:solidFill>
            </a:endParaRPr>
          </a:p>
        </p:txBody>
      </p:sp>
      <p:sp>
        <p:nvSpPr>
          <p:cNvPr id="12291" name="Rectangle 3"/>
          <p:cNvSpPr>
            <a:spLocks noGrp="1" noChangeArrowheads="1"/>
          </p:cNvSpPr>
          <p:nvPr>
            <p:ph type="subTitle" idx="1"/>
          </p:nvPr>
        </p:nvSpPr>
        <p:spPr>
          <a:xfrm>
            <a:off x="0" y="2667000"/>
            <a:ext cx="8534400" cy="1752600"/>
          </a:xfrm>
        </p:spPr>
        <p:txBody>
          <a:bodyPr/>
          <a:lstStyle/>
          <a:p>
            <a:pPr algn="l"/>
            <a:r>
              <a:rPr lang="en-US"/>
              <a:t>This carrier transmits micro-organisms during the period of convalescence or recovery.</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additive="base">
                                        <p:cTn id="12"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4"/>
          <p:cNvSpPr>
            <a:spLocks noGrp="1" noChangeArrowheads="1"/>
          </p:cNvSpPr>
          <p:nvPr>
            <p:ph type="ctrTitle"/>
          </p:nvPr>
        </p:nvSpPr>
        <p:spPr>
          <a:xfrm>
            <a:off x="685800" y="152400"/>
            <a:ext cx="7772400" cy="1143000"/>
          </a:xfrm>
        </p:spPr>
        <p:txBody>
          <a:bodyPr/>
          <a:lstStyle/>
          <a:p>
            <a:r>
              <a:rPr lang="en-US" sz="4000" u="sng">
                <a:effectLst/>
              </a:rPr>
              <a:t>2. Based on the portal of exit of infection</a:t>
            </a:r>
          </a:p>
        </p:txBody>
      </p:sp>
      <p:sp>
        <p:nvSpPr>
          <p:cNvPr id="10245" name="Rectangle 5"/>
          <p:cNvSpPr>
            <a:spLocks noGrp="1" noChangeArrowheads="1"/>
          </p:cNvSpPr>
          <p:nvPr>
            <p:ph type="subTitle" idx="1"/>
          </p:nvPr>
        </p:nvSpPr>
        <p:spPr>
          <a:xfrm>
            <a:off x="762000" y="1524000"/>
            <a:ext cx="6400800" cy="1752600"/>
          </a:xfrm>
        </p:spPr>
        <p:txBody>
          <a:bodyPr/>
          <a:lstStyle/>
          <a:p>
            <a:pPr marL="609600" indent="-609600" algn="l">
              <a:lnSpc>
                <a:spcPct val="80000"/>
              </a:lnSpc>
              <a:buClr>
                <a:schemeClr val="tx1"/>
              </a:buClr>
              <a:buFontTx/>
              <a:buAutoNum type="alphaLcPeriod"/>
            </a:pPr>
            <a:r>
              <a:rPr lang="en-US" sz="2800"/>
              <a:t>Nasal e.g. Streptococcal</a:t>
            </a:r>
          </a:p>
          <a:p>
            <a:pPr marL="609600" indent="-609600" algn="l">
              <a:lnSpc>
                <a:spcPct val="80000"/>
              </a:lnSpc>
              <a:buClr>
                <a:schemeClr val="tx1"/>
              </a:buClr>
              <a:buFontTx/>
              <a:buAutoNum type="alphaLcPeriod"/>
            </a:pPr>
            <a:r>
              <a:rPr lang="en-US" sz="2800"/>
              <a:t>Oral e.g. Meningococcal</a:t>
            </a:r>
          </a:p>
          <a:p>
            <a:pPr marL="609600" indent="-609600" algn="l">
              <a:lnSpc>
                <a:spcPct val="80000"/>
              </a:lnSpc>
              <a:buClr>
                <a:schemeClr val="tx1"/>
              </a:buClr>
              <a:buFontTx/>
              <a:buAutoNum type="alphaLcPeriod"/>
            </a:pPr>
            <a:r>
              <a:rPr lang="en-US" sz="2800"/>
              <a:t>Urinary tract e.g. Typhoid</a:t>
            </a:r>
          </a:p>
          <a:p>
            <a:pPr marL="609600" indent="-609600" algn="l">
              <a:lnSpc>
                <a:spcPct val="80000"/>
              </a:lnSpc>
              <a:buClr>
                <a:schemeClr val="tx1"/>
              </a:buClr>
              <a:buFontTx/>
              <a:buAutoNum type="alphaLcPeriod"/>
            </a:pPr>
            <a:r>
              <a:rPr lang="en-US" sz="2800"/>
              <a:t>Intestinal e.g. Cholera</a:t>
            </a:r>
          </a:p>
          <a:p>
            <a:pPr marL="609600" indent="-609600" algn="l">
              <a:lnSpc>
                <a:spcPct val="80000"/>
              </a:lnSpc>
              <a:buClr>
                <a:schemeClr val="tx1"/>
              </a:buClr>
              <a:buFontTx/>
              <a:buAutoNum type="alphaLcPeriod"/>
            </a:pPr>
            <a:r>
              <a:rPr lang="en-US" sz="2800"/>
              <a:t>Genital e.g. HIV</a:t>
            </a:r>
          </a:p>
        </p:txBody>
      </p:sp>
      <p:sp>
        <p:nvSpPr>
          <p:cNvPr id="10246" name="Text Box 6"/>
          <p:cNvSpPr txBox="1">
            <a:spLocks noChangeArrowheads="1"/>
          </p:cNvSpPr>
          <p:nvPr/>
        </p:nvSpPr>
        <p:spPr bwMode="auto">
          <a:xfrm>
            <a:off x="838200" y="3733800"/>
            <a:ext cx="6283325" cy="762000"/>
          </a:xfrm>
          <a:prstGeom prst="rect">
            <a:avLst/>
          </a:prstGeom>
          <a:noFill/>
          <a:ln w="9525">
            <a:noFill/>
            <a:miter lim="800000"/>
            <a:headEnd/>
            <a:tailEnd/>
          </a:ln>
          <a:effectLst/>
        </p:spPr>
        <p:txBody>
          <a:bodyPr wrap="none">
            <a:spAutoFit/>
          </a:bodyPr>
          <a:lstStyle/>
          <a:p>
            <a:r>
              <a:rPr lang="en-US" sz="4400" u="sng"/>
              <a:t>3. Based on the duration</a:t>
            </a:r>
          </a:p>
        </p:txBody>
      </p:sp>
      <p:sp>
        <p:nvSpPr>
          <p:cNvPr id="10247" name="Text Box 7"/>
          <p:cNvSpPr txBox="1">
            <a:spLocks noChangeArrowheads="1"/>
          </p:cNvSpPr>
          <p:nvPr/>
        </p:nvSpPr>
        <p:spPr bwMode="auto">
          <a:xfrm>
            <a:off x="762000" y="4724400"/>
            <a:ext cx="7075488" cy="946150"/>
          </a:xfrm>
          <a:prstGeom prst="rect">
            <a:avLst/>
          </a:prstGeom>
          <a:noFill/>
          <a:ln w="9525">
            <a:noFill/>
            <a:miter lim="800000"/>
            <a:headEnd/>
            <a:tailEnd/>
          </a:ln>
          <a:effectLst/>
        </p:spPr>
        <p:txBody>
          <a:bodyPr wrap="none">
            <a:spAutoFit/>
          </a:bodyPr>
          <a:lstStyle/>
          <a:p>
            <a:pPr marL="457200" indent="-457200">
              <a:buFontTx/>
              <a:buAutoNum type="alphaLcPeriod"/>
            </a:pPr>
            <a:r>
              <a:rPr lang="en-US" sz="2800"/>
              <a:t>Temporary (duration&lt;12 months) carrier</a:t>
            </a:r>
          </a:p>
          <a:p>
            <a:pPr marL="457200" indent="-457200">
              <a:buFontTx/>
              <a:buAutoNum type="alphaLcPeriod"/>
            </a:pPr>
            <a:r>
              <a:rPr lang="en-US" sz="2800"/>
              <a:t>Chronic (duration&gt; 12 months) carrier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768" decel="100000"/>
                                        <p:tgtEl>
                                          <p:spTgt spid="10244"/>
                                        </p:tgtEl>
                                      </p:cBhvr>
                                    </p:animEffect>
                                    <p:animScale>
                                      <p:cBhvr>
                                        <p:cTn id="8" dur="768" decel="100000"/>
                                        <p:tgtEl>
                                          <p:spTgt spid="10244"/>
                                        </p:tgtEl>
                                      </p:cBhvr>
                                      <p:from x="10000" y="10000"/>
                                      <p:to x="200000" y="450000"/>
                                    </p:animScale>
                                    <p:animScale>
                                      <p:cBhvr>
                                        <p:cTn id="9" dur="1230" accel="100000" fill="hold">
                                          <p:stCondLst>
                                            <p:cond delay="768"/>
                                          </p:stCondLst>
                                        </p:cTn>
                                        <p:tgtEl>
                                          <p:spTgt spid="10244"/>
                                        </p:tgtEl>
                                      </p:cBhvr>
                                      <p:from x="200000" y="450000"/>
                                      <p:to x="100000" y="100000"/>
                                    </p:animScale>
                                    <p:set>
                                      <p:cBhvr>
                                        <p:cTn id="10" dur="768" fill="hold"/>
                                        <p:tgtEl>
                                          <p:spTgt spid="10244"/>
                                        </p:tgtEl>
                                        <p:attrNameLst>
                                          <p:attrName>ppt_x</p:attrName>
                                        </p:attrNameLst>
                                      </p:cBhvr>
                                      <p:to>
                                        <p:strVal val="(0.5)"/>
                                      </p:to>
                                    </p:set>
                                    <p:anim from="(0.5)" to="(#ppt_x)" calcmode="lin" valueType="num">
                                      <p:cBhvr>
                                        <p:cTn id="11" dur="1230" accel="100000" fill="hold">
                                          <p:stCondLst>
                                            <p:cond delay="768"/>
                                          </p:stCondLst>
                                        </p:cTn>
                                        <p:tgtEl>
                                          <p:spTgt spid="10244"/>
                                        </p:tgtEl>
                                        <p:attrNameLst>
                                          <p:attrName>ppt_x</p:attrName>
                                        </p:attrNameLst>
                                      </p:cBhvr>
                                    </p:anim>
                                    <p:set>
                                      <p:cBhvr>
                                        <p:cTn id="12" dur="768" fill="hold"/>
                                        <p:tgtEl>
                                          <p:spTgt spid="10244"/>
                                        </p:tgtEl>
                                        <p:attrNameLst>
                                          <p:attrName>ppt_y</p:attrName>
                                        </p:attrNameLst>
                                      </p:cBhvr>
                                      <p:to>
                                        <p:strVal val="(#ppt_y+0.4)"/>
                                      </p:to>
                                    </p:set>
                                    <p:anim from="(#ppt_y+0.4)" to="(#ppt_y)" calcmode="lin" valueType="num">
                                      <p:cBhvr>
                                        <p:cTn id="13" dur="1230" accel="100000" fill="hold">
                                          <p:stCondLst>
                                            <p:cond delay="768"/>
                                          </p:stCondLst>
                                        </p:cTn>
                                        <p:tgtEl>
                                          <p:spTgt spid="10244"/>
                                        </p:tgtEl>
                                        <p:attrNameLst>
                                          <p:attrName>ppt_y</p:attrName>
                                        </p:attrNameLst>
                                      </p:cBhvr>
                                    </p:anim>
                                  </p:childTnLst>
                                </p:cTn>
                              </p:par>
                            </p:childTnLst>
                          </p:cTn>
                        </p:par>
                        <p:par>
                          <p:cTn id="14" fill="hold">
                            <p:stCondLst>
                              <p:cond delay="1998"/>
                            </p:stCondLst>
                            <p:childTnLst>
                              <p:par>
                                <p:cTn id="15" presetID="53" presetClass="entr" presetSubtype="0" fill="hold" grpId="0" nodeType="afterEffect">
                                  <p:stCondLst>
                                    <p:cond delay="0"/>
                                  </p:stCondLst>
                                  <p:childTnLst>
                                    <p:set>
                                      <p:cBhvr>
                                        <p:cTn id="16" dur="1" fill="hold">
                                          <p:stCondLst>
                                            <p:cond delay="0"/>
                                          </p:stCondLst>
                                        </p:cTn>
                                        <p:tgtEl>
                                          <p:spTgt spid="10245">
                                            <p:txEl>
                                              <p:pRg st="0" end="0"/>
                                            </p:txEl>
                                          </p:spTgt>
                                        </p:tgtEl>
                                        <p:attrNameLst>
                                          <p:attrName>style.visibility</p:attrName>
                                        </p:attrNameLst>
                                      </p:cBhvr>
                                      <p:to>
                                        <p:strVal val="visible"/>
                                      </p:to>
                                    </p:set>
                                    <p:anim calcmode="lin" valueType="num">
                                      <p:cBhvr>
                                        <p:cTn id="17" dur="5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0245">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10245">
                                            <p:txEl>
                                              <p:pRg st="0" end="0"/>
                                            </p:txEl>
                                          </p:spTgt>
                                        </p:tgtEl>
                                      </p:cBhvr>
                                    </p:animEffect>
                                  </p:childTnLst>
                                </p:cTn>
                              </p:par>
                            </p:childTnLst>
                          </p:cTn>
                        </p:par>
                        <p:par>
                          <p:cTn id="20" fill="hold">
                            <p:stCondLst>
                              <p:cond delay="2498"/>
                            </p:stCondLst>
                            <p:childTnLst>
                              <p:par>
                                <p:cTn id="21" presetID="53" presetClass="entr" presetSubtype="0" fill="hold" grpId="0" nodeType="afterEffect">
                                  <p:stCondLst>
                                    <p:cond delay="0"/>
                                  </p:stCondLst>
                                  <p:childTnLst>
                                    <p:set>
                                      <p:cBhvr>
                                        <p:cTn id="22" dur="1" fill="hold">
                                          <p:stCondLst>
                                            <p:cond delay="0"/>
                                          </p:stCondLst>
                                        </p:cTn>
                                        <p:tgtEl>
                                          <p:spTgt spid="10245">
                                            <p:txEl>
                                              <p:pRg st="1" end="1"/>
                                            </p:txEl>
                                          </p:spTgt>
                                        </p:tgtEl>
                                        <p:attrNameLst>
                                          <p:attrName>style.visibility</p:attrName>
                                        </p:attrNameLst>
                                      </p:cBhvr>
                                      <p:to>
                                        <p:strVal val="visible"/>
                                      </p:to>
                                    </p:set>
                                    <p:anim calcmode="lin" valueType="num">
                                      <p:cBhvr>
                                        <p:cTn id="23" dur="500" fill="hold"/>
                                        <p:tgtEl>
                                          <p:spTgt spid="1024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245">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0245">
                                            <p:txEl>
                                              <p:pRg st="1" end="1"/>
                                            </p:txEl>
                                          </p:spTgt>
                                        </p:tgtEl>
                                      </p:cBhvr>
                                    </p:animEffect>
                                  </p:childTnLst>
                                </p:cTn>
                              </p:par>
                            </p:childTnLst>
                          </p:cTn>
                        </p:par>
                        <p:par>
                          <p:cTn id="26" fill="hold">
                            <p:stCondLst>
                              <p:cond delay="2998"/>
                            </p:stCondLst>
                            <p:childTnLst>
                              <p:par>
                                <p:cTn id="27" presetID="53" presetClass="entr" presetSubtype="0" fill="hold" grpId="0" nodeType="afterEffect">
                                  <p:stCondLst>
                                    <p:cond delay="0"/>
                                  </p:stCondLst>
                                  <p:childTnLst>
                                    <p:set>
                                      <p:cBhvr>
                                        <p:cTn id="28" dur="1" fill="hold">
                                          <p:stCondLst>
                                            <p:cond delay="0"/>
                                          </p:stCondLst>
                                        </p:cTn>
                                        <p:tgtEl>
                                          <p:spTgt spid="10245">
                                            <p:txEl>
                                              <p:pRg st="2" end="2"/>
                                            </p:txEl>
                                          </p:spTgt>
                                        </p:tgtEl>
                                        <p:attrNameLst>
                                          <p:attrName>style.visibility</p:attrName>
                                        </p:attrNameLst>
                                      </p:cBhvr>
                                      <p:to>
                                        <p:strVal val="visible"/>
                                      </p:to>
                                    </p:set>
                                    <p:anim calcmode="lin" valueType="num">
                                      <p:cBhvr>
                                        <p:cTn id="29" dur="500" fill="hold"/>
                                        <p:tgtEl>
                                          <p:spTgt spid="10245">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0245">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10245">
                                            <p:txEl>
                                              <p:pRg st="2" end="2"/>
                                            </p:txEl>
                                          </p:spTgt>
                                        </p:tgtEl>
                                      </p:cBhvr>
                                    </p:animEffect>
                                  </p:childTnLst>
                                </p:cTn>
                              </p:par>
                            </p:childTnLst>
                          </p:cTn>
                        </p:par>
                        <p:par>
                          <p:cTn id="32" fill="hold">
                            <p:stCondLst>
                              <p:cond delay="3498"/>
                            </p:stCondLst>
                            <p:childTnLst>
                              <p:par>
                                <p:cTn id="33" presetID="53" presetClass="entr" presetSubtype="0" fill="hold" grpId="0" nodeType="afterEffect">
                                  <p:stCondLst>
                                    <p:cond delay="0"/>
                                  </p:stCondLst>
                                  <p:childTnLst>
                                    <p:set>
                                      <p:cBhvr>
                                        <p:cTn id="34" dur="1" fill="hold">
                                          <p:stCondLst>
                                            <p:cond delay="0"/>
                                          </p:stCondLst>
                                        </p:cTn>
                                        <p:tgtEl>
                                          <p:spTgt spid="10245">
                                            <p:txEl>
                                              <p:pRg st="3" end="3"/>
                                            </p:txEl>
                                          </p:spTgt>
                                        </p:tgtEl>
                                        <p:attrNameLst>
                                          <p:attrName>style.visibility</p:attrName>
                                        </p:attrNameLst>
                                      </p:cBhvr>
                                      <p:to>
                                        <p:strVal val="visible"/>
                                      </p:to>
                                    </p:set>
                                    <p:anim calcmode="lin" valueType="num">
                                      <p:cBhvr>
                                        <p:cTn id="35" dur="500" fill="hold"/>
                                        <p:tgtEl>
                                          <p:spTgt spid="1024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1024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10245">
                                            <p:txEl>
                                              <p:pRg st="3" end="3"/>
                                            </p:txEl>
                                          </p:spTgt>
                                        </p:tgtEl>
                                      </p:cBhvr>
                                    </p:animEffect>
                                  </p:childTnLst>
                                </p:cTn>
                              </p:par>
                            </p:childTnLst>
                          </p:cTn>
                        </p:par>
                        <p:par>
                          <p:cTn id="38" fill="hold">
                            <p:stCondLst>
                              <p:cond delay="3998"/>
                            </p:stCondLst>
                            <p:childTnLst>
                              <p:par>
                                <p:cTn id="39" presetID="53" presetClass="entr" presetSubtype="0" fill="hold" grpId="0" nodeType="afterEffect">
                                  <p:stCondLst>
                                    <p:cond delay="0"/>
                                  </p:stCondLst>
                                  <p:childTnLst>
                                    <p:set>
                                      <p:cBhvr>
                                        <p:cTn id="40" dur="1" fill="hold">
                                          <p:stCondLst>
                                            <p:cond delay="0"/>
                                          </p:stCondLst>
                                        </p:cTn>
                                        <p:tgtEl>
                                          <p:spTgt spid="10245">
                                            <p:txEl>
                                              <p:pRg st="4" end="4"/>
                                            </p:txEl>
                                          </p:spTgt>
                                        </p:tgtEl>
                                        <p:attrNameLst>
                                          <p:attrName>style.visibility</p:attrName>
                                        </p:attrNameLst>
                                      </p:cBhvr>
                                      <p:to>
                                        <p:strVal val="visible"/>
                                      </p:to>
                                    </p:set>
                                    <p:anim calcmode="lin" valueType="num">
                                      <p:cBhvr>
                                        <p:cTn id="41" dur="500" fill="hold"/>
                                        <p:tgtEl>
                                          <p:spTgt spid="1024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245">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10245">
                                            <p:txEl>
                                              <p:pRg st="4" end="4"/>
                                            </p:txEl>
                                          </p:spTgt>
                                        </p:tgtEl>
                                      </p:cBhvr>
                                    </p:animEffect>
                                  </p:childTnLst>
                                </p:cTn>
                              </p:par>
                            </p:childTnLst>
                          </p:cTn>
                        </p:par>
                        <p:par>
                          <p:cTn id="44" fill="hold">
                            <p:stCondLst>
                              <p:cond delay="4498"/>
                            </p:stCondLst>
                            <p:childTnLst>
                              <p:par>
                                <p:cTn id="45" presetID="2" presetClass="entr" presetSubtype="4" fill="hold" grpId="0" nodeType="afterEffect">
                                  <p:stCondLst>
                                    <p:cond delay="0"/>
                                  </p:stCondLst>
                                  <p:childTnLst>
                                    <p:set>
                                      <p:cBhvr>
                                        <p:cTn id="46" dur="1" fill="hold">
                                          <p:stCondLst>
                                            <p:cond delay="0"/>
                                          </p:stCondLst>
                                        </p:cTn>
                                        <p:tgtEl>
                                          <p:spTgt spid="10246"/>
                                        </p:tgtEl>
                                        <p:attrNameLst>
                                          <p:attrName>style.visibility</p:attrName>
                                        </p:attrNameLst>
                                      </p:cBhvr>
                                      <p:to>
                                        <p:strVal val="visible"/>
                                      </p:to>
                                    </p:set>
                                    <p:anim calcmode="lin" valueType="num">
                                      <p:cBhvr additive="base">
                                        <p:cTn id="47" dur="500" fill="hold"/>
                                        <p:tgtEl>
                                          <p:spTgt spid="10246"/>
                                        </p:tgtEl>
                                        <p:attrNameLst>
                                          <p:attrName>ppt_x</p:attrName>
                                        </p:attrNameLst>
                                      </p:cBhvr>
                                      <p:tavLst>
                                        <p:tav tm="0">
                                          <p:val>
                                            <p:strVal val="#ppt_x"/>
                                          </p:val>
                                        </p:tav>
                                        <p:tav tm="100000">
                                          <p:val>
                                            <p:strVal val="#ppt_x"/>
                                          </p:val>
                                        </p:tav>
                                      </p:tavLst>
                                    </p:anim>
                                    <p:anim calcmode="lin" valueType="num">
                                      <p:cBhvr additive="base">
                                        <p:cTn id="48" dur="500" fill="hold"/>
                                        <p:tgtEl>
                                          <p:spTgt spid="10246"/>
                                        </p:tgtEl>
                                        <p:attrNameLst>
                                          <p:attrName>ppt_y</p:attrName>
                                        </p:attrNameLst>
                                      </p:cBhvr>
                                      <p:tavLst>
                                        <p:tav tm="0">
                                          <p:val>
                                            <p:strVal val="1+#ppt_h/2"/>
                                          </p:val>
                                        </p:tav>
                                        <p:tav tm="100000">
                                          <p:val>
                                            <p:strVal val="#ppt_y"/>
                                          </p:val>
                                        </p:tav>
                                      </p:tavLst>
                                    </p:anim>
                                  </p:childTnLst>
                                </p:cTn>
                              </p:par>
                            </p:childTnLst>
                          </p:cTn>
                        </p:par>
                        <p:par>
                          <p:cTn id="49" fill="hold">
                            <p:stCondLst>
                              <p:cond delay="4998"/>
                            </p:stCondLst>
                            <p:childTnLst>
                              <p:par>
                                <p:cTn id="50" presetID="2" presetClass="entr" presetSubtype="4" fill="hold" grpId="0" nodeType="afterEffect">
                                  <p:stCondLst>
                                    <p:cond delay="0"/>
                                  </p:stCondLst>
                                  <p:childTnLst>
                                    <p:set>
                                      <p:cBhvr>
                                        <p:cTn id="51" dur="1" fill="hold">
                                          <p:stCondLst>
                                            <p:cond delay="0"/>
                                          </p:stCondLst>
                                        </p:cTn>
                                        <p:tgtEl>
                                          <p:spTgt spid="10247"/>
                                        </p:tgtEl>
                                        <p:attrNameLst>
                                          <p:attrName>style.visibility</p:attrName>
                                        </p:attrNameLst>
                                      </p:cBhvr>
                                      <p:to>
                                        <p:strVal val="visible"/>
                                      </p:to>
                                    </p:set>
                                    <p:anim calcmode="lin" valueType="num">
                                      <p:cBhvr additive="base">
                                        <p:cTn id="52" dur="500" fill="hold"/>
                                        <p:tgtEl>
                                          <p:spTgt spid="10247"/>
                                        </p:tgtEl>
                                        <p:attrNameLst>
                                          <p:attrName>ppt_x</p:attrName>
                                        </p:attrNameLst>
                                      </p:cBhvr>
                                      <p:tavLst>
                                        <p:tav tm="0">
                                          <p:val>
                                            <p:strVal val="#ppt_x"/>
                                          </p:val>
                                        </p:tav>
                                        <p:tav tm="100000">
                                          <p:val>
                                            <p:strVal val="#ppt_x"/>
                                          </p:val>
                                        </p:tav>
                                      </p:tavLst>
                                    </p:anim>
                                    <p:anim calcmode="lin" valueType="num">
                                      <p:cBhvr additive="base">
                                        <p:cTn id="53"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build="p"/>
      <p:bldP spid="10246" grpId="0"/>
      <p:bldP spid="1024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2" name="AutoShape 4"/>
          <p:cNvSpPr>
            <a:spLocks noChangeArrowheads="1"/>
          </p:cNvSpPr>
          <p:nvPr/>
        </p:nvSpPr>
        <p:spPr bwMode="auto">
          <a:xfrm>
            <a:off x="2743200" y="1752600"/>
            <a:ext cx="3276600" cy="2895600"/>
          </a:xfrm>
          <a:prstGeom prst="irregularSeal1">
            <a:avLst/>
          </a:prstGeom>
          <a:gradFill rotWithShape="1">
            <a:gsLst>
              <a:gs pos="0">
                <a:srgbClr val="A50021"/>
              </a:gs>
              <a:gs pos="100000">
                <a:schemeClr val="bg1"/>
              </a:gs>
            </a:gsLst>
            <a:path path="shape">
              <a:fillToRect l="50000" t="50000" r="50000" b="50000"/>
            </a:path>
          </a:gradFill>
          <a:ln w="9525">
            <a:solidFill>
              <a:schemeClr val="tx1"/>
            </a:solidFill>
            <a:miter lim="800000"/>
            <a:headEnd/>
            <a:tailEnd/>
          </a:ln>
          <a:effectLst/>
        </p:spPr>
        <p:txBody>
          <a:bodyPr wrap="none" anchor="ctr"/>
          <a:lstStyle/>
          <a:p>
            <a:pPr algn="ctr"/>
            <a:r>
              <a:rPr lang="en-US" sz="4400" u="sng">
                <a:solidFill>
                  <a:schemeClr val="tx2"/>
                </a:solidFill>
                <a:effectLst>
                  <a:outerShdw blurRad="38100" dist="38100" dir="2700000" algn="tl">
                    <a:srgbClr val="000000"/>
                  </a:outerShdw>
                </a:effectLst>
              </a:rPr>
              <a:t>Host</a:t>
            </a:r>
          </a:p>
        </p:txBody>
      </p:sp>
      <p:sp>
        <p:nvSpPr>
          <p:cNvPr id="140294" name="Oval 6"/>
          <p:cNvSpPr>
            <a:spLocks noChangeArrowheads="1"/>
          </p:cNvSpPr>
          <p:nvPr/>
        </p:nvSpPr>
        <p:spPr bwMode="auto">
          <a:xfrm>
            <a:off x="304800" y="533400"/>
            <a:ext cx="2438400" cy="1524000"/>
          </a:xfrm>
          <a:prstGeom prst="ellipse">
            <a:avLst/>
          </a:prstGeom>
          <a:gradFill rotWithShape="1">
            <a:gsLst>
              <a:gs pos="0">
                <a:srgbClr val="800080"/>
              </a:gs>
              <a:gs pos="100000">
                <a:schemeClr val="bg1"/>
              </a:gs>
            </a:gsLst>
            <a:lin ang="0" scaled="1"/>
          </a:gradFill>
          <a:ln w="9525">
            <a:solidFill>
              <a:schemeClr val="tx1"/>
            </a:solidFill>
            <a:round/>
            <a:headEnd/>
            <a:tailEnd/>
          </a:ln>
          <a:effectLst/>
        </p:spPr>
        <p:txBody>
          <a:bodyPr wrap="none" anchor="ctr"/>
          <a:lstStyle/>
          <a:p>
            <a:pPr algn="ctr"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rPr>
              <a:t>Types</a:t>
            </a:r>
            <a:r>
              <a:rPr lang="en-US">
                <a:effectLst>
                  <a:outerShdw blurRad="38100" dist="38100" dir="2700000" algn="tl">
                    <a:srgbClr val="000000"/>
                  </a:outerShdw>
                </a:effectLst>
              </a:rPr>
              <a:t> </a:t>
            </a:r>
          </a:p>
          <a:p>
            <a:pPr algn="ctr"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rPr>
              <a:t>of host</a:t>
            </a:r>
          </a:p>
          <a:p>
            <a:pPr algn="ctr"/>
            <a:endParaRPr lang="en-US"/>
          </a:p>
        </p:txBody>
      </p:sp>
      <p:sp>
        <p:nvSpPr>
          <p:cNvPr id="140296" name="Oval 8"/>
          <p:cNvSpPr>
            <a:spLocks noChangeArrowheads="1"/>
          </p:cNvSpPr>
          <p:nvPr/>
        </p:nvSpPr>
        <p:spPr bwMode="auto">
          <a:xfrm>
            <a:off x="228600" y="4495800"/>
            <a:ext cx="2438400" cy="1524000"/>
          </a:xfrm>
          <a:prstGeom prst="ellipse">
            <a:avLst/>
          </a:prstGeom>
          <a:gradFill rotWithShape="1">
            <a:gsLst>
              <a:gs pos="0">
                <a:schemeClr val="bg1"/>
              </a:gs>
              <a:gs pos="100000">
                <a:srgbClr val="993300"/>
              </a:gs>
            </a:gsLst>
            <a:path path="shape">
              <a:fillToRect l="50000" t="50000" r="50000" b="50000"/>
            </a:path>
          </a:gradFill>
          <a:ln w="9525">
            <a:solidFill>
              <a:schemeClr val="tx1"/>
            </a:solidFill>
            <a:round/>
            <a:headEnd/>
            <a:tailEnd/>
          </a:ln>
          <a:effectLst/>
        </p:spPr>
        <p:txBody>
          <a:bodyPr wrap="none" anchor="ctr"/>
          <a:lstStyle/>
          <a:p>
            <a:pPr algn="ctr"/>
            <a:r>
              <a:rPr lang="en-US" sz="3200">
                <a:effectLst>
                  <a:outerShdw blurRad="38100" dist="38100" dir="2700000" algn="tl">
                    <a:srgbClr val="000000"/>
                  </a:outerShdw>
                </a:effectLst>
              </a:rPr>
              <a:t>Immunity</a:t>
            </a:r>
          </a:p>
        </p:txBody>
      </p:sp>
      <p:sp>
        <p:nvSpPr>
          <p:cNvPr id="140297" name="Oval 9"/>
          <p:cNvSpPr>
            <a:spLocks noChangeArrowheads="1"/>
          </p:cNvSpPr>
          <p:nvPr/>
        </p:nvSpPr>
        <p:spPr bwMode="auto">
          <a:xfrm>
            <a:off x="6172200" y="4495800"/>
            <a:ext cx="2438400" cy="1524000"/>
          </a:xfrm>
          <a:prstGeom prst="ellipse">
            <a:avLst/>
          </a:prstGeom>
          <a:gradFill rotWithShape="1">
            <a:gsLst>
              <a:gs pos="0">
                <a:srgbClr val="808000"/>
              </a:gs>
              <a:gs pos="100000">
                <a:srgbClr val="808000">
                  <a:gamma/>
                  <a:shade val="46275"/>
                  <a:invGamma/>
                </a:srgbClr>
              </a:gs>
            </a:gsLst>
            <a:path path="shape">
              <a:fillToRect l="50000" t="50000" r="50000" b="50000"/>
            </a:path>
          </a:gradFill>
          <a:ln w="9525">
            <a:solidFill>
              <a:schemeClr val="tx1"/>
            </a:solidFill>
            <a:round/>
            <a:headEnd/>
            <a:tailEnd/>
          </a:ln>
          <a:effectLst/>
        </p:spPr>
        <p:txBody>
          <a:bodyPr wrap="none" anchor="ctr"/>
          <a:lstStyle/>
          <a:p>
            <a:pPr algn="ctr" eaLnBrk="1" hangingPunct="1">
              <a:spcBef>
                <a:spcPct val="20000"/>
              </a:spcBef>
              <a:buClr>
                <a:schemeClr val="hlink"/>
              </a:buClr>
              <a:buSzPct val="65000"/>
              <a:buFont typeface="Wingdings" pitchFamily="2" charset="2"/>
              <a:buNone/>
            </a:pPr>
            <a:endParaRPr lang="en-US" sz="3200">
              <a:effectLst>
                <a:outerShdw blurRad="38100" dist="38100" dir="2700000" algn="tl">
                  <a:srgbClr val="000000"/>
                </a:outerShdw>
              </a:effectLst>
            </a:endParaRPr>
          </a:p>
          <a:p>
            <a:pPr algn="ctr"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rPr>
              <a:t>Resistance</a:t>
            </a:r>
          </a:p>
          <a:p>
            <a:pPr algn="ctr"/>
            <a:endParaRPr lang="en-US" sz="3200"/>
          </a:p>
        </p:txBody>
      </p:sp>
      <p:sp>
        <p:nvSpPr>
          <p:cNvPr id="140298" name="Oval 10"/>
          <p:cNvSpPr>
            <a:spLocks noChangeArrowheads="1"/>
          </p:cNvSpPr>
          <p:nvPr/>
        </p:nvSpPr>
        <p:spPr bwMode="auto">
          <a:xfrm>
            <a:off x="6248400" y="533400"/>
            <a:ext cx="2438400" cy="1524000"/>
          </a:xfrm>
          <a:prstGeom prst="ellipse">
            <a:avLst/>
          </a:prstGeom>
          <a:gradFill rotWithShape="1">
            <a:gsLst>
              <a:gs pos="0">
                <a:srgbClr val="336600"/>
              </a:gs>
              <a:gs pos="100000">
                <a:schemeClr val="bg1"/>
              </a:gs>
            </a:gsLst>
            <a:path path="shape">
              <a:fillToRect l="50000" t="50000" r="50000" b="50000"/>
            </a:path>
          </a:gradFill>
          <a:ln w="9525">
            <a:solidFill>
              <a:schemeClr val="tx1"/>
            </a:solidFill>
            <a:round/>
            <a:headEnd/>
            <a:tailEnd/>
          </a:ln>
          <a:effectLst/>
        </p:spPr>
        <p:txBody>
          <a:bodyPr wrap="none" anchor="ctr"/>
          <a:lstStyle/>
          <a:p>
            <a:pPr algn="ctr"/>
            <a:r>
              <a:rPr lang="en-US" sz="3200">
                <a:effectLst>
                  <a:outerShdw blurRad="38100" dist="38100" dir="2700000" algn="tl">
                    <a:srgbClr val="000000"/>
                  </a:outerShdw>
                </a:effectLst>
              </a:rPr>
              <a:t>Susceptible</a:t>
            </a:r>
          </a:p>
        </p:txBody>
      </p:sp>
      <p:sp>
        <p:nvSpPr>
          <p:cNvPr id="140300" name="Line 12"/>
          <p:cNvSpPr>
            <a:spLocks noChangeShapeType="1"/>
          </p:cNvSpPr>
          <p:nvPr/>
        </p:nvSpPr>
        <p:spPr bwMode="auto">
          <a:xfrm>
            <a:off x="5562600" y="3657600"/>
            <a:ext cx="1219200" cy="914400"/>
          </a:xfrm>
          <a:prstGeom prst="line">
            <a:avLst/>
          </a:prstGeom>
          <a:noFill/>
          <a:ln w="9525">
            <a:solidFill>
              <a:schemeClr val="tx1"/>
            </a:solidFill>
            <a:round/>
            <a:headEnd/>
            <a:tailEnd type="triangle" w="med" len="med"/>
          </a:ln>
          <a:effectLst/>
        </p:spPr>
        <p:txBody>
          <a:bodyPr anchor="ctr"/>
          <a:lstStyle/>
          <a:p>
            <a:endParaRPr lang="en-GB"/>
          </a:p>
        </p:txBody>
      </p:sp>
      <p:sp>
        <p:nvSpPr>
          <p:cNvPr id="140301" name="Line 13"/>
          <p:cNvSpPr>
            <a:spLocks noChangeShapeType="1"/>
          </p:cNvSpPr>
          <p:nvPr/>
        </p:nvSpPr>
        <p:spPr bwMode="auto">
          <a:xfrm flipH="1">
            <a:off x="2057400" y="3810000"/>
            <a:ext cx="1219200" cy="762000"/>
          </a:xfrm>
          <a:prstGeom prst="line">
            <a:avLst/>
          </a:prstGeom>
          <a:noFill/>
          <a:ln w="9525">
            <a:solidFill>
              <a:schemeClr val="tx1"/>
            </a:solidFill>
            <a:round/>
            <a:headEnd/>
            <a:tailEnd type="triangle" w="med" len="med"/>
          </a:ln>
          <a:effectLst/>
        </p:spPr>
        <p:txBody>
          <a:bodyPr anchor="ctr"/>
          <a:lstStyle/>
          <a:p>
            <a:endParaRPr lang="en-GB"/>
          </a:p>
        </p:txBody>
      </p:sp>
      <p:sp>
        <p:nvSpPr>
          <p:cNvPr id="140302" name="Line 14"/>
          <p:cNvSpPr>
            <a:spLocks noChangeShapeType="1"/>
          </p:cNvSpPr>
          <p:nvPr/>
        </p:nvSpPr>
        <p:spPr bwMode="auto">
          <a:xfrm flipV="1">
            <a:off x="5029200" y="1676400"/>
            <a:ext cx="1295400" cy="609600"/>
          </a:xfrm>
          <a:prstGeom prst="line">
            <a:avLst/>
          </a:prstGeom>
          <a:noFill/>
          <a:ln w="9525">
            <a:solidFill>
              <a:schemeClr val="tx1"/>
            </a:solidFill>
            <a:round/>
            <a:headEnd/>
            <a:tailEnd type="triangle" w="med" len="med"/>
          </a:ln>
          <a:effectLst/>
        </p:spPr>
        <p:txBody>
          <a:bodyPr anchor="ctr"/>
          <a:lstStyle/>
          <a:p>
            <a:endParaRPr lang="en-GB"/>
          </a:p>
        </p:txBody>
      </p:sp>
      <p:sp>
        <p:nvSpPr>
          <p:cNvPr id="140303" name="Line 15"/>
          <p:cNvSpPr>
            <a:spLocks noChangeShapeType="1"/>
          </p:cNvSpPr>
          <p:nvPr/>
        </p:nvSpPr>
        <p:spPr bwMode="auto">
          <a:xfrm flipH="1" flipV="1">
            <a:off x="2743200" y="1600200"/>
            <a:ext cx="914400" cy="609600"/>
          </a:xfrm>
          <a:prstGeom prst="line">
            <a:avLst/>
          </a:prstGeom>
          <a:noFill/>
          <a:ln w="9525">
            <a:solidFill>
              <a:schemeClr val="tx1"/>
            </a:solidFill>
            <a:round/>
            <a:headEnd/>
            <a:tailEnd type="triangle" w="med" len="med"/>
          </a:ln>
          <a:effectLst/>
        </p:spPr>
        <p:txBody>
          <a:bodyPr anchor="ct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0292"/>
                                        </p:tgtEl>
                                        <p:attrNameLst>
                                          <p:attrName>style.visibility</p:attrName>
                                        </p:attrNameLst>
                                      </p:cBhvr>
                                      <p:to>
                                        <p:strVal val="visible"/>
                                      </p:to>
                                    </p:set>
                                    <p:anim calcmode="lin" valueType="num">
                                      <p:cBhvr additive="base">
                                        <p:cTn id="7" dur="500" fill="hold"/>
                                        <p:tgtEl>
                                          <p:spTgt spid="140292"/>
                                        </p:tgtEl>
                                        <p:attrNameLst>
                                          <p:attrName>ppt_x</p:attrName>
                                        </p:attrNameLst>
                                      </p:cBhvr>
                                      <p:tavLst>
                                        <p:tav tm="0">
                                          <p:val>
                                            <p:strVal val="#ppt_x"/>
                                          </p:val>
                                        </p:tav>
                                        <p:tav tm="100000">
                                          <p:val>
                                            <p:strVal val="#ppt_x"/>
                                          </p:val>
                                        </p:tav>
                                      </p:tavLst>
                                    </p:anim>
                                    <p:anim calcmode="lin" valueType="num">
                                      <p:cBhvr additive="base">
                                        <p:cTn id="8" dur="500" fill="hold"/>
                                        <p:tgtEl>
                                          <p:spTgt spid="14029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40303"/>
                                        </p:tgtEl>
                                        <p:attrNameLst>
                                          <p:attrName>style.visibility</p:attrName>
                                        </p:attrNameLst>
                                      </p:cBhvr>
                                      <p:to>
                                        <p:strVal val="visible"/>
                                      </p:to>
                                    </p:set>
                                    <p:animEffect transition="in" filter="diamond(in)">
                                      <p:cBhvr>
                                        <p:cTn id="12" dur="1000"/>
                                        <p:tgtEl>
                                          <p:spTgt spid="140303"/>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40294"/>
                                        </p:tgtEl>
                                        <p:attrNameLst>
                                          <p:attrName>style.visibility</p:attrName>
                                        </p:attrNameLst>
                                      </p:cBhvr>
                                      <p:to>
                                        <p:strVal val="visible"/>
                                      </p:to>
                                    </p:set>
                                    <p:animEffect transition="in" filter="diamond(in)">
                                      <p:cBhvr>
                                        <p:cTn id="15" dur="1000"/>
                                        <p:tgtEl>
                                          <p:spTgt spid="140294"/>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140301"/>
                                        </p:tgtEl>
                                        <p:attrNameLst>
                                          <p:attrName>style.visibility</p:attrName>
                                        </p:attrNameLst>
                                      </p:cBhvr>
                                      <p:to>
                                        <p:strVal val="visible"/>
                                      </p:to>
                                    </p:set>
                                    <p:animEffect transition="in" filter="diamond(in)">
                                      <p:cBhvr>
                                        <p:cTn id="19" dur="1000"/>
                                        <p:tgtEl>
                                          <p:spTgt spid="140301"/>
                                        </p:tgtEl>
                                      </p:cBhvr>
                                    </p:animEffect>
                                  </p:childTnLst>
                                </p:cTn>
                              </p:par>
                            </p:childTnLst>
                          </p:cTn>
                        </p:par>
                        <p:par>
                          <p:cTn id="20" fill="hold">
                            <p:stCondLst>
                              <p:cond delay="2500"/>
                            </p:stCondLst>
                            <p:childTnLst>
                              <p:par>
                                <p:cTn id="21" presetID="8" presetClass="entr" presetSubtype="16" fill="hold" grpId="0" nodeType="afterEffect">
                                  <p:stCondLst>
                                    <p:cond delay="0"/>
                                  </p:stCondLst>
                                  <p:childTnLst>
                                    <p:set>
                                      <p:cBhvr>
                                        <p:cTn id="22" dur="1" fill="hold">
                                          <p:stCondLst>
                                            <p:cond delay="0"/>
                                          </p:stCondLst>
                                        </p:cTn>
                                        <p:tgtEl>
                                          <p:spTgt spid="140296"/>
                                        </p:tgtEl>
                                        <p:attrNameLst>
                                          <p:attrName>style.visibility</p:attrName>
                                        </p:attrNameLst>
                                      </p:cBhvr>
                                      <p:to>
                                        <p:strVal val="visible"/>
                                      </p:to>
                                    </p:set>
                                    <p:animEffect transition="in" filter="diamond(in)">
                                      <p:cBhvr>
                                        <p:cTn id="23" dur="1000"/>
                                        <p:tgtEl>
                                          <p:spTgt spid="140296"/>
                                        </p:tgtEl>
                                      </p:cBhvr>
                                    </p:animEffect>
                                  </p:childTnLst>
                                </p:cTn>
                              </p:par>
                            </p:childTnLst>
                          </p:cTn>
                        </p:par>
                        <p:par>
                          <p:cTn id="24" fill="hold">
                            <p:stCondLst>
                              <p:cond delay="3500"/>
                            </p:stCondLst>
                            <p:childTnLst>
                              <p:par>
                                <p:cTn id="25" presetID="8" presetClass="entr" presetSubtype="16" fill="hold" grpId="0" nodeType="afterEffect">
                                  <p:stCondLst>
                                    <p:cond delay="0"/>
                                  </p:stCondLst>
                                  <p:childTnLst>
                                    <p:set>
                                      <p:cBhvr>
                                        <p:cTn id="26" dur="1" fill="hold">
                                          <p:stCondLst>
                                            <p:cond delay="0"/>
                                          </p:stCondLst>
                                        </p:cTn>
                                        <p:tgtEl>
                                          <p:spTgt spid="140300"/>
                                        </p:tgtEl>
                                        <p:attrNameLst>
                                          <p:attrName>style.visibility</p:attrName>
                                        </p:attrNameLst>
                                      </p:cBhvr>
                                      <p:to>
                                        <p:strVal val="visible"/>
                                      </p:to>
                                    </p:set>
                                    <p:animEffect transition="in" filter="diamond(in)">
                                      <p:cBhvr>
                                        <p:cTn id="27" dur="1000"/>
                                        <p:tgtEl>
                                          <p:spTgt spid="140300"/>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140297"/>
                                        </p:tgtEl>
                                        <p:attrNameLst>
                                          <p:attrName>style.visibility</p:attrName>
                                        </p:attrNameLst>
                                      </p:cBhvr>
                                      <p:to>
                                        <p:strVal val="visible"/>
                                      </p:to>
                                    </p:set>
                                    <p:animEffect transition="in" filter="diamond(in)">
                                      <p:cBhvr>
                                        <p:cTn id="30" dur="1000"/>
                                        <p:tgtEl>
                                          <p:spTgt spid="140297"/>
                                        </p:tgtEl>
                                      </p:cBhvr>
                                    </p:animEffect>
                                  </p:childTnLst>
                                </p:cTn>
                              </p:par>
                            </p:childTnLst>
                          </p:cTn>
                        </p:par>
                        <p:par>
                          <p:cTn id="31" fill="hold">
                            <p:stCondLst>
                              <p:cond delay="4500"/>
                            </p:stCondLst>
                            <p:childTnLst>
                              <p:par>
                                <p:cTn id="32" presetID="8" presetClass="entr" presetSubtype="16" fill="hold" grpId="0" nodeType="afterEffect">
                                  <p:stCondLst>
                                    <p:cond delay="0"/>
                                  </p:stCondLst>
                                  <p:childTnLst>
                                    <p:set>
                                      <p:cBhvr>
                                        <p:cTn id="33" dur="1" fill="hold">
                                          <p:stCondLst>
                                            <p:cond delay="0"/>
                                          </p:stCondLst>
                                        </p:cTn>
                                        <p:tgtEl>
                                          <p:spTgt spid="140302"/>
                                        </p:tgtEl>
                                        <p:attrNameLst>
                                          <p:attrName>style.visibility</p:attrName>
                                        </p:attrNameLst>
                                      </p:cBhvr>
                                      <p:to>
                                        <p:strVal val="visible"/>
                                      </p:to>
                                    </p:set>
                                    <p:animEffect transition="in" filter="diamond(in)">
                                      <p:cBhvr>
                                        <p:cTn id="34" dur="1000"/>
                                        <p:tgtEl>
                                          <p:spTgt spid="140302"/>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140298"/>
                                        </p:tgtEl>
                                        <p:attrNameLst>
                                          <p:attrName>style.visibility</p:attrName>
                                        </p:attrNameLst>
                                      </p:cBhvr>
                                      <p:to>
                                        <p:strVal val="visible"/>
                                      </p:to>
                                    </p:set>
                                    <p:animEffect transition="in" filter="diamond(in)">
                                      <p:cBhvr>
                                        <p:cTn id="37" dur="1000"/>
                                        <p:tgtEl>
                                          <p:spTgt spid="140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animBg="1"/>
      <p:bldP spid="140294" grpId="0" animBg="1"/>
      <p:bldP spid="140296" grpId="0" animBg="1"/>
      <p:bldP spid="140297" grpId="0" animBg="1"/>
      <p:bldP spid="140298" grpId="0" animBg="1"/>
      <p:bldP spid="140300" grpId="0" animBg="1"/>
      <p:bldP spid="140301" grpId="0" animBg="1"/>
      <p:bldP spid="140302" grpId="0" animBg="1"/>
      <p:bldP spid="140303"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ctrTitle"/>
          </p:nvPr>
        </p:nvSpPr>
        <p:spPr>
          <a:xfrm>
            <a:off x="685800" y="228600"/>
            <a:ext cx="7772400" cy="1143000"/>
          </a:xfrm>
        </p:spPr>
        <p:txBody>
          <a:bodyPr/>
          <a:lstStyle/>
          <a:p>
            <a:pPr algn="l"/>
            <a:r>
              <a:rPr lang="en-US" u="sng"/>
              <a:t>Host</a:t>
            </a:r>
          </a:p>
        </p:txBody>
      </p:sp>
      <p:sp>
        <p:nvSpPr>
          <p:cNvPr id="142339" name="Rectangle 3"/>
          <p:cNvSpPr>
            <a:spLocks noGrp="1" noChangeArrowheads="1"/>
          </p:cNvSpPr>
          <p:nvPr>
            <p:ph type="subTitle" idx="1"/>
          </p:nvPr>
        </p:nvSpPr>
        <p:spPr>
          <a:xfrm>
            <a:off x="304800" y="1447800"/>
            <a:ext cx="8610600" cy="5181600"/>
          </a:xfrm>
        </p:spPr>
        <p:txBody>
          <a:bodyPr/>
          <a:lstStyle/>
          <a:p>
            <a:pPr marL="609600" indent="-609600" algn="l">
              <a:buFontTx/>
              <a:buNone/>
            </a:pPr>
            <a:r>
              <a:rPr lang="en-US"/>
              <a:t>	</a:t>
            </a:r>
            <a:r>
              <a:rPr lang="en-US" sz="2800"/>
              <a:t>A person or another living animal including birds and arthropods that affords subsistence and lodgment to an infectious agent under natural conditions</a:t>
            </a:r>
            <a:r>
              <a:rPr lang="en-US"/>
              <a:t>.</a:t>
            </a:r>
          </a:p>
          <a:p>
            <a:pPr marL="609600" indent="-609600" algn="l">
              <a:buFontTx/>
              <a:buAutoNum type="alphaUcPeriod"/>
            </a:pPr>
            <a:r>
              <a:rPr lang="en-US" sz="3600" u="sng"/>
              <a:t>Types of Host</a:t>
            </a:r>
          </a:p>
          <a:p>
            <a:pPr marL="609600" indent="-609600" algn="l">
              <a:buFontTx/>
              <a:buAutoNum type="arabicPeriod"/>
            </a:pPr>
            <a:r>
              <a:rPr lang="en-US"/>
              <a:t>Definitive Host.</a:t>
            </a:r>
          </a:p>
          <a:p>
            <a:pPr marL="609600" indent="-609600" algn="l">
              <a:buFontTx/>
              <a:buNone/>
            </a:pPr>
            <a:r>
              <a:rPr lang="en-US"/>
              <a:t>	</a:t>
            </a:r>
            <a:r>
              <a:rPr lang="en-US" sz="2800"/>
              <a:t>Hosts in which parasite attains maturity or passes its sexual stage, are primary or definitive hosts.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 calcmode="lin" valueType="num">
                                      <p:cBhvr>
                                        <p:cTn id="7" dur="2000" fill="hold"/>
                                        <p:tgtEl>
                                          <p:spTgt spid="142338"/>
                                        </p:tgtEl>
                                        <p:attrNameLst>
                                          <p:attrName>ppt_w</p:attrName>
                                        </p:attrNameLst>
                                      </p:cBhvr>
                                      <p:tavLst>
                                        <p:tav tm="0">
                                          <p:val>
                                            <p:strVal val="#ppt_w*2.5"/>
                                          </p:val>
                                        </p:tav>
                                        <p:tav tm="100000">
                                          <p:val>
                                            <p:strVal val="#ppt_w"/>
                                          </p:val>
                                        </p:tav>
                                      </p:tavLst>
                                    </p:anim>
                                    <p:anim calcmode="lin" valueType="num">
                                      <p:cBhvr>
                                        <p:cTn id="8" dur="2000" fill="hold"/>
                                        <p:tgtEl>
                                          <p:spTgt spid="142338"/>
                                        </p:tgtEl>
                                        <p:attrNameLst>
                                          <p:attrName>ppt_h</p:attrName>
                                        </p:attrNameLst>
                                      </p:cBhvr>
                                      <p:tavLst>
                                        <p:tav tm="0">
                                          <p:val>
                                            <p:strVal val="#ppt_h"/>
                                          </p:val>
                                        </p:tav>
                                        <p:tav tm="100000">
                                          <p:val>
                                            <p:strVal val="#ppt_h"/>
                                          </p:val>
                                        </p:tav>
                                      </p:tavLst>
                                    </p:anim>
                                    <p:anim calcmode="lin" valueType="num">
                                      <p:cBhvr>
                                        <p:cTn id="9" dur="2000" fill="hold"/>
                                        <p:tgtEl>
                                          <p:spTgt spid="14233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4233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42338"/>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42339">
                                            <p:txEl>
                                              <p:pRg st="0" end="0"/>
                                            </p:txEl>
                                          </p:spTgt>
                                        </p:tgtEl>
                                        <p:attrNameLst>
                                          <p:attrName>style.visibility</p:attrName>
                                        </p:attrNameLst>
                                      </p:cBhvr>
                                      <p:to>
                                        <p:strVal val="visible"/>
                                      </p:to>
                                    </p:set>
                                    <p:animEffect transition="in" filter="wipe(left)">
                                      <p:cBhvr>
                                        <p:cTn id="15" dur="500"/>
                                        <p:tgtEl>
                                          <p:spTgt spid="142339">
                                            <p:txEl>
                                              <p:pRg st="0" end="0"/>
                                            </p:txEl>
                                          </p:spTgt>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42339">
                                            <p:txEl>
                                              <p:pRg st="1" end="1"/>
                                            </p:txEl>
                                          </p:spTgt>
                                        </p:tgtEl>
                                        <p:attrNameLst>
                                          <p:attrName>style.visibility</p:attrName>
                                        </p:attrNameLst>
                                      </p:cBhvr>
                                      <p:to>
                                        <p:strVal val="visible"/>
                                      </p:to>
                                    </p:set>
                                    <p:animEffect transition="in" filter="wipe(left)">
                                      <p:cBhvr>
                                        <p:cTn id="19" dur="500"/>
                                        <p:tgtEl>
                                          <p:spTgt spid="142339">
                                            <p:txEl>
                                              <p:pRg st="1" end="1"/>
                                            </p:tx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142339">
                                            <p:txEl>
                                              <p:pRg st="2" end="2"/>
                                            </p:txEl>
                                          </p:spTgt>
                                        </p:tgtEl>
                                        <p:attrNameLst>
                                          <p:attrName>style.visibility</p:attrName>
                                        </p:attrNameLst>
                                      </p:cBhvr>
                                      <p:to>
                                        <p:strVal val="visible"/>
                                      </p:to>
                                    </p:set>
                                    <p:animEffect transition="in" filter="wipe(left)">
                                      <p:cBhvr>
                                        <p:cTn id="23" dur="500"/>
                                        <p:tgtEl>
                                          <p:spTgt spid="142339">
                                            <p:txEl>
                                              <p:pRg st="2" end="2"/>
                                            </p:txEl>
                                          </p:spTgt>
                                        </p:tgtEl>
                                      </p:cBhvr>
                                    </p:animEffect>
                                  </p:childTnLst>
                                </p:cTn>
                              </p:par>
                            </p:childTnLst>
                          </p:cTn>
                        </p:par>
                        <p:par>
                          <p:cTn id="24" fill="hold">
                            <p:stCondLst>
                              <p:cond delay="3500"/>
                            </p:stCondLst>
                            <p:childTnLst>
                              <p:par>
                                <p:cTn id="25" presetID="22" presetClass="entr" presetSubtype="8" fill="hold" grpId="0" nodeType="afterEffect">
                                  <p:stCondLst>
                                    <p:cond delay="0"/>
                                  </p:stCondLst>
                                  <p:childTnLst>
                                    <p:set>
                                      <p:cBhvr>
                                        <p:cTn id="26" dur="1" fill="hold">
                                          <p:stCondLst>
                                            <p:cond delay="0"/>
                                          </p:stCondLst>
                                        </p:cTn>
                                        <p:tgtEl>
                                          <p:spTgt spid="142339">
                                            <p:txEl>
                                              <p:pRg st="3" end="3"/>
                                            </p:txEl>
                                          </p:spTgt>
                                        </p:tgtEl>
                                        <p:attrNameLst>
                                          <p:attrName>style.visibility</p:attrName>
                                        </p:attrNameLst>
                                      </p:cBhvr>
                                      <p:to>
                                        <p:strVal val="visible"/>
                                      </p:to>
                                    </p:set>
                                    <p:animEffect transition="in" filter="wipe(left)">
                                      <p:cBhvr>
                                        <p:cTn id="27" dur="500"/>
                                        <p:tgtEl>
                                          <p:spTgt spid="142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7" name="Rectangle 3"/>
          <p:cNvSpPr>
            <a:spLocks noGrp="1" noChangeArrowheads="1"/>
          </p:cNvSpPr>
          <p:nvPr>
            <p:ph type="subTitle" idx="1"/>
          </p:nvPr>
        </p:nvSpPr>
        <p:spPr>
          <a:xfrm>
            <a:off x="533400" y="1676400"/>
            <a:ext cx="8001000" cy="4876800"/>
          </a:xfrm>
        </p:spPr>
        <p:txBody>
          <a:bodyPr/>
          <a:lstStyle/>
          <a:p>
            <a:pPr marL="609600" indent="-609600" algn="l"/>
            <a:r>
              <a:rPr lang="en-US" sz="2000"/>
              <a:t>	</a:t>
            </a:r>
            <a:endParaRPr lang="en-US" u="sng"/>
          </a:p>
        </p:txBody>
      </p:sp>
      <p:sp>
        <p:nvSpPr>
          <p:cNvPr id="144389" name="Text Box 5"/>
          <p:cNvSpPr txBox="1">
            <a:spLocks noChangeArrowheads="1"/>
          </p:cNvSpPr>
          <p:nvPr/>
        </p:nvSpPr>
        <p:spPr bwMode="auto">
          <a:xfrm>
            <a:off x="2286000" y="6003925"/>
            <a:ext cx="3657600" cy="854075"/>
          </a:xfrm>
          <a:prstGeom prst="rect">
            <a:avLst/>
          </a:prstGeom>
          <a:noFill/>
          <a:ln w="9525">
            <a:noFill/>
            <a:miter lim="800000"/>
            <a:headEnd/>
            <a:tailEnd/>
          </a:ln>
          <a:effectLst/>
        </p:spPr>
        <p:txBody>
          <a:bodyPr>
            <a:spAutoFit/>
          </a:bodyPr>
          <a:lstStyle/>
          <a:p>
            <a:pPr eaLnBrk="1" hangingPunct="1"/>
            <a:endParaRPr lang="en-US" sz="2000" u="sng">
              <a:latin typeface="Times New Roman" pitchFamily="18" charset="0"/>
            </a:endParaRPr>
          </a:p>
          <a:p>
            <a:pPr eaLnBrk="1" hangingPunct="1">
              <a:spcBef>
                <a:spcPct val="50000"/>
              </a:spcBef>
            </a:pPr>
            <a:endParaRPr lang="en-US" sz="2000">
              <a:solidFill>
                <a:schemeClr val="tx2"/>
              </a:solidFill>
              <a:latin typeface="Times New Roman" pitchFamily="18" charset="0"/>
            </a:endParaRPr>
          </a:p>
        </p:txBody>
      </p:sp>
      <p:sp>
        <p:nvSpPr>
          <p:cNvPr id="144391" name="Text Box 7"/>
          <p:cNvSpPr txBox="1">
            <a:spLocks noChangeArrowheads="1"/>
          </p:cNvSpPr>
          <p:nvPr/>
        </p:nvSpPr>
        <p:spPr bwMode="auto">
          <a:xfrm>
            <a:off x="304800" y="381000"/>
            <a:ext cx="8561388" cy="6186488"/>
          </a:xfrm>
          <a:prstGeom prst="rect">
            <a:avLst/>
          </a:prstGeom>
          <a:noFill/>
          <a:ln w="9525">
            <a:noFill/>
            <a:miter lim="800000"/>
            <a:headEnd/>
            <a:tailEnd/>
          </a:ln>
          <a:effectLst/>
        </p:spPr>
        <p:txBody>
          <a:bodyPr>
            <a:spAutoFit/>
          </a:bodyPr>
          <a:lstStyle/>
          <a:p>
            <a:pPr marL="457200" indent="-457200">
              <a:buFontTx/>
              <a:buAutoNum type="arabicPeriod" startAt="2"/>
            </a:pPr>
            <a:r>
              <a:rPr lang="en-US" sz="3200"/>
              <a:t>Intermediate Host:</a:t>
            </a:r>
          </a:p>
          <a:p>
            <a:pPr marL="457200" indent="-457200"/>
            <a:r>
              <a:rPr lang="en-US" sz="3200"/>
              <a:t>	</a:t>
            </a:r>
            <a:r>
              <a:rPr lang="en-US" sz="2800"/>
              <a:t>Hosts in which the parasite is in larval or</a:t>
            </a:r>
          </a:p>
          <a:p>
            <a:pPr marL="457200" indent="-457200"/>
            <a:r>
              <a:rPr lang="en-US" sz="2800"/>
              <a:t>	asexual stage, are secondary or intermediate Hosts.</a:t>
            </a:r>
          </a:p>
          <a:p>
            <a:pPr marL="457200" indent="-457200"/>
            <a:endParaRPr lang="en-US" sz="2800"/>
          </a:p>
          <a:p>
            <a:pPr marL="457200" indent="-457200">
              <a:buFontTx/>
              <a:buAutoNum type="arabicPeriod" startAt="3"/>
            </a:pPr>
            <a:r>
              <a:rPr lang="en-US" sz="3200"/>
              <a:t>Propagative Host:</a:t>
            </a:r>
          </a:p>
          <a:p>
            <a:pPr marL="457200" indent="-457200"/>
            <a:r>
              <a:rPr lang="en-US" sz="3200"/>
              <a:t>	</a:t>
            </a:r>
            <a:r>
              <a:rPr lang="en-US" sz="2800"/>
              <a:t>A transport or propagative host, is the one in which, the organism remains but does not undergo development</a:t>
            </a:r>
            <a:r>
              <a:rPr lang="en-US" sz="3200"/>
              <a:t>.</a:t>
            </a:r>
          </a:p>
          <a:p>
            <a:pPr marL="457200" indent="-457200"/>
            <a:r>
              <a:rPr lang="en-US" sz="3200"/>
              <a:t>4. Obligate Host:</a:t>
            </a:r>
          </a:p>
          <a:p>
            <a:pPr marL="457200" indent="-457200"/>
            <a:r>
              <a:rPr lang="en-US" sz="3200"/>
              <a:t>	</a:t>
            </a:r>
            <a:r>
              <a:rPr lang="en-US" sz="2800"/>
              <a:t>This term refers to the only host of infections such as man in measles</a:t>
            </a:r>
            <a:r>
              <a:rPr lang="en-US" sz="3200"/>
              <a:t> </a:t>
            </a:r>
          </a:p>
          <a:p>
            <a:pPr marL="457200" indent="-457200"/>
            <a:endParaRPr lang="en-US" sz="32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wipe(left)">
                                      <p:cBhvr>
                                        <p:cTn id="7" dur="500"/>
                                        <p:tgtEl>
                                          <p:spTgt spid="144387">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4391"/>
                                        </p:tgtEl>
                                        <p:attrNameLst>
                                          <p:attrName>style.visibility</p:attrName>
                                        </p:attrNameLst>
                                      </p:cBhvr>
                                      <p:to>
                                        <p:strVal val="visible"/>
                                      </p:to>
                                    </p:set>
                                    <p:animEffect transition="in" filter="wipe(up)">
                                      <p:cBhvr>
                                        <p:cTn id="11" dur="500"/>
                                        <p:tgtEl>
                                          <p:spTgt spid="144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9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 in this lecture</a:t>
            </a:r>
            <a:endParaRPr lang="en-US" dirty="0"/>
          </a:p>
        </p:txBody>
      </p:sp>
      <p:sp>
        <p:nvSpPr>
          <p:cNvPr id="3" name="Content Placeholder 2"/>
          <p:cNvSpPr>
            <a:spLocks noGrp="1"/>
          </p:cNvSpPr>
          <p:nvPr>
            <p:ph idx="1"/>
          </p:nvPr>
        </p:nvSpPr>
        <p:spPr/>
        <p:txBody>
          <a:bodyPr/>
          <a:lstStyle/>
          <a:p>
            <a:r>
              <a:rPr lang="en-US" dirty="0" smtClean="0"/>
              <a:t>Definitions</a:t>
            </a:r>
          </a:p>
          <a:p>
            <a:r>
              <a:rPr lang="en-US" dirty="0" smtClean="0"/>
              <a:t>Dynamics of Infectious Disease Transmission</a:t>
            </a:r>
          </a:p>
          <a:p>
            <a:r>
              <a:rPr lang="en-US" dirty="0" smtClean="0"/>
              <a:t>Control of Infection</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46439" name="Oval 7"/>
          <p:cNvSpPr>
            <a:spLocks noChangeArrowheads="1"/>
          </p:cNvSpPr>
          <p:nvPr/>
        </p:nvSpPr>
        <p:spPr bwMode="auto">
          <a:xfrm>
            <a:off x="6324600" y="2209800"/>
            <a:ext cx="2362200" cy="2286000"/>
          </a:xfrm>
          <a:prstGeom prst="ellipse">
            <a:avLst/>
          </a:prstGeom>
          <a:gradFill rotWithShape="1">
            <a:gsLst>
              <a:gs pos="0">
                <a:srgbClr val="006699">
                  <a:alpha val="0"/>
                </a:srgbClr>
              </a:gs>
              <a:gs pos="9500">
                <a:srgbClr val="1170FF">
                  <a:alpha val="19000"/>
                </a:srgbClr>
              </a:gs>
              <a:gs pos="14499">
                <a:srgbClr val="3333CC">
                  <a:alpha val="28999"/>
                </a:srgbClr>
              </a:gs>
              <a:gs pos="20000">
                <a:srgbClr val="2E6792">
                  <a:alpha val="39999"/>
                </a:srgbClr>
              </a:gs>
              <a:gs pos="26500">
                <a:srgbClr val="9999FF">
                  <a:alpha val="53000"/>
                </a:srgbClr>
              </a:gs>
              <a:gs pos="42000">
                <a:srgbClr val="00CCCC">
                  <a:alpha val="84000"/>
                </a:srgbClr>
              </a:gs>
              <a:gs pos="50000">
                <a:srgbClr val="3399FF"/>
              </a:gs>
              <a:gs pos="58000">
                <a:srgbClr val="00CCCC">
                  <a:alpha val="84000"/>
                </a:srgbClr>
              </a:gs>
              <a:gs pos="73500">
                <a:srgbClr val="9999FF">
                  <a:alpha val="53000"/>
                </a:srgbClr>
              </a:gs>
              <a:gs pos="80001">
                <a:srgbClr val="2E6792">
                  <a:alpha val="39999"/>
                </a:srgbClr>
              </a:gs>
              <a:gs pos="85501">
                <a:srgbClr val="3333CC">
                  <a:alpha val="28999"/>
                </a:srgbClr>
              </a:gs>
              <a:gs pos="90500">
                <a:srgbClr val="1170FF">
                  <a:alpha val="19000"/>
                </a:srgbClr>
              </a:gs>
              <a:gs pos="100000">
                <a:srgbClr val="006699">
                  <a:alpha val="0"/>
                </a:srgbClr>
              </a:gs>
            </a:gsLst>
            <a:lin ang="5400000" scaled="1"/>
          </a:gradFill>
          <a:ln w="9525">
            <a:solidFill>
              <a:schemeClr val="tx1"/>
            </a:solidFill>
            <a:round/>
            <a:headEnd/>
            <a:tailEnd/>
          </a:ln>
          <a:effectLst/>
        </p:spPr>
        <p:txBody>
          <a:bodyPr wrap="none" anchor="ctr"/>
          <a:lstStyle/>
          <a:p>
            <a:endParaRPr lang="en-GB"/>
          </a:p>
        </p:txBody>
      </p:sp>
      <p:sp>
        <p:nvSpPr>
          <p:cNvPr id="146435" name="Rectangle 3"/>
          <p:cNvSpPr>
            <a:spLocks noGrp="1" noChangeArrowheads="1"/>
          </p:cNvSpPr>
          <p:nvPr>
            <p:ph type="subTitle" idx="1"/>
          </p:nvPr>
        </p:nvSpPr>
        <p:spPr>
          <a:xfrm>
            <a:off x="304800" y="457200"/>
            <a:ext cx="5562600" cy="5867400"/>
          </a:xfrm>
        </p:spPr>
        <p:txBody>
          <a:bodyPr/>
          <a:lstStyle/>
          <a:p>
            <a:pPr marL="609600" indent="-609600" algn="l" eaLnBrk="0" hangingPunct="0">
              <a:lnSpc>
                <a:spcPct val="80000"/>
              </a:lnSpc>
              <a:spcBef>
                <a:spcPct val="0"/>
              </a:spcBef>
              <a:buClrTx/>
              <a:buSzTx/>
              <a:buFontTx/>
              <a:buNone/>
            </a:pPr>
            <a:r>
              <a:rPr lang="en-US" sz="2800">
                <a:effectLst/>
              </a:rPr>
              <a:t>B. Immunity:</a:t>
            </a:r>
          </a:p>
          <a:p>
            <a:pPr marL="609600" indent="-609600" algn="l" eaLnBrk="0" hangingPunct="0">
              <a:lnSpc>
                <a:spcPct val="80000"/>
              </a:lnSpc>
              <a:spcBef>
                <a:spcPct val="0"/>
              </a:spcBef>
              <a:buClrTx/>
              <a:buSzTx/>
              <a:buFontTx/>
              <a:buNone/>
            </a:pPr>
            <a:endParaRPr lang="en-US" sz="2800">
              <a:effectLst/>
            </a:endParaRPr>
          </a:p>
          <a:p>
            <a:pPr marL="609600" indent="-609600" algn="l" eaLnBrk="0" hangingPunct="0">
              <a:lnSpc>
                <a:spcPct val="80000"/>
              </a:lnSpc>
              <a:spcBef>
                <a:spcPct val="0"/>
              </a:spcBef>
              <a:buClrTx/>
              <a:buSzTx/>
              <a:buFontTx/>
              <a:buNone/>
            </a:pPr>
            <a:r>
              <a:rPr lang="en-US" sz="2000">
                <a:effectLst/>
              </a:rPr>
              <a:t>	</a:t>
            </a:r>
            <a:r>
              <a:rPr lang="en-US" sz="2400">
                <a:effectLst/>
              </a:rPr>
              <a:t>It is the resistance usually associated with the presence of antibodies or cells having a specific action on the microorganism concerned with a particular infectious disease or on its toxin</a:t>
            </a:r>
            <a:r>
              <a:rPr lang="en-US" sz="2000">
                <a:effectLst/>
              </a:rPr>
              <a:t>.</a:t>
            </a:r>
          </a:p>
          <a:p>
            <a:pPr marL="609600" indent="-609600" algn="l" eaLnBrk="0" hangingPunct="0">
              <a:lnSpc>
                <a:spcPct val="80000"/>
              </a:lnSpc>
              <a:spcBef>
                <a:spcPct val="0"/>
              </a:spcBef>
              <a:buClrTx/>
              <a:buSzTx/>
              <a:buFontTx/>
              <a:buNone/>
            </a:pPr>
            <a:endParaRPr lang="en-US" sz="2000">
              <a:effectLst/>
            </a:endParaRPr>
          </a:p>
          <a:p>
            <a:pPr marL="609600" indent="-609600" algn="l" eaLnBrk="0" hangingPunct="0">
              <a:lnSpc>
                <a:spcPct val="80000"/>
              </a:lnSpc>
              <a:spcBef>
                <a:spcPct val="0"/>
              </a:spcBef>
              <a:buClrTx/>
              <a:buSzTx/>
              <a:buFontTx/>
              <a:buNone/>
            </a:pPr>
            <a:r>
              <a:rPr lang="en-US" sz="2800">
                <a:effectLst/>
              </a:rPr>
              <a:t>C. Resistance:</a:t>
            </a:r>
          </a:p>
          <a:p>
            <a:pPr marL="609600" indent="-609600" algn="l" eaLnBrk="0" hangingPunct="0">
              <a:lnSpc>
                <a:spcPct val="80000"/>
              </a:lnSpc>
              <a:spcBef>
                <a:spcPct val="0"/>
              </a:spcBef>
              <a:buClrTx/>
              <a:buSzTx/>
              <a:buFontTx/>
              <a:buNone/>
            </a:pPr>
            <a:endParaRPr lang="en-US" sz="2800">
              <a:effectLst/>
            </a:endParaRPr>
          </a:p>
          <a:p>
            <a:pPr marL="609600" indent="-609600" algn="l" eaLnBrk="0" hangingPunct="0">
              <a:lnSpc>
                <a:spcPct val="80000"/>
              </a:lnSpc>
              <a:spcBef>
                <a:spcPct val="0"/>
              </a:spcBef>
              <a:buClrTx/>
              <a:buSzTx/>
              <a:buFontTx/>
              <a:buNone/>
            </a:pPr>
            <a:r>
              <a:rPr lang="en-US" sz="2000">
                <a:effectLst/>
              </a:rPr>
              <a:t>	</a:t>
            </a:r>
            <a:r>
              <a:rPr lang="en-US" sz="2400">
                <a:effectLst/>
              </a:rPr>
              <a:t>The sum total of natural body mechanisms which interpose barriers to the progress of invasion or multiplication of infectious agent or the damage by their toxic products</a:t>
            </a:r>
            <a:r>
              <a:rPr lang="en-US" sz="2000">
                <a:effectLst/>
              </a:rPr>
              <a:t>.</a:t>
            </a:r>
          </a:p>
          <a:p>
            <a:pPr marL="609600" indent="-609600" algn="l" eaLnBrk="0" hangingPunct="0">
              <a:lnSpc>
                <a:spcPct val="80000"/>
              </a:lnSpc>
              <a:spcBef>
                <a:spcPct val="0"/>
              </a:spcBef>
              <a:buClrTx/>
              <a:buSzTx/>
              <a:buFontTx/>
              <a:buNone/>
            </a:pPr>
            <a:r>
              <a:rPr lang="en-US" sz="2000">
                <a:effectLst/>
              </a:rPr>
              <a:t>	</a:t>
            </a:r>
          </a:p>
          <a:p>
            <a:pPr marL="609600" indent="-609600" algn="l">
              <a:lnSpc>
                <a:spcPct val="80000"/>
              </a:lnSpc>
            </a:pPr>
            <a:endParaRPr lang="en-US" sz="2000"/>
          </a:p>
        </p:txBody>
      </p:sp>
      <p:pic>
        <p:nvPicPr>
          <p:cNvPr id="146438" name="Picture 6"/>
          <p:cNvPicPr>
            <a:picLocks noChangeAspect="1" noChangeArrowheads="1"/>
          </p:cNvPicPr>
          <p:nvPr/>
        </p:nvPicPr>
        <p:blipFill>
          <a:blip r:embed="rId3" cstate="print"/>
          <a:srcRect/>
          <a:stretch>
            <a:fillRect/>
          </a:stretch>
        </p:blipFill>
        <p:spPr bwMode="auto">
          <a:xfrm>
            <a:off x="7010400" y="2667000"/>
            <a:ext cx="1044575" cy="1676400"/>
          </a:xfrm>
          <a:prstGeom prst="rect">
            <a:avLst/>
          </a:prstGeom>
          <a:noFill/>
          <a:ln w="9525">
            <a:noFill/>
            <a:miter lim="800000"/>
            <a:headEnd/>
            <a:tailEnd/>
          </a:ln>
          <a:effectLst/>
        </p:spPr>
      </p:pic>
      <p:sp>
        <p:nvSpPr>
          <p:cNvPr id="146440" name="Freeform 8"/>
          <p:cNvSpPr>
            <a:spLocks/>
          </p:cNvSpPr>
          <p:nvPr/>
        </p:nvSpPr>
        <p:spPr bwMode="auto">
          <a:xfrm>
            <a:off x="7086600" y="1371600"/>
            <a:ext cx="190500" cy="3048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146441" name="Freeform 9"/>
          <p:cNvSpPr>
            <a:spLocks/>
          </p:cNvSpPr>
          <p:nvPr/>
        </p:nvSpPr>
        <p:spPr bwMode="auto">
          <a:xfrm>
            <a:off x="7162800" y="1663700"/>
            <a:ext cx="381000" cy="889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146442" name="Freeform 10"/>
          <p:cNvSpPr>
            <a:spLocks/>
          </p:cNvSpPr>
          <p:nvPr/>
        </p:nvSpPr>
        <p:spPr bwMode="auto">
          <a:xfrm flipV="1">
            <a:off x="7315200" y="1981200"/>
            <a:ext cx="228600" cy="762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146443" name="Freeform 11"/>
          <p:cNvSpPr>
            <a:spLocks/>
          </p:cNvSpPr>
          <p:nvPr/>
        </p:nvSpPr>
        <p:spPr bwMode="auto">
          <a:xfrm>
            <a:off x="7848600" y="1676400"/>
            <a:ext cx="152400" cy="2413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146444" name="Freeform 12"/>
          <p:cNvSpPr>
            <a:spLocks/>
          </p:cNvSpPr>
          <p:nvPr/>
        </p:nvSpPr>
        <p:spPr bwMode="auto">
          <a:xfrm>
            <a:off x="7543800" y="1219200"/>
            <a:ext cx="266700" cy="1651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146445" name="Freeform 13"/>
          <p:cNvSpPr>
            <a:spLocks/>
          </p:cNvSpPr>
          <p:nvPr/>
        </p:nvSpPr>
        <p:spPr bwMode="auto">
          <a:xfrm>
            <a:off x="7791450" y="1447800"/>
            <a:ext cx="285750" cy="46038"/>
          </a:xfrm>
          <a:custGeom>
            <a:avLst/>
            <a:gdLst/>
            <a:ahLst/>
            <a:cxnLst>
              <a:cxn ang="0">
                <a:pos x="0" y="29"/>
              </a:cxn>
              <a:cxn ang="0">
                <a:pos x="144" y="17"/>
              </a:cxn>
              <a:cxn ang="0">
                <a:pos x="180" y="5"/>
              </a:cxn>
            </a:cxnLst>
            <a:rect l="0" t="0" r="r" b="b"/>
            <a:pathLst>
              <a:path w="180" h="29">
                <a:moveTo>
                  <a:pt x="0" y="29"/>
                </a:moveTo>
                <a:cubicBezTo>
                  <a:pt x="55" y="20"/>
                  <a:pt x="93" y="0"/>
                  <a:pt x="144" y="17"/>
                </a:cubicBezTo>
                <a:cubicBezTo>
                  <a:pt x="156" y="13"/>
                  <a:pt x="180" y="5"/>
                  <a:pt x="180" y="5"/>
                </a:cubicBezTo>
              </a:path>
            </a:pathLst>
          </a:custGeom>
          <a:noFill/>
          <a:ln w="9525" cap="flat" cmpd="sng">
            <a:solidFill>
              <a:schemeClr val="tx1"/>
            </a:solidFill>
            <a:prstDash val="solid"/>
            <a:round/>
            <a:headEnd/>
            <a:tailEnd/>
          </a:ln>
          <a:effectLst/>
        </p:spPr>
        <p:txBody>
          <a:bodyPr anchor="ctr"/>
          <a:lstStyle/>
          <a:p>
            <a:endParaRPr lang="en-GB"/>
          </a:p>
        </p:txBody>
      </p:sp>
      <p:sp>
        <p:nvSpPr>
          <p:cNvPr id="146446" name="Freeform 14"/>
          <p:cNvSpPr>
            <a:spLocks/>
          </p:cNvSpPr>
          <p:nvPr/>
        </p:nvSpPr>
        <p:spPr bwMode="auto">
          <a:xfrm>
            <a:off x="7543800" y="1676400"/>
            <a:ext cx="285750" cy="46038"/>
          </a:xfrm>
          <a:custGeom>
            <a:avLst/>
            <a:gdLst/>
            <a:ahLst/>
            <a:cxnLst>
              <a:cxn ang="0">
                <a:pos x="0" y="29"/>
              </a:cxn>
              <a:cxn ang="0">
                <a:pos x="144" y="17"/>
              </a:cxn>
              <a:cxn ang="0">
                <a:pos x="180" y="5"/>
              </a:cxn>
            </a:cxnLst>
            <a:rect l="0" t="0" r="r" b="b"/>
            <a:pathLst>
              <a:path w="180" h="29">
                <a:moveTo>
                  <a:pt x="0" y="29"/>
                </a:moveTo>
                <a:cubicBezTo>
                  <a:pt x="55" y="20"/>
                  <a:pt x="93" y="0"/>
                  <a:pt x="144" y="17"/>
                </a:cubicBezTo>
                <a:cubicBezTo>
                  <a:pt x="156" y="13"/>
                  <a:pt x="180" y="5"/>
                  <a:pt x="180" y="5"/>
                </a:cubicBezTo>
              </a:path>
            </a:pathLst>
          </a:custGeom>
          <a:noFill/>
          <a:ln w="9525" cap="flat" cmpd="sng">
            <a:solidFill>
              <a:schemeClr val="tx1"/>
            </a:solidFill>
            <a:prstDash val="solid"/>
            <a:round/>
            <a:headEnd/>
            <a:tailEnd/>
          </a:ln>
          <a:effectLst/>
        </p:spPr>
        <p:txBody>
          <a:bodyPr anchor="ctr"/>
          <a:lstStyle/>
          <a:p>
            <a:endParaRPr lang="en-GB"/>
          </a:p>
        </p:txBody>
      </p:sp>
      <p:sp>
        <p:nvSpPr>
          <p:cNvPr id="146448" name="Line 16"/>
          <p:cNvSpPr>
            <a:spLocks noChangeShapeType="1"/>
          </p:cNvSpPr>
          <p:nvPr/>
        </p:nvSpPr>
        <p:spPr bwMode="auto">
          <a:xfrm>
            <a:off x="7696200" y="1905000"/>
            <a:ext cx="0" cy="304800"/>
          </a:xfrm>
          <a:prstGeom prst="line">
            <a:avLst/>
          </a:prstGeom>
          <a:noFill/>
          <a:ln w="9525">
            <a:solidFill>
              <a:schemeClr val="tx1"/>
            </a:solidFill>
            <a:round/>
            <a:headEnd/>
            <a:tailEnd type="triangle" w="med" len="med"/>
          </a:ln>
          <a:effectLst/>
        </p:spPr>
        <p:txBody>
          <a:bodyPr anchor="ctr"/>
          <a:lstStyle/>
          <a:p>
            <a:endParaRPr lang="en-GB"/>
          </a:p>
        </p:txBody>
      </p:sp>
      <p:sp>
        <p:nvSpPr>
          <p:cNvPr id="146449" name="Text Box 17"/>
          <p:cNvSpPr txBox="1">
            <a:spLocks noChangeArrowheads="1"/>
          </p:cNvSpPr>
          <p:nvPr/>
        </p:nvSpPr>
        <p:spPr bwMode="auto">
          <a:xfrm>
            <a:off x="7146925" y="185738"/>
            <a:ext cx="852488" cy="457200"/>
          </a:xfrm>
          <a:prstGeom prst="rect">
            <a:avLst/>
          </a:prstGeom>
          <a:noFill/>
          <a:ln w="9525">
            <a:noFill/>
            <a:miter lim="800000"/>
            <a:headEnd/>
            <a:tailEnd/>
          </a:ln>
          <a:effectLst/>
        </p:spPr>
        <p:txBody>
          <a:bodyPr wrap="none">
            <a:spAutoFit/>
          </a:bodyPr>
          <a:lstStyle/>
          <a:p>
            <a:r>
              <a:rPr lang="en-US"/>
              <a:t>Virus</a:t>
            </a:r>
          </a:p>
        </p:txBody>
      </p:sp>
      <p:sp>
        <p:nvSpPr>
          <p:cNvPr id="146450" name="Line 18"/>
          <p:cNvSpPr>
            <a:spLocks noChangeShapeType="1"/>
          </p:cNvSpPr>
          <p:nvPr/>
        </p:nvSpPr>
        <p:spPr bwMode="auto">
          <a:xfrm>
            <a:off x="8458200" y="4953000"/>
            <a:ext cx="0" cy="6096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146451" name="Line 19"/>
          <p:cNvSpPr>
            <a:spLocks noChangeShapeType="1"/>
          </p:cNvSpPr>
          <p:nvPr/>
        </p:nvSpPr>
        <p:spPr bwMode="auto">
          <a:xfrm flipV="1">
            <a:off x="8458200" y="4648200"/>
            <a:ext cx="381000" cy="3048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146452" name="Line 20"/>
          <p:cNvSpPr>
            <a:spLocks noChangeShapeType="1"/>
          </p:cNvSpPr>
          <p:nvPr/>
        </p:nvSpPr>
        <p:spPr bwMode="auto">
          <a:xfrm flipH="1" flipV="1">
            <a:off x="8077200" y="4724400"/>
            <a:ext cx="381000" cy="2286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146453" name="Line 21"/>
          <p:cNvSpPr>
            <a:spLocks noChangeShapeType="1"/>
          </p:cNvSpPr>
          <p:nvPr/>
        </p:nvSpPr>
        <p:spPr bwMode="auto">
          <a:xfrm flipH="1">
            <a:off x="8077200" y="5257800"/>
            <a:ext cx="381000" cy="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146454" name="Line 22"/>
          <p:cNvSpPr>
            <a:spLocks noChangeShapeType="1"/>
          </p:cNvSpPr>
          <p:nvPr/>
        </p:nvSpPr>
        <p:spPr bwMode="auto">
          <a:xfrm flipV="1">
            <a:off x="8458200" y="5029200"/>
            <a:ext cx="304800" cy="2286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146455" name="Line 23"/>
          <p:cNvSpPr>
            <a:spLocks noChangeShapeType="1"/>
          </p:cNvSpPr>
          <p:nvPr/>
        </p:nvSpPr>
        <p:spPr bwMode="auto">
          <a:xfrm>
            <a:off x="8458200" y="5257800"/>
            <a:ext cx="304800" cy="762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146456" name="Line 24"/>
          <p:cNvSpPr>
            <a:spLocks noChangeShapeType="1"/>
          </p:cNvSpPr>
          <p:nvPr/>
        </p:nvSpPr>
        <p:spPr bwMode="auto">
          <a:xfrm flipH="1" flipV="1">
            <a:off x="8153400" y="4267200"/>
            <a:ext cx="304800" cy="304800"/>
          </a:xfrm>
          <a:prstGeom prst="line">
            <a:avLst/>
          </a:prstGeom>
          <a:noFill/>
          <a:ln w="9525">
            <a:solidFill>
              <a:schemeClr val="tx1"/>
            </a:solidFill>
            <a:round/>
            <a:headEnd/>
            <a:tailEnd type="triangle" w="med" len="med"/>
          </a:ln>
          <a:effectLst/>
        </p:spPr>
        <p:txBody>
          <a:bodyPr anchor="ctr"/>
          <a:lstStyle/>
          <a:p>
            <a:endParaRPr lang="en-GB"/>
          </a:p>
        </p:txBody>
      </p:sp>
      <p:sp>
        <p:nvSpPr>
          <p:cNvPr id="146457" name="Text Box 25"/>
          <p:cNvSpPr txBox="1">
            <a:spLocks noChangeArrowheads="1"/>
          </p:cNvSpPr>
          <p:nvPr/>
        </p:nvSpPr>
        <p:spPr bwMode="auto">
          <a:xfrm>
            <a:off x="7918450" y="5791200"/>
            <a:ext cx="920750" cy="457200"/>
          </a:xfrm>
          <a:prstGeom prst="rect">
            <a:avLst/>
          </a:prstGeom>
          <a:noFill/>
          <a:ln w="9525">
            <a:noFill/>
            <a:miter lim="800000"/>
            <a:headEnd/>
            <a:tailEnd/>
          </a:ln>
          <a:effectLst/>
        </p:spPr>
        <p:txBody>
          <a:bodyPr wrap="none">
            <a:spAutoFit/>
          </a:bodyPr>
          <a:lstStyle/>
          <a:p>
            <a:r>
              <a:rPr lang="en-US"/>
              <a:t>Fungi</a:t>
            </a:r>
          </a:p>
        </p:txBody>
      </p:sp>
      <p:sp useBgFill="1">
        <p:nvSpPr>
          <p:cNvPr id="146458" name="Oval 26"/>
          <p:cNvSpPr>
            <a:spLocks noChangeArrowheads="1"/>
          </p:cNvSpPr>
          <p:nvPr/>
        </p:nvSpPr>
        <p:spPr bwMode="auto">
          <a:xfrm>
            <a:off x="5943600" y="4800600"/>
            <a:ext cx="1190625" cy="838200"/>
          </a:xfrm>
          <a:prstGeom prst="ellipse">
            <a:avLst/>
          </a:prstGeom>
          <a:ln w="9525">
            <a:solidFill>
              <a:schemeClr val="tx1"/>
            </a:solidFill>
            <a:round/>
            <a:headEnd/>
            <a:tailEnd/>
          </a:ln>
          <a:effectLst/>
        </p:spPr>
        <p:txBody>
          <a:bodyPr wrap="none" anchor="ctr"/>
          <a:lstStyle/>
          <a:p>
            <a:endParaRPr lang="en-GB"/>
          </a:p>
        </p:txBody>
      </p:sp>
      <p:sp>
        <p:nvSpPr>
          <p:cNvPr id="146460" name="Oval 28"/>
          <p:cNvSpPr>
            <a:spLocks noChangeArrowheads="1"/>
          </p:cNvSpPr>
          <p:nvPr/>
        </p:nvSpPr>
        <p:spPr bwMode="auto">
          <a:xfrm>
            <a:off x="6705600" y="49530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146461" name="Oval 29"/>
          <p:cNvSpPr>
            <a:spLocks noChangeArrowheads="1"/>
          </p:cNvSpPr>
          <p:nvPr/>
        </p:nvSpPr>
        <p:spPr bwMode="auto">
          <a:xfrm>
            <a:off x="6477000" y="54102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146462" name="Oval 30"/>
          <p:cNvSpPr>
            <a:spLocks noChangeArrowheads="1"/>
          </p:cNvSpPr>
          <p:nvPr/>
        </p:nvSpPr>
        <p:spPr bwMode="auto">
          <a:xfrm>
            <a:off x="6629400" y="51816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146463" name="Oval 31"/>
          <p:cNvSpPr>
            <a:spLocks noChangeArrowheads="1"/>
          </p:cNvSpPr>
          <p:nvPr/>
        </p:nvSpPr>
        <p:spPr bwMode="auto">
          <a:xfrm>
            <a:off x="6248400" y="51816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146464" name="Oval 32"/>
          <p:cNvSpPr>
            <a:spLocks noChangeArrowheads="1"/>
          </p:cNvSpPr>
          <p:nvPr/>
        </p:nvSpPr>
        <p:spPr bwMode="auto">
          <a:xfrm>
            <a:off x="6858000" y="51054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146465" name="Oval 33"/>
          <p:cNvSpPr>
            <a:spLocks noChangeArrowheads="1"/>
          </p:cNvSpPr>
          <p:nvPr/>
        </p:nvSpPr>
        <p:spPr bwMode="auto">
          <a:xfrm>
            <a:off x="6400800" y="48768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146466" name="Oval 34"/>
          <p:cNvSpPr>
            <a:spLocks noChangeArrowheads="1"/>
          </p:cNvSpPr>
          <p:nvPr/>
        </p:nvSpPr>
        <p:spPr bwMode="auto">
          <a:xfrm>
            <a:off x="6553200" y="51054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146468" name="Text Box 36"/>
          <p:cNvSpPr txBox="1">
            <a:spLocks noChangeArrowheads="1"/>
          </p:cNvSpPr>
          <p:nvPr/>
        </p:nvSpPr>
        <p:spPr bwMode="auto">
          <a:xfrm>
            <a:off x="5638800" y="5638800"/>
            <a:ext cx="1266825" cy="457200"/>
          </a:xfrm>
          <a:prstGeom prst="rect">
            <a:avLst/>
          </a:prstGeom>
          <a:noFill/>
          <a:ln w="9525">
            <a:noFill/>
            <a:miter lim="800000"/>
            <a:headEnd/>
            <a:tailEnd/>
          </a:ln>
          <a:effectLst/>
        </p:spPr>
        <p:txBody>
          <a:bodyPr wrap="none">
            <a:spAutoFit/>
          </a:bodyPr>
          <a:lstStyle/>
          <a:p>
            <a:r>
              <a:rPr lang="en-US"/>
              <a:t>Bacteria</a:t>
            </a:r>
          </a:p>
        </p:txBody>
      </p:sp>
      <p:sp>
        <p:nvSpPr>
          <p:cNvPr id="146469" name="Line 37"/>
          <p:cNvSpPr>
            <a:spLocks noChangeShapeType="1"/>
          </p:cNvSpPr>
          <p:nvPr/>
        </p:nvSpPr>
        <p:spPr bwMode="auto">
          <a:xfrm flipV="1">
            <a:off x="6781800" y="4419600"/>
            <a:ext cx="152400" cy="381000"/>
          </a:xfrm>
          <a:prstGeom prst="line">
            <a:avLst/>
          </a:prstGeom>
          <a:noFill/>
          <a:ln w="9525">
            <a:solidFill>
              <a:schemeClr val="tx1"/>
            </a:solidFill>
            <a:round/>
            <a:headEnd/>
            <a:tailEnd type="triangle" w="med" len="med"/>
          </a:ln>
          <a:effectLst/>
        </p:spPr>
        <p:txBody>
          <a:bodyPr anchor="ct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p:cTn id="7" dur="500" fill="hold"/>
                                        <p:tgtEl>
                                          <p:spTgt spid="1464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6435">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 calcmode="lin" valueType="num">
                                      <p:cBhvr>
                                        <p:cTn id="12" dur="500" fill="hold"/>
                                        <p:tgtEl>
                                          <p:spTgt spid="14643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46435">
                                            <p:txEl>
                                              <p:pRg st="2" end="2"/>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46435">
                                            <p:txEl>
                                              <p:pRg st="4" end="4"/>
                                            </p:txEl>
                                          </p:spTgt>
                                        </p:tgtEl>
                                        <p:attrNameLst>
                                          <p:attrName>style.visibility</p:attrName>
                                        </p:attrNameLst>
                                      </p:cBhvr>
                                      <p:to>
                                        <p:strVal val="visible"/>
                                      </p:to>
                                    </p:set>
                                    <p:anim calcmode="lin" valueType="num">
                                      <p:cBhvr>
                                        <p:cTn id="17" dur="500" fill="hold"/>
                                        <p:tgtEl>
                                          <p:spTgt spid="146435">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146435">
                                            <p:txEl>
                                              <p:pRg st="4" end="4"/>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146435">
                                            <p:txEl>
                                              <p:pRg st="6" end="6"/>
                                            </p:txEl>
                                          </p:spTgt>
                                        </p:tgtEl>
                                        <p:attrNameLst>
                                          <p:attrName>style.visibility</p:attrName>
                                        </p:attrNameLst>
                                      </p:cBhvr>
                                      <p:to>
                                        <p:strVal val="visible"/>
                                      </p:to>
                                    </p:set>
                                    <p:anim calcmode="lin" valueType="num">
                                      <p:cBhvr>
                                        <p:cTn id="22" dur="500" fill="hold"/>
                                        <p:tgtEl>
                                          <p:spTgt spid="146435">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146435">
                                            <p:txEl>
                                              <p:pRg st="6" end="6"/>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146435">
                                            <p:txEl>
                                              <p:pRg st="7" end="7"/>
                                            </p:txEl>
                                          </p:spTgt>
                                        </p:tgtEl>
                                        <p:attrNameLst>
                                          <p:attrName>style.visibility</p:attrName>
                                        </p:attrNameLst>
                                      </p:cBhvr>
                                      <p:to>
                                        <p:strVal val="visible"/>
                                      </p:to>
                                    </p:set>
                                    <p:anim calcmode="lin" valueType="num">
                                      <p:cBhvr>
                                        <p:cTn id="27" dur="500" fill="hold"/>
                                        <p:tgtEl>
                                          <p:spTgt spid="146435">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146435">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48483" name="Rectangle 3"/>
          <p:cNvSpPr>
            <a:spLocks noGrp="1" noChangeArrowheads="1"/>
          </p:cNvSpPr>
          <p:nvPr>
            <p:ph type="subTitle" idx="1"/>
          </p:nvPr>
        </p:nvSpPr>
        <p:spPr>
          <a:xfrm>
            <a:off x="-685800" y="685800"/>
            <a:ext cx="9829800" cy="5791200"/>
          </a:xfrm>
        </p:spPr>
        <p:txBody>
          <a:bodyPr/>
          <a:lstStyle/>
          <a:p>
            <a:pPr marL="990600" lvl="1" indent="-533400" algn="ctr">
              <a:buFontTx/>
              <a:buNone/>
            </a:pPr>
            <a:r>
              <a:rPr lang="en-US" sz="4000"/>
              <a:t>D.</a:t>
            </a:r>
            <a:r>
              <a:rPr lang="en-US" sz="4000" u="sng"/>
              <a:t> Susceptible:</a:t>
            </a:r>
          </a:p>
          <a:p>
            <a:pPr marL="990600" lvl="1" indent="-533400" algn="just">
              <a:buFontTx/>
              <a:buNone/>
            </a:pPr>
            <a:endParaRPr lang="en-US" sz="4000" u="sng"/>
          </a:p>
          <a:p>
            <a:pPr marL="990600" lvl="1" indent="-533400" algn="just">
              <a:buFontTx/>
              <a:buNone/>
            </a:pPr>
            <a:r>
              <a:rPr lang="en-US" sz="2400"/>
              <a:t>	</a:t>
            </a:r>
            <a:r>
              <a:rPr lang="en-US"/>
              <a:t>A person or animal presumably not possessing sufficient resistance and immunity against pathogenic agents to prevent contracting infections or diseases if or when exposed to  the agents.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calcmode="lin" valueType="num">
                                      <p:cBhvr>
                                        <p:cTn id="7" dur="500" fill="hold"/>
                                        <p:tgtEl>
                                          <p:spTgt spid="1484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848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48483">
                                            <p:txEl>
                                              <p:pRg st="2" end="2"/>
                                            </p:txEl>
                                          </p:spTgt>
                                        </p:tgtEl>
                                        <p:attrNameLst>
                                          <p:attrName>style.visibility</p:attrName>
                                        </p:attrNameLst>
                                      </p:cBhvr>
                                      <p:to>
                                        <p:strVal val="visible"/>
                                      </p:to>
                                    </p:set>
                                    <p:anim calcmode="lin" valueType="num">
                                      <p:cBhvr>
                                        <p:cTn id="12" dur="500" fill="hold"/>
                                        <p:tgtEl>
                                          <p:spTgt spid="14848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4848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9" name="Rectangle 5"/>
          <p:cNvSpPr>
            <a:spLocks noGrp="1" noChangeArrowheads="1"/>
          </p:cNvSpPr>
          <p:nvPr>
            <p:ph type="subTitle" idx="1"/>
          </p:nvPr>
        </p:nvSpPr>
        <p:spPr>
          <a:xfrm>
            <a:off x="0" y="152400"/>
            <a:ext cx="8763000" cy="1371600"/>
          </a:xfrm>
        </p:spPr>
        <p:txBody>
          <a:bodyPr/>
          <a:lstStyle/>
          <a:p>
            <a:pPr>
              <a:lnSpc>
                <a:spcPct val="90000"/>
              </a:lnSpc>
            </a:pPr>
            <a:r>
              <a:rPr lang="en-US" sz="4800" u="sng">
                <a:solidFill>
                  <a:schemeClr val="tx2"/>
                </a:solidFill>
                <a:latin typeface="Comic Sans MS" pitchFamily="66" charset="0"/>
              </a:rPr>
              <a:t>Host parasite relationship</a:t>
            </a:r>
          </a:p>
          <a:p>
            <a:pPr>
              <a:lnSpc>
                <a:spcPct val="90000"/>
              </a:lnSpc>
            </a:pPr>
            <a:r>
              <a:rPr lang="en-US" sz="4800" u="sng">
                <a:solidFill>
                  <a:schemeClr val="tx2"/>
                </a:solidFill>
                <a:latin typeface="Comic Sans MS" pitchFamily="66" charset="0"/>
              </a:rPr>
              <a:t>(Symbiosis)</a:t>
            </a:r>
          </a:p>
        </p:txBody>
      </p:sp>
      <p:sp>
        <p:nvSpPr>
          <p:cNvPr id="154630" name="Oval 6"/>
          <p:cNvSpPr>
            <a:spLocks noChangeArrowheads="1"/>
          </p:cNvSpPr>
          <p:nvPr/>
        </p:nvSpPr>
        <p:spPr bwMode="auto">
          <a:xfrm>
            <a:off x="533400" y="1905000"/>
            <a:ext cx="7620000" cy="3810000"/>
          </a:xfrm>
          <a:prstGeom prst="ellipse">
            <a:avLst/>
          </a:prstGeom>
          <a:gradFill rotWithShape="1">
            <a:gsLst>
              <a:gs pos="0">
                <a:srgbClr val="03D4A8"/>
              </a:gs>
              <a:gs pos="25000">
                <a:srgbClr val="21D6E0"/>
              </a:gs>
              <a:gs pos="75000">
                <a:srgbClr val="0087E6"/>
              </a:gs>
              <a:gs pos="100000">
                <a:srgbClr val="005CBF"/>
              </a:gs>
            </a:gsLst>
            <a:path path="shape">
              <a:fillToRect l="50000" t="50000" r="50000" b="50000"/>
            </a:path>
          </a:gradFill>
          <a:ln w="25400">
            <a:solidFill>
              <a:schemeClr val="tx1"/>
            </a:solidFill>
            <a:round/>
            <a:headEnd/>
            <a:tailEnd/>
          </a:ln>
          <a:effectLst/>
        </p:spPr>
        <p:txBody>
          <a:bodyPr wrap="none" anchor="ctr"/>
          <a:lstStyle/>
          <a:p>
            <a:pPr algn="ctr"/>
            <a:endParaRPr lang="en-US" sz="1800"/>
          </a:p>
        </p:txBody>
      </p:sp>
      <p:sp>
        <p:nvSpPr>
          <p:cNvPr id="154637" name="Line 13"/>
          <p:cNvSpPr>
            <a:spLocks noChangeShapeType="1"/>
          </p:cNvSpPr>
          <p:nvPr/>
        </p:nvSpPr>
        <p:spPr bwMode="auto">
          <a:xfrm>
            <a:off x="4343400" y="1905000"/>
            <a:ext cx="0" cy="1828800"/>
          </a:xfrm>
          <a:prstGeom prst="line">
            <a:avLst/>
          </a:prstGeom>
          <a:noFill/>
          <a:ln w="25400">
            <a:solidFill>
              <a:schemeClr val="tx1"/>
            </a:solidFill>
            <a:round/>
            <a:headEnd/>
            <a:tailEnd/>
          </a:ln>
          <a:effectLst/>
        </p:spPr>
        <p:txBody>
          <a:bodyPr anchor="ctr"/>
          <a:lstStyle/>
          <a:p>
            <a:endParaRPr lang="en-GB"/>
          </a:p>
        </p:txBody>
      </p:sp>
      <p:sp>
        <p:nvSpPr>
          <p:cNvPr id="154638" name="Line 14"/>
          <p:cNvSpPr>
            <a:spLocks noChangeShapeType="1"/>
          </p:cNvSpPr>
          <p:nvPr/>
        </p:nvSpPr>
        <p:spPr bwMode="auto">
          <a:xfrm flipH="1">
            <a:off x="914400" y="3733800"/>
            <a:ext cx="3429000" cy="838200"/>
          </a:xfrm>
          <a:prstGeom prst="line">
            <a:avLst/>
          </a:prstGeom>
          <a:noFill/>
          <a:ln w="25400">
            <a:solidFill>
              <a:schemeClr val="tx1"/>
            </a:solidFill>
            <a:round/>
            <a:headEnd/>
            <a:tailEnd/>
          </a:ln>
          <a:effectLst/>
        </p:spPr>
        <p:txBody>
          <a:bodyPr anchor="ctr"/>
          <a:lstStyle/>
          <a:p>
            <a:endParaRPr lang="en-GB"/>
          </a:p>
        </p:txBody>
      </p:sp>
      <p:sp>
        <p:nvSpPr>
          <p:cNvPr id="154639" name="Line 15"/>
          <p:cNvSpPr>
            <a:spLocks noChangeShapeType="1"/>
          </p:cNvSpPr>
          <p:nvPr/>
        </p:nvSpPr>
        <p:spPr bwMode="auto">
          <a:xfrm>
            <a:off x="4343400" y="3733800"/>
            <a:ext cx="3581400" cy="609600"/>
          </a:xfrm>
          <a:prstGeom prst="line">
            <a:avLst/>
          </a:prstGeom>
          <a:noFill/>
          <a:ln w="25400">
            <a:solidFill>
              <a:schemeClr val="tx1"/>
            </a:solidFill>
            <a:round/>
            <a:headEnd/>
            <a:tailEnd/>
          </a:ln>
          <a:effectLst/>
        </p:spPr>
        <p:txBody>
          <a:bodyPr anchor="ctr"/>
          <a:lstStyle/>
          <a:p>
            <a:endParaRPr lang="en-GB"/>
          </a:p>
        </p:txBody>
      </p:sp>
      <p:sp>
        <p:nvSpPr>
          <p:cNvPr id="154641" name="Text Box 17"/>
          <p:cNvSpPr txBox="1">
            <a:spLocks noChangeArrowheads="1"/>
          </p:cNvSpPr>
          <p:nvPr/>
        </p:nvSpPr>
        <p:spPr bwMode="auto">
          <a:xfrm>
            <a:off x="1066800" y="2819400"/>
            <a:ext cx="2911475" cy="1128713"/>
          </a:xfrm>
          <a:prstGeom prst="rect">
            <a:avLst/>
          </a:prstGeom>
          <a:noFill/>
          <a:ln w="9525">
            <a:noFill/>
            <a:miter lim="800000"/>
            <a:headEnd/>
            <a:tailEnd/>
          </a:ln>
          <a:effectLst/>
        </p:spPr>
        <p:txBody>
          <a:bodyPr>
            <a:spAutoFit/>
          </a:bodyPr>
          <a:lstStyle/>
          <a:p>
            <a:r>
              <a:rPr lang="en-US" sz="4000">
                <a:solidFill>
                  <a:srgbClr val="000000"/>
                </a:solidFill>
              </a:rPr>
              <a:t>Parasitism</a:t>
            </a:r>
          </a:p>
          <a:p>
            <a:r>
              <a:rPr lang="en-US" sz="1800">
                <a:solidFill>
                  <a:srgbClr val="000000"/>
                </a:solidFill>
              </a:rPr>
              <a:t>      </a:t>
            </a:r>
            <a:r>
              <a:rPr lang="en-US" sz="2800">
                <a:solidFill>
                  <a:srgbClr val="000000"/>
                </a:solidFill>
              </a:rPr>
              <a:t>Harmful</a:t>
            </a:r>
          </a:p>
        </p:txBody>
      </p:sp>
      <p:sp>
        <p:nvSpPr>
          <p:cNvPr id="154642" name="Text Box 18"/>
          <p:cNvSpPr txBox="1">
            <a:spLocks noChangeArrowheads="1"/>
          </p:cNvSpPr>
          <p:nvPr/>
        </p:nvSpPr>
        <p:spPr bwMode="auto">
          <a:xfrm>
            <a:off x="5013325" y="2725738"/>
            <a:ext cx="2463800" cy="1128712"/>
          </a:xfrm>
          <a:prstGeom prst="rect">
            <a:avLst/>
          </a:prstGeom>
          <a:noFill/>
          <a:ln w="9525">
            <a:noFill/>
            <a:miter lim="800000"/>
            <a:headEnd/>
            <a:tailEnd/>
          </a:ln>
          <a:effectLst/>
        </p:spPr>
        <p:txBody>
          <a:bodyPr wrap="none">
            <a:spAutoFit/>
          </a:bodyPr>
          <a:lstStyle/>
          <a:p>
            <a:r>
              <a:rPr lang="en-US" sz="4000">
                <a:solidFill>
                  <a:srgbClr val="000000"/>
                </a:solidFill>
              </a:rPr>
              <a:t>Mutualism</a:t>
            </a:r>
          </a:p>
          <a:p>
            <a:r>
              <a:rPr lang="en-US" sz="2800">
                <a:solidFill>
                  <a:srgbClr val="000000"/>
                </a:solidFill>
              </a:rPr>
              <a:t>   Beneficial</a:t>
            </a:r>
          </a:p>
        </p:txBody>
      </p:sp>
      <p:sp>
        <p:nvSpPr>
          <p:cNvPr id="154643" name="Text Box 19"/>
          <p:cNvSpPr txBox="1">
            <a:spLocks noChangeArrowheads="1"/>
          </p:cNvSpPr>
          <p:nvPr/>
        </p:nvSpPr>
        <p:spPr bwMode="auto">
          <a:xfrm>
            <a:off x="2667000" y="4038600"/>
            <a:ext cx="3962400" cy="1555750"/>
          </a:xfrm>
          <a:prstGeom prst="rect">
            <a:avLst/>
          </a:prstGeom>
          <a:noFill/>
          <a:ln w="9525">
            <a:noFill/>
            <a:miter lim="800000"/>
            <a:headEnd/>
            <a:tailEnd/>
          </a:ln>
          <a:effectLst/>
        </p:spPr>
        <p:txBody>
          <a:bodyPr>
            <a:spAutoFit/>
          </a:bodyPr>
          <a:lstStyle/>
          <a:p>
            <a:r>
              <a:rPr lang="en-US" sz="4000">
                <a:solidFill>
                  <a:srgbClr val="000000"/>
                </a:solidFill>
              </a:rPr>
              <a:t>Commensalisms</a:t>
            </a:r>
          </a:p>
          <a:p>
            <a:r>
              <a:rPr lang="en-US" sz="2800">
                <a:solidFill>
                  <a:srgbClr val="000000"/>
                </a:solidFill>
              </a:rPr>
              <a:t>   Neither beneficial</a:t>
            </a:r>
          </a:p>
          <a:p>
            <a:r>
              <a:rPr lang="en-US" sz="2800">
                <a:solidFill>
                  <a:srgbClr val="000000"/>
                </a:solidFill>
              </a:rPr>
              <a:t>      Nor harmful</a:t>
            </a:r>
          </a:p>
        </p:txBody>
      </p:sp>
      <p:sp>
        <p:nvSpPr>
          <p:cNvPr id="154645" name="AutoShape 21"/>
          <p:cNvSpPr>
            <a:spLocks noChangeArrowheads="1"/>
          </p:cNvSpPr>
          <p:nvPr/>
        </p:nvSpPr>
        <p:spPr bwMode="auto">
          <a:xfrm>
            <a:off x="6400800" y="3886200"/>
            <a:ext cx="1143000" cy="9144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gradFill rotWithShape="1">
            <a:gsLst>
              <a:gs pos="0">
                <a:srgbClr val="763656"/>
              </a:gs>
              <a:gs pos="50000">
                <a:srgbClr val="336600"/>
              </a:gs>
              <a:gs pos="100000">
                <a:srgbClr val="763656"/>
              </a:gs>
            </a:gsLst>
            <a:lin ang="5400000" scaled="1"/>
          </a:gradFill>
          <a:ln w="9525">
            <a:solidFill>
              <a:schemeClr val="tx1"/>
            </a:solidFill>
            <a:miter lim="800000"/>
            <a:headEnd/>
            <a:tailEnd/>
          </a:ln>
          <a:effectLst/>
        </p:spPr>
        <p:txBody>
          <a:bodyPr wrap="none" anchor="ctr"/>
          <a:lstStyle/>
          <a:p>
            <a:endParaRPr lang="en-GB"/>
          </a:p>
        </p:txBody>
      </p:sp>
      <p:sp>
        <p:nvSpPr>
          <p:cNvPr id="154646" name="AutoShape 22"/>
          <p:cNvSpPr>
            <a:spLocks noChangeArrowheads="1"/>
          </p:cNvSpPr>
          <p:nvPr/>
        </p:nvSpPr>
        <p:spPr bwMode="auto">
          <a:xfrm flipH="1">
            <a:off x="1371600" y="3962400"/>
            <a:ext cx="1219200" cy="8382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gradFill rotWithShape="1">
            <a:gsLst>
              <a:gs pos="0">
                <a:srgbClr val="DDEBCF"/>
              </a:gs>
              <a:gs pos="50000">
                <a:srgbClr val="9CB86E"/>
              </a:gs>
              <a:gs pos="100000">
                <a:srgbClr val="156B13"/>
              </a:gs>
            </a:gsLst>
            <a:lin ang="5400000" scaled="1"/>
          </a:gradFill>
          <a:ln w="9525">
            <a:solidFill>
              <a:schemeClr val="tx1"/>
            </a:solidFill>
            <a:miter lim="800000"/>
            <a:headEnd/>
            <a:tailEnd/>
          </a:ln>
          <a:effectLst/>
        </p:spPr>
        <p:txBody>
          <a:bodyPr wrap="none" anchor="ctr"/>
          <a:lstStyle/>
          <a:p>
            <a:endParaRPr lang="en-GB"/>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54629">
                                            <p:txEl>
                                              <p:pRg st="0" end="0"/>
                                            </p:txEl>
                                          </p:spTgt>
                                        </p:tgtEl>
                                        <p:attrNameLst>
                                          <p:attrName>style.visibility</p:attrName>
                                        </p:attrNameLst>
                                      </p:cBhvr>
                                      <p:to>
                                        <p:strVal val="visible"/>
                                      </p:to>
                                    </p:set>
                                    <p:anim calcmode="lin" valueType="num">
                                      <p:cBhvr>
                                        <p:cTn id="7" dur="500" fill="hold"/>
                                        <p:tgtEl>
                                          <p:spTgt spid="15462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462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4629">
                                            <p:txEl>
                                              <p:pRg st="0" end="0"/>
                                            </p:txEl>
                                          </p:spTgt>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54629">
                                            <p:txEl>
                                              <p:pRg st="1" end="1"/>
                                            </p:txEl>
                                          </p:spTgt>
                                        </p:tgtEl>
                                        <p:attrNameLst>
                                          <p:attrName>style.visibility</p:attrName>
                                        </p:attrNameLst>
                                      </p:cBhvr>
                                      <p:to>
                                        <p:strVal val="visible"/>
                                      </p:to>
                                    </p:set>
                                    <p:anim calcmode="lin" valueType="num">
                                      <p:cBhvr>
                                        <p:cTn id="13" dur="500" fill="hold"/>
                                        <p:tgtEl>
                                          <p:spTgt spid="15462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5462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154629">
                                            <p:txEl>
                                              <p:pRg st="1" end="1"/>
                                            </p:txEl>
                                          </p:spTgt>
                                        </p:tgtEl>
                                      </p:cBhvr>
                                    </p:animEffect>
                                  </p:childTnLst>
                                </p:cTn>
                              </p:par>
                            </p:childTnLst>
                          </p:cTn>
                        </p:par>
                        <p:par>
                          <p:cTn id="16" fill="hold">
                            <p:stCondLst>
                              <p:cond delay="1000"/>
                            </p:stCondLst>
                            <p:childTnLst>
                              <p:par>
                                <p:cTn id="17" presetID="4" presetClass="entr" presetSubtype="16" fill="hold" nodeType="afterEffect">
                                  <p:stCondLst>
                                    <p:cond delay="0"/>
                                  </p:stCondLst>
                                  <p:childTnLst>
                                    <p:set>
                                      <p:cBhvr>
                                        <p:cTn id="18" dur="1" fill="hold">
                                          <p:stCondLst>
                                            <p:cond delay="0"/>
                                          </p:stCondLst>
                                        </p:cTn>
                                        <p:tgtEl>
                                          <p:spTgt spid="154641">
                                            <p:txEl>
                                              <p:pRg st="0" end="0"/>
                                            </p:txEl>
                                          </p:spTgt>
                                        </p:tgtEl>
                                        <p:attrNameLst>
                                          <p:attrName>style.visibility</p:attrName>
                                        </p:attrNameLst>
                                      </p:cBhvr>
                                      <p:to>
                                        <p:strVal val="visible"/>
                                      </p:to>
                                    </p:set>
                                    <p:animEffect transition="in" filter="box(in)">
                                      <p:cBhvr>
                                        <p:cTn id="19" dur="500"/>
                                        <p:tgtEl>
                                          <p:spTgt spid="154641">
                                            <p:txEl>
                                              <p:pRg st="0" end="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154641">
                                            <p:txEl>
                                              <p:pRg st="1" end="1"/>
                                            </p:txEl>
                                          </p:spTgt>
                                        </p:tgtEl>
                                        <p:attrNameLst>
                                          <p:attrName>style.visibility</p:attrName>
                                        </p:attrNameLst>
                                      </p:cBhvr>
                                      <p:to>
                                        <p:strVal val="visible"/>
                                      </p:to>
                                    </p:set>
                                    <p:animEffect transition="in" filter="box(in)">
                                      <p:cBhvr>
                                        <p:cTn id="22" dur="500"/>
                                        <p:tgtEl>
                                          <p:spTgt spid="154641">
                                            <p:txEl>
                                              <p:pRg st="1" end="1"/>
                                            </p:txEl>
                                          </p:spTgt>
                                        </p:tgtEl>
                                      </p:cBhvr>
                                    </p:animEffect>
                                  </p:childTnLst>
                                </p:cTn>
                              </p:par>
                            </p:childTnLst>
                          </p:cTn>
                        </p:par>
                        <p:par>
                          <p:cTn id="23" fill="hold">
                            <p:stCondLst>
                              <p:cond delay="1500"/>
                            </p:stCondLst>
                            <p:childTnLst>
                              <p:par>
                                <p:cTn id="24" presetID="8" presetClass="entr" presetSubtype="16" fill="hold" nodeType="afterEffect">
                                  <p:stCondLst>
                                    <p:cond delay="0"/>
                                  </p:stCondLst>
                                  <p:childTnLst>
                                    <p:set>
                                      <p:cBhvr>
                                        <p:cTn id="25" dur="1" fill="hold">
                                          <p:stCondLst>
                                            <p:cond delay="0"/>
                                          </p:stCondLst>
                                        </p:cTn>
                                        <p:tgtEl>
                                          <p:spTgt spid="154642">
                                            <p:txEl>
                                              <p:pRg st="0" end="0"/>
                                            </p:txEl>
                                          </p:spTgt>
                                        </p:tgtEl>
                                        <p:attrNameLst>
                                          <p:attrName>style.visibility</p:attrName>
                                        </p:attrNameLst>
                                      </p:cBhvr>
                                      <p:to>
                                        <p:strVal val="visible"/>
                                      </p:to>
                                    </p:set>
                                    <p:animEffect transition="in" filter="diamond(in)">
                                      <p:cBhvr>
                                        <p:cTn id="26" dur="1000"/>
                                        <p:tgtEl>
                                          <p:spTgt spid="154642">
                                            <p:txEl>
                                              <p:pRg st="0" end="0"/>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154642">
                                            <p:txEl>
                                              <p:pRg st="1" end="1"/>
                                            </p:txEl>
                                          </p:spTgt>
                                        </p:tgtEl>
                                        <p:attrNameLst>
                                          <p:attrName>style.visibility</p:attrName>
                                        </p:attrNameLst>
                                      </p:cBhvr>
                                      <p:to>
                                        <p:strVal val="visible"/>
                                      </p:to>
                                    </p:set>
                                    <p:animEffect transition="in" filter="diamond(in)">
                                      <p:cBhvr>
                                        <p:cTn id="29" dur="1000"/>
                                        <p:tgtEl>
                                          <p:spTgt spid="154642">
                                            <p:txEl>
                                              <p:pRg st="1" end="1"/>
                                            </p:txEl>
                                          </p:spTgt>
                                        </p:tgtEl>
                                      </p:cBhvr>
                                    </p:animEffect>
                                  </p:childTnLst>
                                </p:cTn>
                              </p:par>
                            </p:childTnLst>
                          </p:cTn>
                        </p:par>
                        <p:par>
                          <p:cTn id="30" fill="hold">
                            <p:stCondLst>
                              <p:cond delay="2500"/>
                            </p:stCondLst>
                            <p:childTnLst>
                              <p:par>
                                <p:cTn id="31" presetID="5" presetClass="entr" presetSubtype="10" fill="hold" nodeType="afterEffect">
                                  <p:stCondLst>
                                    <p:cond delay="0"/>
                                  </p:stCondLst>
                                  <p:childTnLst>
                                    <p:set>
                                      <p:cBhvr>
                                        <p:cTn id="32" dur="1" fill="hold">
                                          <p:stCondLst>
                                            <p:cond delay="0"/>
                                          </p:stCondLst>
                                        </p:cTn>
                                        <p:tgtEl>
                                          <p:spTgt spid="154643">
                                            <p:txEl>
                                              <p:pRg st="0" end="0"/>
                                            </p:txEl>
                                          </p:spTgt>
                                        </p:tgtEl>
                                        <p:attrNameLst>
                                          <p:attrName>style.visibility</p:attrName>
                                        </p:attrNameLst>
                                      </p:cBhvr>
                                      <p:to>
                                        <p:strVal val="visible"/>
                                      </p:to>
                                    </p:set>
                                    <p:animEffect transition="in" filter="checkerboard(across)">
                                      <p:cBhvr>
                                        <p:cTn id="33" dur="500"/>
                                        <p:tgtEl>
                                          <p:spTgt spid="154643">
                                            <p:txEl>
                                              <p:pRg st="0" end="0"/>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154643">
                                            <p:txEl>
                                              <p:pRg st="1" end="1"/>
                                            </p:txEl>
                                          </p:spTgt>
                                        </p:tgtEl>
                                        <p:attrNameLst>
                                          <p:attrName>style.visibility</p:attrName>
                                        </p:attrNameLst>
                                      </p:cBhvr>
                                      <p:to>
                                        <p:strVal val="visible"/>
                                      </p:to>
                                    </p:set>
                                    <p:animEffect transition="in" filter="checkerboard(across)">
                                      <p:cBhvr>
                                        <p:cTn id="36" dur="500"/>
                                        <p:tgtEl>
                                          <p:spTgt spid="154643">
                                            <p:txEl>
                                              <p:pRg st="1" end="1"/>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154643">
                                            <p:txEl>
                                              <p:pRg st="2" end="2"/>
                                            </p:txEl>
                                          </p:spTgt>
                                        </p:tgtEl>
                                        <p:attrNameLst>
                                          <p:attrName>style.visibility</p:attrName>
                                        </p:attrNameLst>
                                      </p:cBhvr>
                                      <p:to>
                                        <p:strVal val="visible"/>
                                      </p:to>
                                    </p:set>
                                    <p:animEffect transition="in" filter="checkerboard(across)">
                                      <p:cBhvr>
                                        <p:cTn id="39" dur="500"/>
                                        <p:tgtEl>
                                          <p:spTgt spid="154643">
                                            <p:txEl>
                                              <p:pRg st="2" end="2"/>
                                            </p:txEl>
                                          </p:spTgt>
                                        </p:tgtEl>
                                      </p:cBhvr>
                                    </p:animEffect>
                                  </p:childTnLst>
                                </p:cTn>
                              </p:par>
                            </p:childTnLst>
                          </p:cTn>
                        </p:par>
                        <p:par>
                          <p:cTn id="40" fill="hold">
                            <p:stCondLst>
                              <p:cond delay="3000"/>
                            </p:stCondLst>
                            <p:childTnLst>
                              <p:par>
                                <p:cTn id="41" presetID="22" presetClass="entr" presetSubtype="4" repeatCount="indefinite" fill="hold" grpId="0" nodeType="afterEffect">
                                  <p:stCondLst>
                                    <p:cond delay="0"/>
                                  </p:stCondLst>
                                  <p:childTnLst>
                                    <p:set>
                                      <p:cBhvr>
                                        <p:cTn id="42" dur="1" fill="hold">
                                          <p:stCondLst>
                                            <p:cond delay="0"/>
                                          </p:stCondLst>
                                        </p:cTn>
                                        <p:tgtEl>
                                          <p:spTgt spid="154645"/>
                                        </p:tgtEl>
                                        <p:attrNameLst>
                                          <p:attrName>style.visibility</p:attrName>
                                        </p:attrNameLst>
                                      </p:cBhvr>
                                      <p:to>
                                        <p:strVal val="visible"/>
                                      </p:to>
                                    </p:set>
                                    <p:animEffect transition="in" filter="wipe(down)">
                                      <p:cBhvr>
                                        <p:cTn id="43" dur="1000"/>
                                        <p:tgtEl>
                                          <p:spTgt spid="154645"/>
                                        </p:tgtEl>
                                      </p:cBhvr>
                                    </p:animEffect>
                                  </p:childTnLst>
                                </p:cTn>
                              </p:par>
                              <p:par>
                                <p:cTn id="44" presetID="22" presetClass="entr" presetSubtype="4" repeatCount="indefinite" fill="hold" grpId="0" nodeType="withEffect">
                                  <p:stCondLst>
                                    <p:cond delay="0"/>
                                  </p:stCondLst>
                                  <p:childTnLst>
                                    <p:set>
                                      <p:cBhvr>
                                        <p:cTn id="45" dur="1" fill="hold">
                                          <p:stCondLst>
                                            <p:cond delay="0"/>
                                          </p:stCondLst>
                                        </p:cTn>
                                        <p:tgtEl>
                                          <p:spTgt spid="154646"/>
                                        </p:tgtEl>
                                        <p:attrNameLst>
                                          <p:attrName>style.visibility</p:attrName>
                                        </p:attrNameLst>
                                      </p:cBhvr>
                                      <p:to>
                                        <p:strVal val="visible"/>
                                      </p:to>
                                    </p:set>
                                    <p:animEffect transition="in" filter="wipe(down)">
                                      <p:cBhvr>
                                        <p:cTn id="46" dur="1000"/>
                                        <p:tgtEl>
                                          <p:spTgt spid="154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9" grpId="0" build="p"/>
      <p:bldP spid="154645" grpId="0" animBg="1"/>
      <p:bldP spid="154646"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7" name="Rectangle 3"/>
          <p:cNvSpPr>
            <a:spLocks noGrp="1" noChangeArrowheads="1"/>
          </p:cNvSpPr>
          <p:nvPr>
            <p:ph type="subTitle" idx="1"/>
          </p:nvPr>
        </p:nvSpPr>
        <p:spPr>
          <a:xfrm>
            <a:off x="304800" y="762000"/>
            <a:ext cx="8839200" cy="4800600"/>
          </a:xfrm>
        </p:spPr>
        <p:txBody>
          <a:bodyPr/>
          <a:lstStyle/>
          <a:p>
            <a:pPr algn="l"/>
            <a:r>
              <a:rPr lang="en-US" sz="3600" u="sng"/>
              <a:t>Mutualism:</a:t>
            </a:r>
          </a:p>
          <a:p>
            <a:pPr algn="l"/>
            <a:r>
              <a:rPr lang="en-US" sz="2800"/>
              <a:t>It is a type of symbiosis in which there is reciprocal benefit to both the host and parasite. </a:t>
            </a:r>
          </a:p>
          <a:p>
            <a:pPr algn="l"/>
            <a:r>
              <a:rPr lang="en-US" sz="3600" u="sng"/>
              <a:t>Commensalisms:</a:t>
            </a:r>
            <a:r>
              <a:rPr lang="en-US" sz="2800"/>
              <a:t>  </a:t>
            </a:r>
          </a:p>
          <a:p>
            <a:pPr algn="l"/>
            <a:r>
              <a:rPr lang="en-US" sz="2800"/>
              <a:t>It is a relationship where the host gives the food and shelter to the parasite. It can either move to the mutualism or parasitism. It is neither good  nor bad.</a:t>
            </a:r>
          </a:p>
          <a:p>
            <a:pPr algn="l"/>
            <a:r>
              <a:rPr lang="en-US" sz="3600" u="sng"/>
              <a:t>Parasitism:</a:t>
            </a:r>
          </a:p>
          <a:p>
            <a:pPr algn="l"/>
            <a:r>
              <a:rPr lang="en-US" sz="2800"/>
              <a:t>It is of unilateral benefit to the parasite only and harmful for the host.  </a:t>
            </a:r>
          </a:p>
        </p:txBody>
      </p:sp>
      <p:sp>
        <p:nvSpPr>
          <p:cNvPr id="149508" name="Line 4"/>
          <p:cNvSpPr>
            <a:spLocks noChangeShapeType="1"/>
          </p:cNvSpPr>
          <p:nvPr/>
        </p:nvSpPr>
        <p:spPr bwMode="auto">
          <a:xfrm>
            <a:off x="3733800" y="4267200"/>
            <a:ext cx="4343400" cy="0"/>
          </a:xfrm>
          <a:prstGeom prst="line">
            <a:avLst/>
          </a:prstGeom>
          <a:noFill/>
          <a:ln w="9525">
            <a:noFill/>
            <a:round/>
            <a:headEnd/>
            <a:tailEnd/>
          </a:ln>
          <a:effectLst/>
        </p:spPr>
        <p:txBody>
          <a:bodyPr anchor="ctr"/>
          <a:lstStyle/>
          <a:p>
            <a:endParaRPr lang="en-GB"/>
          </a:p>
        </p:txBody>
      </p:sp>
      <p:sp>
        <p:nvSpPr>
          <p:cNvPr id="149509" name="Line 5"/>
          <p:cNvSpPr>
            <a:spLocks noChangeShapeType="1"/>
          </p:cNvSpPr>
          <p:nvPr/>
        </p:nvSpPr>
        <p:spPr bwMode="auto">
          <a:xfrm>
            <a:off x="3733800" y="4267200"/>
            <a:ext cx="4343400" cy="0"/>
          </a:xfrm>
          <a:prstGeom prst="line">
            <a:avLst/>
          </a:prstGeom>
          <a:noFill/>
          <a:ln w="9525">
            <a:noFill/>
            <a:round/>
            <a:headEnd/>
            <a:tailEnd/>
          </a:ln>
          <a:effectLst/>
        </p:spPr>
        <p:txBody>
          <a:bodyPr anchor="ctr"/>
          <a:lstStyle/>
          <a:p>
            <a:endParaRPr lang="en-GB"/>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wipe(left)">
                                      <p:cBhvr>
                                        <p:cTn id="7" dur="500"/>
                                        <p:tgtEl>
                                          <p:spTgt spid="14950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9507">
                                            <p:txEl>
                                              <p:pRg st="1" end="1"/>
                                            </p:txEl>
                                          </p:spTgt>
                                        </p:tgtEl>
                                        <p:attrNameLst>
                                          <p:attrName>style.visibility</p:attrName>
                                        </p:attrNameLst>
                                      </p:cBhvr>
                                      <p:to>
                                        <p:strVal val="visible"/>
                                      </p:to>
                                    </p:set>
                                    <p:animEffect transition="in" filter="wipe(left)">
                                      <p:cBhvr>
                                        <p:cTn id="11" dur="500"/>
                                        <p:tgtEl>
                                          <p:spTgt spid="14950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9507">
                                            <p:txEl>
                                              <p:pRg st="2" end="2"/>
                                            </p:txEl>
                                          </p:spTgt>
                                        </p:tgtEl>
                                        <p:attrNameLst>
                                          <p:attrName>style.visibility</p:attrName>
                                        </p:attrNameLst>
                                      </p:cBhvr>
                                      <p:to>
                                        <p:strVal val="visible"/>
                                      </p:to>
                                    </p:set>
                                    <p:animEffect transition="in" filter="wipe(left)">
                                      <p:cBhvr>
                                        <p:cTn id="15" dur="500"/>
                                        <p:tgtEl>
                                          <p:spTgt spid="149507">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9507">
                                            <p:txEl>
                                              <p:pRg st="3" end="3"/>
                                            </p:txEl>
                                          </p:spTgt>
                                        </p:tgtEl>
                                        <p:attrNameLst>
                                          <p:attrName>style.visibility</p:attrName>
                                        </p:attrNameLst>
                                      </p:cBhvr>
                                      <p:to>
                                        <p:strVal val="visible"/>
                                      </p:to>
                                    </p:set>
                                    <p:animEffect transition="in" filter="wipe(left)">
                                      <p:cBhvr>
                                        <p:cTn id="19" dur="500"/>
                                        <p:tgtEl>
                                          <p:spTgt spid="149507">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9507">
                                            <p:txEl>
                                              <p:pRg st="4" end="4"/>
                                            </p:txEl>
                                          </p:spTgt>
                                        </p:tgtEl>
                                        <p:attrNameLst>
                                          <p:attrName>style.visibility</p:attrName>
                                        </p:attrNameLst>
                                      </p:cBhvr>
                                      <p:to>
                                        <p:strVal val="visible"/>
                                      </p:to>
                                    </p:set>
                                    <p:animEffect transition="in" filter="wipe(left)">
                                      <p:cBhvr>
                                        <p:cTn id="23" dur="500"/>
                                        <p:tgtEl>
                                          <p:spTgt spid="149507">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49507">
                                            <p:txEl>
                                              <p:pRg st="5" end="5"/>
                                            </p:txEl>
                                          </p:spTgt>
                                        </p:tgtEl>
                                        <p:attrNameLst>
                                          <p:attrName>style.visibility</p:attrName>
                                        </p:attrNameLst>
                                      </p:cBhvr>
                                      <p:to>
                                        <p:strVal val="visible"/>
                                      </p:to>
                                    </p:set>
                                    <p:animEffect transition="in" filter="wipe(left)">
                                      <p:cBhvr>
                                        <p:cTn id="27" dur="500"/>
                                        <p:tgtEl>
                                          <p:spTgt spid="149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8763000" cy="1905000"/>
          </a:xfrm>
        </p:spPr>
        <p:txBody>
          <a:bodyPr/>
          <a:lstStyle/>
          <a:p>
            <a:r>
              <a:rPr lang="en-US" u="sng"/>
              <a:t>Spectrum of an infectious Disease </a:t>
            </a:r>
          </a:p>
        </p:txBody>
      </p:sp>
      <p:sp>
        <p:nvSpPr>
          <p:cNvPr id="201731" name="Rectangle 3"/>
          <p:cNvSpPr>
            <a:spLocks noGrp="1" noChangeArrowheads="1"/>
          </p:cNvSpPr>
          <p:nvPr>
            <p:ph type="body" idx="1"/>
          </p:nvPr>
        </p:nvSpPr>
        <p:spPr>
          <a:xfrm>
            <a:off x="0" y="2286000"/>
            <a:ext cx="8839200" cy="3886200"/>
          </a:xfrm>
        </p:spPr>
        <p:txBody>
          <a:bodyPr/>
          <a:lstStyle/>
          <a:p>
            <a:pPr>
              <a:buFont typeface="Wingdings" pitchFamily="2" charset="2"/>
              <a:buNone/>
            </a:pPr>
            <a:r>
              <a:rPr lang="en-US"/>
              <a:t>The sequence of events beginning with the exposure of a susceptible individual to an pathogenic agent and ending with a patient’s recovery or death is illustrated in the following diagrams.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01730"/>
                                        </p:tgtEl>
                                        <p:attrNameLst>
                                          <p:attrName>style.visibility</p:attrName>
                                        </p:attrNameLst>
                                      </p:cBhvr>
                                      <p:to>
                                        <p:strVal val="visible"/>
                                      </p:to>
                                    </p:set>
                                    <p:animEffect transition="in" filter="fade">
                                      <p:cBhvr>
                                        <p:cTn id="7" dur="600">
                                          <p:stCondLst>
                                            <p:cond delay="0"/>
                                          </p:stCondLst>
                                        </p:cTn>
                                        <p:tgtEl>
                                          <p:spTgt spid="201730"/>
                                        </p:tgtEl>
                                      </p:cBhvr>
                                    </p:animEffect>
                                    <p:anim calcmode="lin" valueType="num">
                                      <p:cBhvr>
                                        <p:cTn id="8" dur="600" fill="hold">
                                          <p:stCondLst>
                                            <p:cond delay="0"/>
                                          </p:stCondLst>
                                        </p:cTn>
                                        <p:tgtEl>
                                          <p:spTgt spid="20173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0173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01730"/>
                                        </p:tgtEl>
                                        <p:attrNameLst>
                                          <p:attrName>ppt_w</p:attrName>
                                        </p:attrNameLst>
                                      </p:cBhvr>
                                      <p:tavLst>
                                        <p:tav tm="0">
                                          <p:val>
                                            <p:fltVal val="0"/>
                                          </p:val>
                                        </p:tav>
                                        <p:tav tm="100000">
                                          <p:val>
                                            <p:strVal val="#ppt_w"/>
                                          </p:val>
                                        </p:tav>
                                      </p:tavLst>
                                    </p:anim>
                                  </p:childTnLst>
                                </p:cTn>
                              </p:par>
                            </p:childTnLst>
                          </p:cTn>
                        </p:par>
                        <p:par>
                          <p:cTn id="11" fill="hold">
                            <p:stCondLst>
                              <p:cond delay="2280"/>
                            </p:stCondLst>
                            <p:childTnLst>
                              <p:par>
                                <p:cTn id="12" presetID="12" presetClass="entr" presetSubtype="4" fill="hold" grpId="0" nodeType="afterEffect">
                                  <p:stCondLst>
                                    <p:cond delay="0"/>
                                  </p:stCondLst>
                                  <p:childTnLst>
                                    <p:set>
                                      <p:cBhvr>
                                        <p:cTn id="13" dur="1" fill="hold">
                                          <p:stCondLst>
                                            <p:cond delay="0"/>
                                          </p:stCondLst>
                                        </p:cTn>
                                        <p:tgtEl>
                                          <p:spTgt spid="201731">
                                            <p:txEl>
                                              <p:pRg st="0" end="0"/>
                                            </p:txEl>
                                          </p:spTgt>
                                        </p:tgtEl>
                                        <p:attrNameLst>
                                          <p:attrName>style.visibility</p:attrName>
                                        </p:attrNameLst>
                                      </p:cBhvr>
                                      <p:to>
                                        <p:strVal val="visible"/>
                                      </p:to>
                                    </p:set>
                                    <p:animEffect transition="in" filter="slide(fromBottom)">
                                      <p:cBhvr>
                                        <p:cTn id="14" dur="500">
                                          <p:stCondLst>
                                            <p:cond delay="0"/>
                                          </p:stCondLst>
                                        </p:cTn>
                                        <p:tgtEl>
                                          <p:spTgt spid="201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P spid="20173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381000" y="0"/>
            <a:ext cx="8229600" cy="1371600"/>
          </a:xfrm>
        </p:spPr>
        <p:txBody>
          <a:bodyPr/>
          <a:lstStyle/>
          <a:p>
            <a:r>
              <a:rPr lang="en-US" u="sng"/>
              <a:t>Period of pre-pathogenesis</a:t>
            </a:r>
          </a:p>
        </p:txBody>
      </p:sp>
      <p:sp>
        <p:nvSpPr>
          <p:cNvPr id="224260" name="AutoShape 4"/>
          <p:cNvSpPr>
            <a:spLocks noChangeArrowheads="1"/>
          </p:cNvSpPr>
          <p:nvPr/>
        </p:nvSpPr>
        <p:spPr bwMode="auto">
          <a:xfrm>
            <a:off x="2438400" y="1676400"/>
            <a:ext cx="4343400" cy="2362200"/>
          </a:xfrm>
          <a:prstGeom prst="flowChartMerge">
            <a:avLst/>
          </a:prstGeom>
          <a:gradFill rotWithShape="1">
            <a:gsLst>
              <a:gs pos="0">
                <a:srgbClr val="336600"/>
              </a:gs>
              <a:gs pos="50000">
                <a:srgbClr val="A50021"/>
              </a:gs>
              <a:gs pos="100000">
                <a:srgbClr val="336600"/>
              </a:gs>
            </a:gsLst>
            <a:lin ang="5400000" scaled="1"/>
          </a:gradFill>
          <a:ln w="9525">
            <a:solidFill>
              <a:schemeClr val="tx1"/>
            </a:solidFill>
            <a:miter lim="800000"/>
            <a:headEnd/>
            <a:tailEnd/>
          </a:ln>
          <a:effectLst/>
        </p:spPr>
        <p:txBody>
          <a:bodyPr wrap="none" anchor="ctr"/>
          <a:lstStyle/>
          <a:p>
            <a:endParaRPr lang="en-GB"/>
          </a:p>
        </p:txBody>
      </p:sp>
      <p:sp>
        <p:nvSpPr>
          <p:cNvPr id="224261" name="Text Box 5"/>
          <p:cNvSpPr txBox="1">
            <a:spLocks noChangeArrowheads="1"/>
          </p:cNvSpPr>
          <p:nvPr/>
        </p:nvSpPr>
        <p:spPr bwMode="auto">
          <a:xfrm>
            <a:off x="2270125" y="1023938"/>
            <a:ext cx="1228725" cy="457200"/>
          </a:xfrm>
          <a:prstGeom prst="rect">
            <a:avLst/>
          </a:prstGeom>
          <a:noFill/>
          <a:ln w="9525">
            <a:noFill/>
            <a:miter lim="800000"/>
            <a:headEnd/>
            <a:tailEnd/>
          </a:ln>
          <a:effectLst/>
        </p:spPr>
        <p:txBody>
          <a:bodyPr wrap="none">
            <a:spAutoFit/>
          </a:bodyPr>
          <a:lstStyle/>
          <a:p>
            <a:r>
              <a:rPr lang="en-US" b="1"/>
              <a:t>AGENT</a:t>
            </a:r>
          </a:p>
        </p:txBody>
      </p:sp>
      <p:sp>
        <p:nvSpPr>
          <p:cNvPr id="224262" name="Text Box 6"/>
          <p:cNvSpPr txBox="1">
            <a:spLocks noChangeArrowheads="1"/>
          </p:cNvSpPr>
          <p:nvPr/>
        </p:nvSpPr>
        <p:spPr bwMode="auto">
          <a:xfrm>
            <a:off x="5824538" y="990600"/>
            <a:ext cx="1033462" cy="457200"/>
          </a:xfrm>
          <a:prstGeom prst="rect">
            <a:avLst/>
          </a:prstGeom>
          <a:noFill/>
          <a:ln w="9525">
            <a:noFill/>
            <a:miter lim="800000"/>
            <a:headEnd/>
            <a:tailEnd/>
          </a:ln>
          <a:effectLst/>
        </p:spPr>
        <p:txBody>
          <a:bodyPr wrap="none">
            <a:spAutoFit/>
          </a:bodyPr>
          <a:lstStyle/>
          <a:p>
            <a:r>
              <a:rPr lang="en-US" b="1"/>
              <a:t>HOST</a:t>
            </a:r>
          </a:p>
        </p:txBody>
      </p:sp>
      <p:sp>
        <p:nvSpPr>
          <p:cNvPr id="224263" name="Text Box 7"/>
          <p:cNvSpPr txBox="1">
            <a:spLocks noChangeArrowheads="1"/>
          </p:cNvSpPr>
          <p:nvPr/>
        </p:nvSpPr>
        <p:spPr bwMode="auto">
          <a:xfrm>
            <a:off x="3175000" y="4114800"/>
            <a:ext cx="2921000" cy="1200329"/>
          </a:xfrm>
          <a:prstGeom prst="rect">
            <a:avLst/>
          </a:prstGeom>
          <a:noFill/>
          <a:ln w="9525">
            <a:noFill/>
            <a:miter lim="800000"/>
            <a:headEnd/>
            <a:tailEnd/>
          </a:ln>
          <a:effectLst/>
        </p:spPr>
        <p:txBody>
          <a:bodyPr>
            <a:spAutoFit/>
          </a:bodyPr>
          <a:lstStyle/>
          <a:p>
            <a:pPr algn="ctr"/>
            <a:r>
              <a:rPr lang="en-US" b="1" dirty="0"/>
              <a:t>ENVIRONMENTAL </a:t>
            </a:r>
          </a:p>
          <a:p>
            <a:pPr algn="ctr"/>
            <a:r>
              <a:rPr lang="en-US" b="1" dirty="0" smtClean="0"/>
              <a:t>FACTORS</a:t>
            </a:r>
            <a:endParaRPr lang="en-US" b="1" dirty="0"/>
          </a:p>
          <a:p>
            <a:pPr algn="ctr"/>
            <a:endParaRPr lang="en-US" b="1" dirty="0"/>
          </a:p>
        </p:txBody>
      </p:sp>
      <p:sp>
        <p:nvSpPr>
          <p:cNvPr id="224264" name="Text Box 8"/>
          <p:cNvSpPr txBox="1">
            <a:spLocks noChangeArrowheads="1"/>
          </p:cNvSpPr>
          <p:nvPr/>
        </p:nvSpPr>
        <p:spPr bwMode="auto">
          <a:xfrm>
            <a:off x="381000" y="5029200"/>
            <a:ext cx="8763000" cy="822325"/>
          </a:xfrm>
          <a:prstGeom prst="rect">
            <a:avLst/>
          </a:prstGeom>
          <a:noFill/>
          <a:ln w="9525">
            <a:noFill/>
            <a:miter lim="800000"/>
            <a:headEnd/>
            <a:tailEnd/>
          </a:ln>
          <a:effectLst/>
        </p:spPr>
        <p:txBody>
          <a:bodyPr>
            <a:spAutoFit/>
          </a:bodyPr>
          <a:lstStyle/>
          <a:p>
            <a:r>
              <a:rPr lang="en-US"/>
              <a:t>DURING THIS PERIOD AGENT AND HOST COME TOGETHER FOR PRODUCING A DISEASE.</a:t>
            </a:r>
          </a:p>
        </p:txBody>
      </p:sp>
      <p:sp>
        <p:nvSpPr>
          <p:cNvPr id="224265" name="Line 9"/>
          <p:cNvSpPr>
            <a:spLocks noChangeShapeType="1"/>
          </p:cNvSpPr>
          <p:nvPr/>
        </p:nvSpPr>
        <p:spPr bwMode="auto">
          <a:xfrm>
            <a:off x="533400" y="6172200"/>
            <a:ext cx="7924800" cy="0"/>
          </a:xfrm>
          <a:prstGeom prst="line">
            <a:avLst/>
          </a:prstGeom>
          <a:noFill/>
          <a:ln w="9525">
            <a:solidFill>
              <a:schemeClr val="tx1"/>
            </a:solidFill>
            <a:round/>
            <a:headEnd/>
            <a:tailEnd/>
          </a:ln>
          <a:effectLst/>
        </p:spPr>
        <p:txBody>
          <a:bodyPr anchor="ctr"/>
          <a:lstStyle/>
          <a:p>
            <a:endParaRPr lang="en-GB"/>
          </a:p>
        </p:txBody>
      </p:sp>
      <p:sp>
        <p:nvSpPr>
          <p:cNvPr id="224266" name="Line 10"/>
          <p:cNvSpPr>
            <a:spLocks noChangeShapeType="1"/>
          </p:cNvSpPr>
          <p:nvPr/>
        </p:nvSpPr>
        <p:spPr bwMode="auto">
          <a:xfrm>
            <a:off x="533400" y="5867400"/>
            <a:ext cx="0" cy="304800"/>
          </a:xfrm>
          <a:prstGeom prst="line">
            <a:avLst/>
          </a:prstGeom>
          <a:noFill/>
          <a:ln w="9525">
            <a:solidFill>
              <a:schemeClr val="tx1"/>
            </a:solidFill>
            <a:round/>
            <a:headEnd type="triangle" w="med" len="med"/>
            <a:tailEnd/>
          </a:ln>
          <a:effectLst/>
        </p:spPr>
        <p:txBody>
          <a:bodyPr anchor="ctr"/>
          <a:lstStyle/>
          <a:p>
            <a:endParaRPr lang="en-GB"/>
          </a:p>
        </p:txBody>
      </p:sp>
      <p:sp>
        <p:nvSpPr>
          <p:cNvPr id="224268" name="Line 12"/>
          <p:cNvSpPr>
            <a:spLocks noChangeShapeType="1"/>
          </p:cNvSpPr>
          <p:nvPr/>
        </p:nvSpPr>
        <p:spPr bwMode="auto">
          <a:xfrm>
            <a:off x="8458200" y="5867400"/>
            <a:ext cx="0" cy="304800"/>
          </a:xfrm>
          <a:prstGeom prst="line">
            <a:avLst/>
          </a:prstGeom>
          <a:noFill/>
          <a:ln w="9525">
            <a:solidFill>
              <a:schemeClr val="tx1"/>
            </a:solidFill>
            <a:round/>
            <a:headEnd type="triangle" w="med" len="med"/>
            <a:tailEnd/>
          </a:ln>
          <a:effectLst/>
        </p:spPr>
        <p:txBody>
          <a:bodyPr anchor="ctr"/>
          <a:lstStyle/>
          <a:p>
            <a:endParaRPr lang="en-GB"/>
          </a:p>
        </p:txBody>
      </p:sp>
      <p:sp>
        <p:nvSpPr>
          <p:cNvPr id="224269" name="Text Box 13"/>
          <p:cNvSpPr txBox="1">
            <a:spLocks noChangeArrowheads="1"/>
          </p:cNvSpPr>
          <p:nvPr/>
        </p:nvSpPr>
        <p:spPr bwMode="auto">
          <a:xfrm>
            <a:off x="2706688" y="6272213"/>
            <a:ext cx="3160712" cy="519112"/>
          </a:xfrm>
          <a:prstGeom prst="rect">
            <a:avLst/>
          </a:prstGeom>
          <a:noFill/>
          <a:ln w="9525">
            <a:noFill/>
            <a:miter lim="800000"/>
            <a:headEnd/>
            <a:tailEnd/>
          </a:ln>
          <a:effectLst/>
        </p:spPr>
        <p:txBody>
          <a:bodyPr wrap="none">
            <a:spAutoFit/>
          </a:bodyPr>
          <a:lstStyle/>
          <a:p>
            <a:r>
              <a:rPr lang="en-US" sz="2800"/>
              <a:t>Primary prevention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24258"/>
                                        </p:tgtEl>
                                        <p:attrNameLst>
                                          <p:attrName>style.visibility</p:attrName>
                                        </p:attrNameLst>
                                      </p:cBhvr>
                                      <p:to>
                                        <p:strVal val="visible"/>
                                      </p:to>
                                    </p:set>
                                    <p:anim calcmode="lin" valueType="num">
                                      <p:cBhvr>
                                        <p:cTn id="7" dur="500" fill="hold"/>
                                        <p:tgtEl>
                                          <p:spTgt spid="224258"/>
                                        </p:tgtEl>
                                        <p:attrNameLst>
                                          <p:attrName>ppt_w</p:attrName>
                                        </p:attrNameLst>
                                      </p:cBhvr>
                                      <p:tavLst>
                                        <p:tav tm="0">
                                          <p:val>
                                            <p:fltVal val="0"/>
                                          </p:val>
                                        </p:tav>
                                        <p:tav tm="100000">
                                          <p:val>
                                            <p:strVal val="#ppt_w"/>
                                          </p:val>
                                        </p:tav>
                                      </p:tavLst>
                                    </p:anim>
                                    <p:anim calcmode="lin" valueType="num">
                                      <p:cBhvr>
                                        <p:cTn id="8" dur="500" fill="hold"/>
                                        <p:tgtEl>
                                          <p:spTgt spid="224258"/>
                                        </p:tgtEl>
                                        <p:attrNameLst>
                                          <p:attrName>ppt_h</p:attrName>
                                        </p:attrNameLst>
                                      </p:cBhvr>
                                      <p:tavLst>
                                        <p:tav tm="0">
                                          <p:val>
                                            <p:fltVal val="0"/>
                                          </p:val>
                                        </p:tav>
                                        <p:tav tm="100000">
                                          <p:val>
                                            <p:strVal val="#ppt_h"/>
                                          </p:val>
                                        </p:tav>
                                      </p:tavLst>
                                    </p:anim>
                                    <p:anim calcmode="lin" valueType="num">
                                      <p:cBhvr>
                                        <p:cTn id="9" dur="500" fill="hold"/>
                                        <p:tgtEl>
                                          <p:spTgt spid="224258"/>
                                        </p:tgtEl>
                                        <p:attrNameLst>
                                          <p:attrName>style.rotation</p:attrName>
                                        </p:attrNameLst>
                                      </p:cBhvr>
                                      <p:tavLst>
                                        <p:tav tm="0">
                                          <p:val>
                                            <p:fltVal val="360"/>
                                          </p:val>
                                        </p:tav>
                                        <p:tav tm="100000">
                                          <p:val>
                                            <p:fltVal val="0"/>
                                          </p:val>
                                        </p:tav>
                                      </p:tavLst>
                                    </p:anim>
                                    <p:animEffect transition="in" filter="fade">
                                      <p:cBhvr>
                                        <p:cTn id="10" dur="500"/>
                                        <p:tgtEl>
                                          <p:spTgt spid="224258"/>
                                        </p:tgtEl>
                                      </p:cBhvr>
                                    </p:animEffect>
                                  </p:childTnLst>
                                </p:cTn>
                              </p:par>
                            </p:childTnLst>
                          </p:cTn>
                        </p:par>
                        <p:par>
                          <p:cTn id="11" fill="hold">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224261"/>
                                        </p:tgtEl>
                                        <p:attrNameLst>
                                          <p:attrName>style.visibility</p:attrName>
                                        </p:attrNameLst>
                                      </p:cBhvr>
                                      <p:to>
                                        <p:strVal val="visible"/>
                                      </p:to>
                                    </p:set>
                                    <p:animEffect transition="in" filter="checkerboard(across)">
                                      <p:cBhvr>
                                        <p:cTn id="14" dur="500"/>
                                        <p:tgtEl>
                                          <p:spTgt spid="224261"/>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224262"/>
                                        </p:tgtEl>
                                        <p:attrNameLst>
                                          <p:attrName>style.visibility</p:attrName>
                                        </p:attrNameLst>
                                      </p:cBhvr>
                                      <p:to>
                                        <p:strVal val="visible"/>
                                      </p:to>
                                    </p:set>
                                    <p:animEffect transition="in" filter="checkerboard(across)">
                                      <p:cBhvr>
                                        <p:cTn id="17" dur="500"/>
                                        <p:tgtEl>
                                          <p:spTgt spid="22426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24260"/>
                                        </p:tgtEl>
                                        <p:attrNameLst>
                                          <p:attrName>style.visibility</p:attrName>
                                        </p:attrNameLst>
                                      </p:cBhvr>
                                      <p:to>
                                        <p:strVal val="visible"/>
                                      </p:to>
                                    </p:set>
                                    <p:animEffect transition="in" filter="diamond(in)">
                                      <p:cBhvr>
                                        <p:cTn id="22" dur="2000"/>
                                        <p:tgtEl>
                                          <p:spTgt spid="224260"/>
                                        </p:tgtEl>
                                      </p:cBhvr>
                                    </p:animEffect>
                                  </p:childTnLst>
                                </p:cTn>
                              </p:par>
                            </p:childTnLst>
                          </p:cTn>
                        </p:par>
                        <p:par>
                          <p:cTn id="23" fill="hold">
                            <p:stCondLst>
                              <p:cond delay="2000"/>
                            </p:stCondLst>
                            <p:childTnLst>
                              <p:par>
                                <p:cTn id="24" presetID="26" presetClass="emph" presetSubtype="0" repeatCount="indefinite" fill="hold" grpId="1" nodeType="afterEffect">
                                  <p:stCondLst>
                                    <p:cond delay="0"/>
                                  </p:stCondLst>
                                  <p:childTnLst>
                                    <p:animEffect transition="out" filter="fade">
                                      <p:cBhvr>
                                        <p:cTn id="25" dur="500" tmFilter="0, 0; .2, .5; .8, .5; 1, 0"/>
                                        <p:tgtEl>
                                          <p:spTgt spid="224260"/>
                                        </p:tgtEl>
                                      </p:cBhvr>
                                    </p:animEffect>
                                    <p:animScale>
                                      <p:cBhvr>
                                        <p:cTn id="26" dur="250" autoRev="1" fill="hold"/>
                                        <p:tgtEl>
                                          <p:spTgt spid="224260"/>
                                        </p:tgtEl>
                                      </p:cBhvr>
                                      <p:by x="105000" y="105000"/>
                                    </p:animScale>
                                  </p:childTnLst>
                                </p:cTn>
                              </p:par>
                            </p:childTnLst>
                          </p:cTn>
                        </p:par>
                        <p:par>
                          <p:cTn id="27" fill="hold">
                            <p:stCondLst>
                              <p:cond delay="2500"/>
                            </p:stCondLst>
                            <p:childTnLst>
                              <p:par>
                                <p:cTn id="28" presetID="5" presetClass="entr" presetSubtype="10" fill="hold" grpId="0" nodeType="afterEffect">
                                  <p:stCondLst>
                                    <p:cond delay="0"/>
                                  </p:stCondLst>
                                  <p:childTnLst>
                                    <p:set>
                                      <p:cBhvr>
                                        <p:cTn id="29" dur="1" fill="hold">
                                          <p:stCondLst>
                                            <p:cond delay="0"/>
                                          </p:stCondLst>
                                        </p:cTn>
                                        <p:tgtEl>
                                          <p:spTgt spid="224263"/>
                                        </p:tgtEl>
                                        <p:attrNameLst>
                                          <p:attrName>style.visibility</p:attrName>
                                        </p:attrNameLst>
                                      </p:cBhvr>
                                      <p:to>
                                        <p:strVal val="visible"/>
                                      </p:to>
                                    </p:set>
                                    <p:animEffect transition="in" filter="checkerboard(across)">
                                      <p:cBhvr>
                                        <p:cTn id="30" dur="500"/>
                                        <p:tgtEl>
                                          <p:spTgt spid="224263"/>
                                        </p:tgtEl>
                                      </p:cBhvr>
                                    </p:animEffect>
                                  </p:childTnLst>
                                </p:cTn>
                              </p:par>
                            </p:childTnLst>
                          </p:cTn>
                        </p:par>
                        <p:par>
                          <p:cTn id="31" fill="hold">
                            <p:stCondLst>
                              <p:cond delay="3000"/>
                            </p:stCondLst>
                            <p:childTnLst>
                              <p:par>
                                <p:cTn id="32" presetID="5" presetClass="entr" presetSubtype="10" fill="hold" grpId="0" nodeType="afterEffect">
                                  <p:stCondLst>
                                    <p:cond delay="0"/>
                                  </p:stCondLst>
                                  <p:childTnLst>
                                    <p:set>
                                      <p:cBhvr>
                                        <p:cTn id="33" dur="1" fill="hold">
                                          <p:stCondLst>
                                            <p:cond delay="0"/>
                                          </p:stCondLst>
                                        </p:cTn>
                                        <p:tgtEl>
                                          <p:spTgt spid="224264"/>
                                        </p:tgtEl>
                                        <p:attrNameLst>
                                          <p:attrName>style.visibility</p:attrName>
                                        </p:attrNameLst>
                                      </p:cBhvr>
                                      <p:to>
                                        <p:strVal val="visible"/>
                                      </p:to>
                                    </p:set>
                                    <p:animEffect transition="in" filter="checkerboard(across)">
                                      <p:cBhvr>
                                        <p:cTn id="34" dur="500"/>
                                        <p:tgtEl>
                                          <p:spTgt spid="224264"/>
                                        </p:tgtEl>
                                      </p:cBhvr>
                                    </p:animEffect>
                                  </p:childTnLst>
                                </p:cTn>
                              </p:par>
                            </p:childTnLst>
                          </p:cTn>
                        </p:par>
                        <p:par>
                          <p:cTn id="35" fill="hold">
                            <p:stCondLst>
                              <p:cond delay="3500"/>
                            </p:stCondLst>
                            <p:childTnLst>
                              <p:par>
                                <p:cTn id="36" presetID="5" presetClass="entr" presetSubtype="10" fill="hold" grpId="0" nodeType="afterEffect">
                                  <p:stCondLst>
                                    <p:cond delay="0"/>
                                  </p:stCondLst>
                                  <p:childTnLst>
                                    <p:set>
                                      <p:cBhvr>
                                        <p:cTn id="37" dur="1" fill="hold">
                                          <p:stCondLst>
                                            <p:cond delay="0"/>
                                          </p:stCondLst>
                                        </p:cTn>
                                        <p:tgtEl>
                                          <p:spTgt spid="224265"/>
                                        </p:tgtEl>
                                        <p:attrNameLst>
                                          <p:attrName>style.visibility</p:attrName>
                                        </p:attrNameLst>
                                      </p:cBhvr>
                                      <p:to>
                                        <p:strVal val="visible"/>
                                      </p:to>
                                    </p:set>
                                    <p:animEffect transition="in" filter="checkerboard(across)">
                                      <p:cBhvr>
                                        <p:cTn id="38" dur="500"/>
                                        <p:tgtEl>
                                          <p:spTgt spid="224265"/>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224266"/>
                                        </p:tgtEl>
                                        <p:attrNameLst>
                                          <p:attrName>style.visibility</p:attrName>
                                        </p:attrNameLst>
                                      </p:cBhvr>
                                      <p:to>
                                        <p:strVal val="visible"/>
                                      </p:to>
                                    </p:set>
                                    <p:animEffect transition="in" filter="checkerboard(across)">
                                      <p:cBhvr>
                                        <p:cTn id="41" dur="500"/>
                                        <p:tgtEl>
                                          <p:spTgt spid="224266"/>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24268"/>
                                        </p:tgtEl>
                                        <p:attrNameLst>
                                          <p:attrName>style.visibility</p:attrName>
                                        </p:attrNameLst>
                                      </p:cBhvr>
                                      <p:to>
                                        <p:strVal val="visible"/>
                                      </p:to>
                                    </p:set>
                                    <p:animEffect transition="in" filter="checkerboard(across)">
                                      <p:cBhvr>
                                        <p:cTn id="44" dur="500"/>
                                        <p:tgtEl>
                                          <p:spTgt spid="224268"/>
                                        </p:tgtEl>
                                      </p:cBhvr>
                                    </p:animEffect>
                                  </p:childTnLst>
                                </p:cTn>
                              </p:par>
                            </p:childTnLst>
                          </p:cTn>
                        </p:par>
                        <p:par>
                          <p:cTn id="45" fill="hold">
                            <p:stCondLst>
                              <p:cond delay="4000"/>
                            </p:stCondLst>
                            <p:childTnLst>
                              <p:par>
                                <p:cTn id="46" presetID="8" presetClass="entr" presetSubtype="16" fill="hold" grpId="0" nodeType="afterEffect">
                                  <p:stCondLst>
                                    <p:cond delay="0"/>
                                  </p:stCondLst>
                                  <p:childTnLst>
                                    <p:set>
                                      <p:cBhvr>
                                        <p:cTn id="47" dur="1" fill="hold">
                                          <p:stCondLst>
                                            <p:cond delay="0"/>
                                          </p:stCondLst>
                                        </p:cTn>
                                        <p:tgtEl>
                                          <p:spTgt spid="224269"/>
                                        </p:tgtEl>
                                        <p:attrNameLst>
                                          <p:attrName>style.visibility</p:attrName>
                                        </p:attrNameLst>
                                      </p:cBhvr>
                                      <p:to>
                                        <p:strVal val="visible"/>
                                      </p:to>
                                    </p:set>
                                    <p:animEffect transition="in" filter="diamond(in)">
                                      <p:cBhvr>
                                        <p:cTn id="48" dur="1000"/>
                                        <p:tgtEl>
                                          <p:spTgt spid="224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P spid="224260" grpId="0" animBg="1"/>
      <p:bldP spid="224260" grpId="1" animBg="1"/>
      <p:bldP spid="224261" grpId="0"/>
      <p:bldP spid="224262" grpId="0"/>
      <p:bldP spid="224263" grpId="0"/>
      <p:bldP spid="224264" grpId="0"/>
      <p:bldP spid="224265" grpId="0" animBg="1"/>
      <p:bldP spid="224266" grpId="0" animBg="1"/>
      <p:bldP spid="224268" grpId="0" animBg="1"/>
      <p:bldP spid="224269"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02756" name="Rectangle 4"/>
          <p:cNvSpPr>
            <a:spLocks noChangeArrowheads="1"/>
          </p:cNvSpPr>
          <p:nvPr/>
        </p:nvSpPr>
        <p:spPr bwMode="auto">
          <a:xfrm>
            <a:off x="457200" y="2362200"/>
            <a:ext cx="8229600" cy="2209800"/>
          </a:xfrm>
          <a:prstGeom prst="rect">
            <a:avLst/>
          </a:prstGeom>
          <a:gradFill rotWithShape="1">
            <a:gsLst>
              <a:gs pos="0">
                <a:schemeClr val="accent1"/>
              </a:gs>
              <a:gs pos="100000">
                <a:srgbClr val="763656"/>
              </a:gs>
            </a:gsLst>
            <a:path path="shape">
              <a:fillToRect l="50000" t="50000" r="50000" b="50000"/>
            </a:path>
          </a:gradFill>
          <a:ln w="9525">
            <a:solidFill>
              <a:schemeClr val="tx1"/>
            </a:solidFill>
            <a:miter lim="800000"/>
            <a:headEnd/>
            <a:tailEnd/>
          </a:ln>
          <a:effectLst/>
        </p:spPr>
        <p:txBody>
          <a:bodyPr wrap="none" anchor="ctr"/>
          <a:lstStyle/>
          <a:p>
            <a:pPr algn="ctr"/>
            <a:endParaRPr lang="en-US" sz="1800" b="1"/>
          </a:p>
        </p:txBody>
      </p:sp>
      <p:sp>
        <p:nvSpPr>
          <p:cNvPr id="202757" name="Rectangle 5"/>
          <p:cNvSpPr>
            <a:spLocks noChangeArrowheads="1"/>
          </p:cNvSpPr>
          <p:nvPr/>
        </p:nvSpPr>
        <p:spPr bwMode="auto">
          <a:xfrm>
            <a:off x="457200" y="2057400"/>
            <a:ext cx="8229600" cy="304800"/>
          </a:xfrm>
          <a:prstGeom prst="rect">
            <a:avLst/>
          </a:prstGeom>
          <a:gradFill rotWithShape="1">
            <a:gsLst>
              <a:gs pos="0">
                <a:schemeClr val="accent1"/>
              </a:gs>
              <a:gs pos="100000">
                <a:srgbClr val="336600"/>
              </a:gs>
            </a:gsLst>
            <a:lin ang="5400000" scaled="1"/>
          </a:gradFill>
          <a:ln w="9525">
            <a:solidFill>
              <a:schemeClr val="tx1"/>
            </a:solidFill>
            <a:miter lim="800000"/>
            <a:headEnd/>
            <a:tailEnd/>
          </a:ln>
          <a:effectLst/>
        </p:spPr>
        <p:txBody>
          <a:bodyPr wrap="none" anchor="ctr"/>
          <a:lstStyle/>
          <a:p>
            <a:endParaRPr lang="en-GB"/>
          </a:p>
        </p:txBody>
      </p:sp>
      <p:sp>
        <p:nvSpPr>
          <p:cNvPr id="202758" name="Rectangle 6"/>
          <p:cNvSpPr>
            <a:spLocks noChangeArrowheads="1"/>
          </p:cNvSpPr>
          <p:nvPr/>
        </p:nvSpPr>
        <p:spPr bwMode="auto">
          <a:xfrm>
            <a:off x="457200" y="762000"/>
            <a:ext cx="3810000" cy="609600"/>
          </a:xfrm>
          <a:prstGeom prst="rect">
            <a:avLst/>
          </a:prstGeom>
          <a:gradFill rotWithShape="1">
            <a:gsLst>
              <a:gs pos="0">
                <a:schemeClr val="bg1"/>
              </a:gs>
              <a:gs pos="50000">
                <a:schemeClr val="accent1"/>
              </a:gs>
              <a:gs pos="100000">
                <a:schemeClr val="bg1"/>
              </a:gs>
            </a:gsLst>
            <a:lin ang="5400000" scaled="1"/>
          </a:gradFill>
          <a:ln w="9525">
            <a:solidFill>
              <a:schemeClr val="tx1"/>
            </a:solidFill>
            <a:miter lim="800000"/>
            <a:headEnd/>
            <a:tailEnd/>
          </a:ln>
          <a:effectLst/>
        </p:spPr>
        <p:txBody>
          <a:bodyPr wrap="none" anchor="ctr"/>
          <a:lstStyle/>
          <a:p>
            <a:pPr algn="ctr"/>
            <a:r>
              <a:rPr lang="en-US" sz="1800" b="1"/>
              <a:t>Exposure to an infectious Agent</a:t>
            </a:r>
          </a:p>
        </p:txBody>
      </p:sp>
      <p:sp>
        <p:nvSpPr>
          <p:cNvPr id="202759" name="Line 7"/>
          <p:cNvSpPr>
            <a:spLocks noChangeShapeType="1"/>
          </p:cNvSpPr>
          <p:nvPr/>
        </p:nvSpPr>
        <p:spPr bwMode="auto">
          <a:xfrm>
            <a:off x="2133600" y="2362200"/>
            <a:ext cx="0" cy="2209800"/>
          </a:xfrm>
          <a:prstGeom prst="line">
            <a:avLst/>
          </a:prstGeom>
          <a:noFill/>
          <a:ln w="9525">
            <a:solidFill>
              <a:schemeClr val="tx1"/>
            </a:solidFill>
            <a:round/>
            <a:headEnd/>
            <a:tailEnd type="triangle" w="med" len="med"/>
          </a:ln>
          <a:effectLst/>
        </p:spPr>
        <p:txBody>
          <a:bodyPr anchor="ctr"/>
          <a:lstStyle/>
          <a:p>
            <a:endParaRPr lang="en-GB"/>
          </a:p>
        </p:txBody>
      </p:sp>
      <p:sp>
        <p:nvSpPr>
          <p:cNvPr id="202760" name="Line 8"/>
          <p:cNvSpPr>
            <a:spLocks noChangeShapeType="1"/>
          </p:cNvSpPr>
          <p:nvPr/>
        </p:nvSpPr>
        <p:spPr bwMode="auto">
          <a:xfrm>
            <a:off x="3810000" y="2362200"/>
            <a:ext cx="0" cy="2209800"/>
          </a:xfrm>
          <a:prstGeom prst="line">
            <a:avLst/>
          </a:prstGeom>
          <a:noFill/>
          <a:ln w="9525">
            <a:solidFill>
              <a:schemeClr val="tx1"/>
            </a:solidFill>
            <a:round/>
            <a:headEnd/>
            <a:tailEnd type="triangle" w="med" len="med"/>
          </a:ln>
          <a:effectLst/>
        </p:spPr>
        <p:txBody>
          <a:bodyPr anchor="ctr"/>
          <a:lstStyle/>
          <a:p>
            <a:endParaRPr lang="en-GB"/>
          </a:p>
        </p:txBody>
      </p:sp>
      <p:sp>
        <p:nvSpPr>
          <p:cNvPr id="202761" name="Line 9"/>
          <p:cNvSpPr>
            <a:spLocks noChangeShapeType="1"/>
          </p:cNvSpPr>
          <p:nvPr/>
        </p:nvSpPr>
        <p:spPr bwMode="auto">
          <a:xfrm>
            <a:off x="6629400" y="2362200"/>
            <a:ext cx="0" cy="2209800"/>
          </a:xfrm>
          <a:prstGeom prst="line">
            <a:avLst/>
          </a:prstGeom>
          <a:noFill/>
          <a:ln w="9525">
            <a:solidFill>
              <a:schemeClr val="tx1"/>
            </a:solidFill>
            <a:round/>
            <a:headEnd/>
            <a:tailEnd type="triangle" w="med" len="med"/>
          </a:ln>
          <a:effectLst/>
        </p:spPr>
        <p:txBody>
          <a:bodyPr anchor="ctr"/>
          <a:lstStyle/>
          <a:p>
            <a:endParaRPr lang="en-GB"/>
          </a:p>
        </p:txBody>
      </p:sp>
      <p:sp>
        <p:nvSpPr>
          <p:cNvPr id="202762" name="Line 10"/>
          <p:cNvSpPr>
            <a:spLocks noChangeShapeType="1"/>
          </p:cNvSpPr>
          <p:nvPr/>
        </p:nvSpPr>
        <p:spPr bwMode="auto">
          <a:xfrm>
            <a:off x="8229600" y="2362200"/>
            <a:ext cx="0" cy="2209800"/>
          </a:xfrm>
          <a:prstGeom prst="line">
            <a:avLst/>
          </a:prstGeom>
          <a:noFill/>
          <a:ln w="9525">
            <a:solidFill>
              <a:schemeClr val="tx1"/>
            </a:solidFill>
            <a:round/>
            <a:headEnd/>
            <a:tailEnd type="triangle" w="med" len="med"/>
          </a:ln>
          <a:effectLst/>
        </p:spPr>
        <p:txBody>
          <a:bodyPr anchor="ctr"/>
          <a:lstStyle/>
          <a:p>
            <a:endParaRPr lang="en-GB"/>
          </a:p>
        </p:txBody>
      </p:sp>
      <p:sp>
        <p:nvSpPr>
          <p:cNvPr id="202763" name="Rectangle 11"/>
          <p:cNvSpPr>
            <a:spLocks noChangeArrowheads="1"/>
          </p:cNvSpPr>
          <p:nvPr/>
        </p:nvSpPr>
        <p:spPr bwMode="auto">
          <a:xfrm>
            <a:off x="4800600" y="5181600"/>
            <a:ext cx="3810000" cy="609600"/>
          </a:xfrm>
          <a:prstGeom prst="rect">
            <a:avLst/>
          </a:prstGeom>
          <a:gradFill rotWithShape="1">
            <a:gsLst>
              <a:gs pos="0">
                <a:schemeClr val="accent1"/>
              </a:gs>
              <a:gs pos="100000">
                <a:srgbClr val="000000"/>
              </a:gs>
            </a:gsLst>
            <a:lin ang="5400000" scaled="1"/>
          </a:gradFill>
          <a:ln w="9525">
            <a:solidFill>
              <a:schemeClr val="tx1"/>
            </a:solidFill>
            <a:miter lim="800000"/>
            <a:headEnd/>
            <a:tailEnd/>
          </a:ln>
          <a:effectLst/>
        </p:spPr>
        <p:txBody>
          <a:bodyPr wrap="none" anchor="ctr"/>
          <a:lstStyle/>
          <a:p>
            <a:pPr algn="ctr"/>
            <a:r>
              <a:rPr lang="en-US" sz="1800" b="1"/>
              <a:t>Recovery, Latency or Death</a:t>
            </a:r>
          </a:p>
        </p:txBody>
      </p:sp>
      <p:sp>
        <p:nvSpPr>
          <p:cNvPr id="202770" name="Text Box 18"/>
          <p:cNvSpPr txBox="1">
            <a:spLocks noChangeArrowheads="1"/>
          </p:cNvSpPr>
          <p:nvPr/>
        </p:nvSpPr>
        <p:spPr bwMode="auto">
          <a:xfrm>
            <a:off x="709613" y="3260725"/>
            <a:ext cx="1376362" cy="701675"/>
          </a:xfrm>
          <a:prstGeom prst="rect">
            <a:avLst/>
          </a:prstGeom>
          <a:noFill/>
          <a:ln w="9525">
            <a:noFill/>
            <a:miter lim="800000"/>
            <a:headEnd/>
            <a:tailEnd/>
          </a:ln>
          <a:effectLst/>
        </p:spPr>
        <p:txBody>
          <a:bodyPr wrap="none">
            <a:spAutoFit/>
          </a:bodyPr>
          <a:lstStyle/>
          <a:p>
            <a:pPr algn="ctr"/>
            <a:r>
              <a:rPr lang="en-US" sz="2000"/>
              <a:t>Incubation</a:t>
            </a:r>
          </a:p>
          <a:p>
            <a:pPr algn="ctr"/>
            <a:r>
              <a:rPr lang="en-US" sz="2000"/>
              <a:t>period</a:t>
            </a:r>
          </a:p>
        </p:txBody>
      </p:sp>
      <p:sp>
        <p:nvSpPr>
          <p:cNvPr id="202771" name="Text Box 19"/>
          <p:cNvSpPr txBox="1">
            <a:spLocks noChangeArrowheads="1"/>
          </p:cNvSpPr>
          <p:nvPr/>
        </p:nvSpPr>
        <p:spPr bwMode="auto">
          <a:xfrm>
            <a:off x="1905000" y="4724400"/>
            <a:ext cx="458788" cy="1371600"/>
          </a:xfrm>
          <a:prstGeom prst="rect">
            <a:avLst/>
          </a:prstGeom>
          <a:noFill/>
          <a:ln w="9525">
            <a:noFill/>
            <a:miter lim="800000"/>
            <a:headEnd/>
            <a:tailEnd/>
          </a:ln>
          <a:effectLst/>
        </p:spPr>
        <p:txBody>
          <a:bodyPr vert="eaVert">
            <a:spAutoFit/>
          </a:bodyPr>
          <a:lstStyle/>
          <a:p>
            <a:pPr algn="ctr"/>
            <a:r>
              <a:rPr lang="en-US" sz="1800" b="1"/>
              <a:t>Symptoms</a:t>
            </a:r>
          </a:p>
        </p:txBody>
      </p:sp>
      <p:sp>
        <p:nvSpPr>
          <p:cNvPr id="202772" name="Text Box 20"/>
          <p:cNvSpPr txBox="1">
            <a:spLocks noChangeArrowheads="1"/>
          </p:cNvSpPr>
          <p:nvPr/>
        </p:nvSpPr>
        <p:spPr bwMode="auto">
          <a:xfrm>
            <a:off x="5341938" y="3108325"/>
            <a:ext cx="1209675" cy="1006475"/>
          </a:xfrm>
          <a:prstGeom prst="rect">
            <a:avLst/>
          </a:prstGeom>
          <a:noFill/>
          <a:ln w="9525">
            <a:noFill/>
            <a:miter lim="800000"/>
            <a:headEnd/>
            <a:tailEnd/>
          </a:ln>
          <a:effectLst/>
        </p:spPr>
        <p:txBody>
          <a:bodyPr wrap="none">
            <a:spAutoFit/>
          </a:bodyPr>
          <a:lstStyle/>
          <a:p>
            <a:pPr algn="ctr"/>
            <a:r>
              <a:rPr lang="en-US" sz="2000"/>
              <a:t>Recovery</a:t>
            </a:r>
          </a:p>
          <a:p>
            <a:pPr algn="ctr"/>
            <a:r>
              <a:rPr lang="en-US" sz="2000"/>
              <a:t>Latency</a:t>
            </a:r>
          </a:p>
          <a:p>
            <a:pPr algn="ctr"/>
            <a:r>
              <a:rPr lang="en-US" sz="2000"/>
              <a:t>Or Death</a:t>
            </a:r>
          </a:p>
        </p:txBody>
      </p:sp>
      <p:sp>
        <p:nvSpPr>
          <p:cNvPr id="202773" name="Text Box 21"/>
          <p:cNvSpPr txBox="1">
            <a:spLocks noChangeArrowheads="1"/>
          </p:cNvSpPr>
          <p:nvPr/>
        </p:nvSpPr>
        <p:spPr bwMode="auto">
          <a:xfrm>
            <a:off x="6691313" y="3108325"/>
            <a:ext cx="1443037" cy="1006475"/>
          </a:xfrm>
          <a:prstGeom prst="rect">
            <a:avLst/>
          </a:prstGeom>
          <a:noFill/>
          <a:ln w="9525">
            <a:noFill/>
            <a:miter lim="800000"/>
            <a:headEnd/>
            <a:tailEnd/>
          </a:ln>
          <a:effectLst/>
        </p:spPr>
        <p:txBody>
          <a:bodyPr wrap="none">
            <a:spAutoFit/>
          </a:bodyPr>
          <a:lstStyle/>
          <a:p>
            <a:pPr algn="ctr"/>
            <a:r>
              <a:rPr lang="en-US" sz="2000"/>
              <a:t>Recurrence</a:t>
            </a:r>
          </a:p>
          <a:p>
            <a:pPr algn="ctr"/>
            <a:r>
              <a:rPr lang="en-US" sz="2000"/>
              <a:t>Of</a:t>
            </a:r>
          </a:p>
          <a:p>
            <a:pPr algn="ctr"/>
            <a:r>
              <a:rPr lang="en-US" sz="2000"/>
              <a:t>Symptoms</a:t>
            </a:r>
          </a:p>
        </p:txBody>
      </p:sp>
      <p:sp>
        <p:nvSpPr>
          <p:cNvPr id="202774" name="Line 22"/>
          <p:cNvSpPr>
            <a:spLocks noChangeShapeType="1"/>
          </p:cNvSpPr>
          <p:nvPr/>
        </p:nvSpPr>
        <p:spPr bwMode="auto">
          <a:xfrm>
            <a:off x="457200" y="1371600"/>
            <a:ext cx="0" cy="685800"/>
          </a:xfrm>
          <a:prstGeom prst="line">
            <a:avLst/>
          </a:prstGeom>
          <a:noFill/>
          <a:ln w="9525">
            <a:solidFill>
              <a:schemeClr val="tx1"/>
            </a:solidFill>
            <a:round/>
            <a:headEnd/>
            <a:tailEnd type="triangle" w="med" len="med"/>
          </a:ln>
          <a:effectLst/>
        </p:spPr>
        <p:txBody>
          <a:bodyPr anchor="ctr"/>
          <a:lstStyle/>
          <a:p>
            <a:endParaRPr lang="en-GB"/>
          </a:p>
        </p:txBody>
      </p:sp>
      <p:sp>
        <p:nvSpPr>
          <p:cNvPr id="202775" name="Line 23"/>
          <p:cNvSpPr>
            <a:spLocks noChangeShapeType="1"/>
          </p:cNvSpPr>
          <p:nvPr/>
        </p:nvSpPr>
        <p:spPr bwMode="auto">
          <a:xfrm flipV="1">
            <a:off x="8610600" y="4572000"/>
            <a:ext cx="0" cy="609600"/>
          </a:xfrm>
          <a:prstGeom prst="line">
            <a:avLst/>
          </a:prstGeom>
          <a:noFill/>
          <a:ln w="9525">
            <a:solidFill>
              <a:schemeClr val="tx1"/>
            </a:solidFill>
            <a:round/>
            <a:headEnd/>
            <a:tailEnd type="triangle" w="med" len="med"/>
          </a:ln>
          <a:effectLst/>
        </p:spPr>
        <p:txBody>
          <a:bodyPr anchor="ctr"/>
          <a:lstStyle/>
          <a:p>
            <a:endParaRPr lang="en-GB"/>
          </a:p>
        </p:txBody>
      </p:sp>
      <p:sp>
        <p:nvSpPr>
          <p:cNvPr id="202776" name="Text Box 24"/>
          <p:cNvSpPr txBox="1">
            <a:spLocks noChangeArrowheads="1"/>
          </p:cNvSpPr>
          <p:nvPr/>
        </p:nvSpPr>
        <p:spPr bwMode="auto">
          <a:xfrm>
            <a:off x="3581400" y="4857750"/>
            <a:ext cx="488950" cy="781050"/>
          </a:xfrm>
          <a:prstGeom prst="rect">
            <a:avLst/>
          </a:prstGeom>
          <a:noFill/>
          <a:ln w="9525">
            <a:noFill/>
            <a:miter lim="800000"/>
            <a:headEnd/>
            <a:tailEnd/>
          </a:ln>
          <a:effectLst/>
        </p:spPr>
        <p:txBody>
          <a:bodyPr vert="eaVert" wrap="none">
            <a:spAutoFit/>
          </a:bodyPr>
          <a:lstStyle/>
          <a:p>
            <a:pPr algn="ctr"/>
            <a:r>
              <a:rPr lang="en-US" sz="2000" b="1"/>
              <a:t>Signs</a:t>
            </a:r>
          </a:p>
        </p:txBody>
      </p:sp>
      <p:sp>
        <p:nvSpPr>
          <p:cNvPr id="202777" name="Text Box 25"/>
          <p:cNvSpPr txBox="1">
            <a:spLocks noChangeArrowheads="1"/>
          </p:cNvSpPr>
          <p:nvPr/>
        </p:nvSpPr>
        <p:spPr bwMode="auto">
          <a:xfrm>
            <a:off x="2328863" y="3325813"/>
            <a:ext cx="1328737" cy="701675"/>
          </a:xfrm>
          <a:prstGeom prst="rect">
            <a:avLst/>
          </a:prstGeom>
          <a:noFill/>
          <a:ln w="9525">
            <a:noFill/>
            <a:miter lim="800000"/>
            <a:headEnd/>
            <a:tailEnd/>
          </a:ln>
          <a:effectLst/>
        </p:spPr>
        <p:txBody>
          <a:bodyPr wrap="none">
            <a:spAutoFit/>
          </a:bodyPr>
          <a:lstStyle/>
          <a:p>
            <a:pPr algn="ctr"/>
            <a:r>
              <a:rPr lang="en-US" sz="2000"/>
              <a:t>Prodromal</a:t>
            </a:r>
          </a:p>
          <a:p>
            <a:pPr algn="ctr"/>
            <a:r>
              <a:rPr lang="en-US" sz="2000"/>
              <a:t>period</a:t>
            </a:r>
          </a:p>
        </p:txBody>
      </p:sp>
      <p:sp>
        <p:nvSpPr>
          <p:cNvPr id="202778" name="Line 26"/>
          <p:cNvSpPr>
            <a:spLocks noChangeShapeType="1"/>
          </p:cNvSpPr>
          <p:nvPr/>
        </p:nvSpPr>
        <p:spPr bwMode="auto">
          <a:xfrm>
            <a:off x="5257800" y="2362200"/>
            <a:ext cx="0" cy="2209800"/>
          </a:xfrm>
          <a:prstGeom prst="line">
            <a:avLst/>
          </a:prstGeom>
          <a:noFill/>
          <a:ln w="9525">
            <a:solidFill>
              <a:schemeClr val="tx1"/>
            </a:solidFill>
            <a:round/>
            <a:headEnd/>
            <a:tailEnd type="triangle" w="med" len="med"/>
          </a:ln>
          <a:effectLst/>
        </p:spPr>
        <p:txBody>
          <a:bodyPr anchor="ctr"/>
          <a:lstStyle/>
          <a:p>
            <a:endParaRPr lang="en-GB"/>
          </a:p>
        </p:txBody>
      </p:sp>
      <p:sp>
        <p:nvSpPr>
          <p:cNvPr id="202779" name="Text Box 27"/>
          <p:cNvSpPr txBox="1">
            <a:spLocks noChangeArrowheads="1"/>
          </p:cNvSpPr>
          <p:nvPr/>
        </p:nvSpPr>
        <p:spPr bwMode="auto">
          <a:xfrm>
            <a:off x="3806825" y="3413125"/>
            <a:ext cx="1190625" cy="396875"/>
          </a:xfrm>
          <a:prstGeom prst="rect">
            <a:avLst/>
          </a:prstGeom>
          <a:noFill/>
          <a:ln w="9525">
            <a:noFill/>
            <a:miter lim="800000"/>
            <a:headEnd/>
            <a:tailEnd/>
          </a:ln>
          <a:effectLst/>
        </p:spPr>
        <p:txBody>
          <a:bodyPr wrap="none">
            <a:spAutoFit/>
          </a:bodyPr>
          <a:lstStyle/>
          <a:p>
            <a:r>
              <a:rPr lang="en-US" sz="2000"/>
              <a:t>Disability</a:t>
            </a:r>
          </a:p>
        </p:txBody>
      </p:sp>
      <p:sp>
        <p:nvSpPr>
          <p:cNvPr id="202780" name="Text Box 28"/>
          <p:cNvSpPr txBox="1">
            <a:spLocks noChangeArrowheads="1"/>
          </p:cNvSpPr>
          <p:nvPr/>
        </p:nvSpPr>
        <p:spPr bwMode="auto">
          <a:xfrm>
            <a:off x="2438400" y="2260600"/>
            <a:ext cx="2682875" cy="579438"/>
          </a:xfrm>
          <a:prstGeom prst="rect">
            <a:avLst/>
          </a:prstGeom>
          <a:noFill/>
          <a:ln w="9525">
            <a:noFill/>
            <a:miter lim="800000"/>
            <a:headEnd/>
            <a:tailEnd/>
          </a:ln>
          <a:effectLst/>
        </p:spPr>
        <p:txBody>
          <a:bodyPr wrap="none">
            <a:spAutoFit/>
          </a:bodyPr>
          <a:lstStyle/>
          <a:p>
            <a:r>
              <a:rPr lang="en-US" sz="3200" u="sng"/>
              <a:t>Clinical period</a:t>
            </a:r>
          </a:p>
        </p:txBody>
      </p:sp>
      <p:sp>
        <p:nvSpPr>
          <p:cNvPr id="202782" name="Text Box 30"/>
          <p:cNvSpPr txBox="1">
            <a:spLocks noChangeArrowheads="1"/>
          </p:cNvSpPr>
          <p:nvPr/>
        </p:nvSpPr>
        <p:spPr bwMode="auto">
          <a:xfrm>
            <a:off x="1600200" y="0"/>
            <a:ext cx="4779963" cy="641350"/>
          </a:xfrm>
          <a:prstGeom prst="rect">
            <a:avLst/>
          </a:prstGeom>
          <a:noFill/>
          <a:ln w="9525">
            <a:noFill/>
            <a:miter lim="800000"/>
            <a:headEnd/>
            <a:tailEnd/>
          </a:ln>
          <a:effectLst/>
        </p:spPr>
        <p:txBody>
          <a:bodyPr wrap="none">
            <a:spAutoFit/>
          </a:bodyPr>
          <a:lstStyle/>
          <a:p>
            <a:r>
              <a:rPr lang="en-US" sz="3600" u="sng"/>
              <a:t>Period of pathogenesis</a:t>
            </a:r>
          </a:p>
        </p:txBody>
      </p:sp>
      <p:sp>
        <p:nvSpPr>
          <p:cNvPr id="202783" name="Text Box 31"/>
          <p:cNvSpPr txBox="1">
            <a:spLocks noChangeArrowheads="1"/>
          </p:cNvSpPr>
          <p:nvPr/>
        </p:nvSpPr>
        <p:spPr bwMode="auto">
          <a:xfrm>
            <a:off x="631825" y="2362200"/>
            <a:ext cx="1430338" cy="701675"/>
          </a:xfrm>
          <a:prstGeom prst="rect">
            <a:avLst/>
          </a:prstGeom>
          <a:noFill/>
          <a:ln w="9525">
            <a:noFill/>
            <a:miter lim="800000"/>
            <a:headEnd/>
            <a:tailEnd/>
          </a:ln>
          <a:effectLst/>
        </p:spPr>
        <p:txBody>
          <a:bodyPr wrap="none">
            <a:spAutoFit/>
          </a:bodyPr>
          <a:lstStyle/>
          <a:p>
            <a:pPr algn="ctr"/>
            <a:r>
              <a:rPr lang="en-US" sz="2000" u="sng"/>
              <a:t>Sub clinical</a:t>
            </a:r>
          </a:p>
          <a:p>
            <a:pPr algn="ctr"/>
            <a:r>
              <a:rPr lang="en-US" sz="2000" u="sng"/>
              <a:t>period</a:t>
            </a:r>
          </a:p>
        </p:txBody>
      </p:sp>
      <p:sp>
        <p:nvSpPr>
          <p:cNvPr id="202784" name="Line 32"/>
          <p:cNvSpPr>
            <a:spLocks noChangeShapeType="1"/>
          </p:cNvSpPr>
          <p:nvPr/>
        </p:nvSpPr>
        <p:spPr bwMode="auto">
          <a:xfrm>
            <a:off x="533400" y="6172200"/>
            <a:ext cx="6248400" cy="0"/>
          </a:xfrm>
          <a:prstGeom prst="line">
            <a:avLst/>
          </a:prstGeom>
          <a:noFill/>
          <a:ln w="9525">
            <a:solidFill>
              <a:schemeClr val="tx1"/>
            </a:solidFill>
            <a:round/>
            <a:headEnd/>
            <a:tailEnd/>
          </a:ln>
          <a:effectLst/>
        </p:spPr>
        <p:txBody>
          <a:bodyPr anchor="ctr"/>
          <a:lstStyle/>
          <a:p>
            <a:endParaRPr lang="en-GB"/>
          </a:p>
        </p:txBody>
      </p:sp>
      <p:sp>
        <p:nvSpPr>
          <p:cNvPr id="202785" name="Line 33"/>
          <p:cNvSpPr>
            <a:spLocks noChangeShapeType="1"/>
          </p:cNvSpPr>
          <p:nvPr/>
        </p:nvSpPr>
        <p:spPr bwMode="auto">
          <a:xfrm>
            <a:off x="533400" y="5867400"/>
            <a:ext cx="0" cy="304800"/>
          </a:xfrm>
          <a:prstGeom prst="line">
            <a:avLst/>
          </a:prstGeom>
          <a:noFill/>
          <a:ln w="9525">
            <a:solidFill>
              <a:schemeClr val="tx1"/>
            </a:solidFill>
            <a:round/>
            <a:headEnd type="triangle" w="med" len="med"/>
            <a:tailEnd/>
          </a:ln>
          <a:effectLst/>
        </p:spPr>
        <p:txBody>
          <a:bodyPr anchor="ctr"/>
          <a:lstStyle/>
          <a:p>
            <a:endParaRPr lang="en-GB"/>
          </a:p>
        </p:txBody>
      </p:sp>
      <p:sp>
        <p:nvSpPr>
          <p:cNvPr id="202787" name="Line 35"/>
          <p:cNvSpPr>
            <a:spLocks noChangeShapeType="1"/>
          </p:cNvSpPr>
          <p:nvPr/>
        </p:nvSpPr>
        <p:spPr bwMode="auto">
          <a:xfrm>
            <a:off x="3733800" y="5867400"/>
            <a:ext cx="0" cy="304800"/>
          </a:xfrm>
          <a:prstGeom prst="line">
            <a:avLst/>
          </a:prstGeom>
          <a:noFill/>
          <a:ln w="9525">
            <a:solidFill>
              <a:schemeClr val="tx1"/>
            </a:solidFill>
            <a:round/>
            <a:headEnd type="triangle" w="med" len="med"/>
            <a:tailEnd/>
          </a:ln>
          <a:effectLst/>
        </p:spPr>
        <p:txBody>
          <a:bodyPr anchor="ctr"/>
          <a:lstStyle/>
          <a:p>
            <a:endParaRPr lang="en-GB"/>
          </a:p>
        </p:txBody>
      </p:sp>
      <p:sp>
        <p:nvSpPr>
          <p:cNvPr id="202788" name="Line 36"/>
          <p:cNvSpPr>
            <a:spLocks noChangeShapeType="1"/>
          </p:cNvSpPr>
          <p:nvPr/>
        </p:nvSpPr>
        <p:spPr bwMode="auto">
          <a:xfrm>
            <a:off x="6781800" y="5867400"/>
            <a:ext cx="0" cy="304800"/>
          </a:xfrm>
          <a:prstGeom prst="line">
            <a:avLst/>
          </a:prstGeom>
          <a:noFill/>
          <a:ln w="9525">
            <a:solidFill>
              <a:schemeClr val="tx1"/>
            </a:solidFill>
            <a:round/>
            <a:headEnd type="triangle" w="med" len="med"/>
            <a:tailEnd/>
          </a:ln>
          <a:effectLst/>
        </p:spPr>
        <p:txBody>
          <a:bodyPr anchor="ctr"/>
          <a:lstStyle/>
          <a:p>
            <a:endParaRPr lang="en-GB"/>
          </a:p>
        </p:txBody>
      </p:sp>
      <p:sp>
        <p:nvSpPr>
          <p:cNvPr id="202789" name="Text Box 37"/>
          <p:cNvSpPr txBox="1">
            <a:spLocks noChangeArrowheads="1"/>
          </p:cNvSpPr>
          <p:nvPr/>
        </p:nvSpPr>
        <p:spPr bwMode="auto">
          <a:xfrm>
            <a:off x="533400" y="6324600"/>
            <a:ext cx="3103563" cy="457200"/>
          </a:xfrm>
          <a:prstGeom prst="rect">
            <a:avLst/>
          </a:prstGeom>
          <a:noFill/>
          <a:ln w="9525">
            <a:noFill/>
            <a:miter lim="800000"/>
            <a:headEnd/>
            <a:tailEnd/>
          </a:ln>
          <a:effectLst/>
        </p:spPr>
        <p:txBody>
          <a:bodyPr wrap="none">
            <a:spAutoFit/>
          </a:bodyPr>
          <a:lstStyle/>
          <a:p>
            <a:r>
              <a:rPr lang="en-US"/>
              <a:t>Secondary prevention</a:t>
            </a:r>
          </a:p>
        </p:txBody>
      </p:sp>
      <p:sp>
        <p:nvSpPr>
          <p:cNvPr id="202790" name="Text Box 38"/>
          <p:cNvSpPr txBox="1">
            <a:spLocks noChangeArrowheads="1"/>
          </p:cNvSpPr>
          <p:nvPr/>
        </p:nvSpPr>
        <p:spPr bwMode="auto">
          <a:xfrm>
            <a:off x="4038600" y="6324600"/>
            <a:ext cx="2747963" cy="457200"/>
          </a:xfrm>
          <a:prstGeom prst="rect">
            <a:avLst/>
          </a:prstGeom>
          <a:noFill/>
          <a:ln w="9525">
            <a:noFill/>
            <a:miter lim="800000"/>
            <a:headEnd/>
            <a:tailEnd/>
          </a:ln>
          <a:effectLst/>
        </p:spPr>
        <p:txBody>
          <a:bodyPr wrap="none">
            <a:spAutoFit/>
          </a:bodyPr>
          <a:lstStyle/>
          <a:p>
            <a:r>
              <a:rPr lang="en-US"/>
              <a:t>Tertiary prevention</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2782"/>
                                        </p:tgtEl>
                                        <p:attrNameLst>
                                          <p:attrName>style.visibility</p:attrName>
                                        </p:attrNameLst>
                                      </p:cBhvr>
                                      <p:to>
                                        <p:strVal val="visible"/>
                                      </p:to>
                                    </p:set>
                                    <p:animEffect transition="in" filter="checkerboard(across)">
                                      <p:cBhvr>
                                        <p:cTn id="7" dur="500"/>
                                        <p:tgtEl>
                                          <p:spTgt spid="20278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02758"/>
                                        </p:tgtEl>
                                        <p:attrNameLst>
                                          <p:attrName>style.visibility</p:attrName>
                                        </p:attrNameLst>
                                      </p:cBhvr>
                                      <p:to>
                                        <p:strVal val="visible"/>
                                      </p:to>
                                    </p:set>
                                    <p:animEffect transition="in" filter="diamond(in)">
                                      <p:cBhvr>
                                        <p:cTn id="11" dur="1000"/>
                                        <p:tgtEl>
                                          <p:spTgt spid="202758"/>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02774"/>
                                        </p:tgtEl>
                                        <p:attrNameLst>
                                          <p:attrName>style.visibility</p:attrName>
                                        </p:attrNameLst>
                                      </p:cBhvr>
                                      <p:to>
                                        <p:strVal val="visible"/>
                                      </p:to>
                                    </p:set>
                                    <p:animEffect transition="in" filter="wipe(up)">
                                      <p:cBhvr>
                                        <p:cTn id="15" dur="500"/>
                                        <p:tgtEl>
                                          <p:spTgt spid="202774"/>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02757"/>
                                        </p:tgtEl>
                                        <p:attrNameLst>
                                          <p:attrName>style.visibility</p:attrName>
                                        </p:attrNameLst>
                                      </p:cBhvr>
                                      <p:to>
                                        <p:strVal val="visible"/>
                                      </p:to>
                                    </p:set>
                                    <p:animEffect transition="in" filter="checkerboard(across)">
                                      <p:cBhvr>
                                        <p:cTn id="18" dur="500"/>
                                        <p:tgtEl>
                                          <p:spTgt spid="202757"/>
                                        </p:tgtEl>
                                      </p:cBhvr>
                                    </p:animEffect>
                                  </p:childTnLst>
                                </p:cTn>
                              </p:par>
                            </p:childTnLst>
                          </p:cTn>
                        </p:par>
                        <p:par>
                          <p:cTn id="19" fill="hold">
                            <p:stCondLst>
                              <p:cond delay="2000"/>
                            </p:stCondLst>
                            <p:childTnLst>
                              <p:par>
                                <p:cTn id="20" presetID="5" presetClass="entr" presetSubtype="10" fill="hold" grpId="0" nodeType="afterEffect">
                                  <p:stCondLst>
                                    <p:cond delay="0"/>
                                  </p:stCondLst>
                                  <p:childTnLst>
                                    <p:set>
                                      <p:cBhvr>
                                        <p:cTn id="21" dur="1" fill="hold">
                                          <p:stCondLst>
                                            <p:cond delay="0"/>
                                          </p:stCondLst>
                                        </p:cTn>
                                        <p:tgtEl>
                                          <p:spTgt spid="202756"/>
                                        </p:tgtEl>
                                        <p:attrNameLst>
                                          <p:attrName>style.visibility</p:attrName>
                                        </p:attrNameLst>
                                      </p:cBhvr>
                                      <p:to>
                                        <p:strVal val="visible"/>
                                      </p:to>
                                    </p:set>
                                    <p:animEffect transition="in" filter="checkerboard(across)">
                                      <p:cBhvr>
                                        <p:cTn id="22" dur="500"/>
                                        <p:tgtEl>
                                          <p:spTgt spid="20275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02780"/>
                                        </p:tgtEl>
                                        <p:attrNameLst>
                                          <p:attrName>style.visibility</p:attrName>
                                        </p:attrNameLst>
                                      </p:cBhvr>
                                      <p:to>
                                        <p:strVal val="visible"/>
                                      </p:to>
                                    </p:set>
                                    <p:animEffect transition="in" filter="checkerboard(across)">
                                      <p:cBhvr>
                                        <p:cTn id="25" dur="500"/>
                                        <p:tgtEl>
                                          <p:spTgt spid="202780"/>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202783"/>
                                        </p:tgtEl>
                                        <p:attrNameLst>
                                          <p:attrName>style.visibility</p:attrName>
                                        </p:attrNameLst>
                                      </p:cBhvr>
                                      <p:to>
                                        <p:strVal val="visible"/>
                                      </p:to>
                                    </p:set>
                                    <p:animEffect transition="in" filter="diamond(in)">
                                      <p:cBhvr>
                                        <p:cTn id="30" dur="1000"/>
                                        <p:tgtEl>
                                          <p:spTgt spid="202783"/>
                                        </p:tgtEl>
                                      </p:cBhvr>
                                    </p:animEffect>
                                  </p:childTnLst>
                                </p:cTn>
                              </p:par>
                            </p:childTnLst>
                          </p:cTn>
                        </p:par>
                        <p:par>
                          <p:cTn id="31" fill="hold">
                            <p:stCondLst>
                              <p:cond delay="1000"/>
                            </p:stCondLst>
                            <p:childTnLst>
                              <p:par>
                                <p:cTn id="32" presetID="8" presetClass="entr" presetSubtype="16" fill="hold" grpId="0" nodeType="afterEffect">
                                  <p:stCondLst>
                                    <p:cond delay="0"/>
                                  </p:stCondLst>
                                  <p:childTnLst>
                                    <p:set>
                                      <p:cBhvr>
                                        <p:cTn id="33" dur="1" fill="hold">
                                          <p:stCondLst>
                                            <p:cond delay="0"/>
                                          </p:stCondLst>
                                        </p:cTn>
                                        <p:tgtEl>
                                          <p:spTgt spid="202770"/>
                                        </p:tgtEl>
                                        <p:attrNameLst>
                                          <p:attrName>style.visibility</p:attrName>
                                        </p:attrNameLst>
                                      </p:cBhvr>
                                      <p:to>
                                        <p:strVal val="visible"/>
                                      </p:to>
                                    </p:set>
                                    <p:animEffect transition="in" filter="diamond(in)">
                                      <p:cBhvr>
                                        <p:cTn id="34" dur="1000"/>
                                        <p:tgtEl>
                                          <p:spTgt spid="20277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202759"/>
                                        </p:tgtEl>
                                        <p:attrNameLst>
                                          <p:attrName>style.visibility</p:attrName>
                                        </p:attrNameLst>
                                      </p:cBhvr>
                                      <p:to>
                                        <p:strVal val="visible"/>
                                      </p:to>
                                    </p:set>
                                    <p:animEffect transition="in" filter="wipe(up)">
                                      <p:cBhvr>
                                        <p:cTn id="39" dur="500"/>
                                        <p:tgtEl>
                                          <p:spTgt spid="202759"/>
                                        </p:tgtEl>
                                      </p:cBhvr>
                                    </p:animEffect>
                                  </p:childTnLst>
                                </p:cTn>
                              </p:par>
                            </p:childTnLst>
                          </p:cTn>
                        </p:par>
                        <p:par>
                          <p:cTn id="40" fill="hold">
                            <p:stCondLst>
                              <p:cond delay="500"/>
                            </p:stCondLst>
                            <p:childTnLst>
                              <p:par>
                                <p:cTn id="41" presetID="5" presetClass="entr" presetSubtype="10" fill="hold" grpId="0" nodeType="afterEffect">
                                  <p:stCondLst>
                                    <p:cond delay="0"/>
                                  </p:stCondLst>
                                  <p:childTnLst>
                                    <p:set>
                                      <p:cBhvr>
                                        <p:cTn id="42" dur="1" fill="hold">
                                          <p:stCondLst>
                                            <p:cond delay="0"/>
                                          </p:stCondLst>
                                        </p:cTn>
                                        <p:tgtEl>
                                          <p:spTgt spid="202771"/>
                                        </p:tgtEl>
                                        <p:attrNameLst>
                                          <p:attrName>style.visibility</p:attrName>
                                        </p:attrNameLst>
                                      </p:cBhvr>
                                      <p:to>
                                        <p:strVal val="visible"/>
                                      </p:to>
                                    </p:set>
                                    <p:animEffect transition="in" filter="checkerboard(across)">
                                      <p:cBhvr>
                                        <p:cTn id="43" dur="500"/>
                                        <p:tgtEl>
                                          <p:spTgt spid="202771"/>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02777"/>
                                        </p:tgtEl>
                                        <p:attrNameLst>
                                          <p:attrName>style.visibility</p:attrName>
                                        </p:attrNameLst>
                                      </p:cBhvr>
                                      <p:to>
                                        <p:strVal val="visible"/>
                                      </p:to>
                                    </p:set>
                                    <p:animEffect transition="in" filter="checkerboard(across)">
                                      <p:cBhvr>
                                        <p:cTn id="48" dur="500"/>
                                        <p:tgtEl>
                                          <p:spTgt spid="20277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02760"/>
                                        </p:tgtEl>
                                        <p:attrNameLst>
                                          <p:attrName>style.visibility</p:attrName>
                                        </p:attrNameLst>
                                      </p:cBhvr>
                                      <p:to>
                                        <p:strVal val="visible"/>
                                      </p:to>
                                    </p:set>
                                    <p:animEffect transition="in" filter="wipe(up)">
                                      <p:cBhvr>
                                        <p:cTn id="53" dur="500"/>
                                        <p:tgtEl>
                                          <p:spTgt spid="202760"/>
                                        </p:tgtEl>
                                      </p:cBhvr>
                                    </p:animEffect>
                                  </p:childTnLst>
                                </p:cTn>
                              </p:par>
                            </p:childTnLst>
                          </p:cTn>
                        </p:par>
                        <p:par>
                          <p:cTn id="54" fill="hold">
                            <p:stCondLst>
                              <p:cond delay="500"/>
                            </p:stCondLst>
                            <p:childTnLst>
                              <p:par>
                                <p:cTn id="55" presetID="5" presetClass="entr" presetSubtype="10" fill="hold" grpId="0" nodeType="afterEffect">
                                  <p:stCondLst>
                                    <p:cond delay="0"/>
                                  </p:stCondLst>
                                  <p:childTnLst>
                                    <p:set>
                                      <p:cBhvr>
                                        <p:cTn id="56" dur="1" fill="hold">
                                          <p:stCondLst>
                                            <p:cond delay="0"/>
                                          </p:stCondLst>
                                        </p:cTn>
                                        <p:tgtEl>
                                          <p:spTgt spid="202776"/>
                                        </p:tgtEl>
                                        <p:attrNameLst>
                                          <p:attrName>style.visibility</p:attrName>
                                        </p:attrNameLst>
                                      </p:cBhvr>
                                      <p:to>
                                        <p:strVal val="visible"/>
                                      </p:to>
                                    </p:set>
                                    <p:animEffect transition="in" filter="checkerboard(across)">
                                      <p:cBhvr>
                                        <p:cTn id="57" dur="500"/>
                                        <p:tgtEl>
                                          <p:spTgt spid="202776"/>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02779"/>
                                        </p:tgtEl>
                                        <p:attrNameLst>
                                          <p:attrName>style.visibility</p:attrName>
                                        </p:attrNameLst>
                                      </p:cBhvr>
                                      <p:to>
                                        <p:strVal val="visible"/>
                                      </p:to>
                                    </p:set>
                                    <p:animEffect transition="in" filter="checkerboard(across)">
                                      <p:cBhvr>
                                        <p:cTn id="62" dur="500"/>
                                        <p:tgtEl>
                                          <p:spTgt spid="202779"/>
                                        </p:tgtEl>
                                      </p:cBhvr>
                                    </p:animEffect>
                                  </p:childTnLst>
                                </p:cTn>
                              </p:par>
                            </p:childTnLst>
                          </p:cTn>
                        </p:par>
                        <p:par>
                          <p:cTn id="63" fill="hold">
                            <p:stCondLst>
                              <p:cond delay="500"/>
                            </p:stCondLst>
                            <p:childTnLst>
                              <p:par>
                                <p:cTn id="64" presetID="22" presetClass="entr" presetSubtype="1" fill="hold" grpId="0" nodeType="afterEffect">
                                  <p:stCondLst>
                                    <p:cond delay="0"/>
                                  </p:stCondLst>
                                  <p:childTnLst>
                                    <p:set>
                                      <p:cBhvr>
                                        <p:cTn id="65" dur="1" fill="hold">
                                          <p:stCondLst>
                                            <p:cond delay="0"/>
                                          </p:stCondLst>
                                        </p:cTn>
                                        <p:tgtEl>
                                          <p:spTgt spid="202778"/>
                                        </p:tgtEl>
                                        <p:attrNameLst>
                                          <p:attrName>style.visibility</p:attrName>
                                        </p:attrNameLst>
                                      </p:cBhvr>
                                      <p:to>
                                        <p:strVal val="visible"/>
                                      </p:to>
                                    </p:set>
                                    <p:animEffect transition="in" filter="wipe(up)">
                                      <p:cBhvr>
                                        <p:cTn id="66" dur="500"/>
                                        <p:tgtEl>
                                          <p:spTgt spid="202778"/>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grpId="0" nodeType="clickEffect">
                                  <p:stCondLst>
                                    <p:cond delay="0"/>
                                  </p:stCondLst>
                                  <p:childTnLst>
                                    <p:set>
                                      <p:cBhvr>
                                        <p:cTn id="70" dur="1" fill="hold">
                                          <p:stCondLst>
                                            <p:cond delay="0"/>
                                          </p:stCondLst>
                                        </p:cTn>
                                        <p:tgtEl>
                                          <p:spTgt spid="202772"/>
                                        </p:tgtEl>
                                        <p:attrNameLst>
                                          <p:attrName>style.visibility</p:attrName>
                                        </p:attrNameLst>
                                      </p:cBhvr>
                                      <p:to>
                                        <p:strVal val="visible"/>
                                      </p:to>
                                    </p:set>
                                    <p:animEffect transition="in" filter="diamond(in)">
                                      <p:cBhvr>
                                        <p:cTn id="71" dur="1000"/>
                                        <p:tgtEl>
                                          <p:spTgt spid="202772"/>
                                        </p:tgtEl>
                                      </p:cBhvr>
                                    </p:animEffect>
                                  </p:childTnLst>
                                </p:cTn>
                              </p:par>
                            </p:childTnLst>
                          </p:cTn>
                        </p:par>
                        <p:par>
                          <p:cTn id="72" fill="hold">
                            <p:stCondLst>
                              <p:cond delay="1000"/>
                            </p:stCondLst>
                            <p:childTnLst>
                              <p:par>
                                <p:cTn id="73" presetID="22" presetClass="entr" presetSubtype="1" fill="hold" grpId="0" nodeType="afterEffect">
                                  <p:stCondLst>
                                    <p:cond delay="0"/>
                                  </p:stCondLst>
                                  <p:childTnLst>
                                    <p:set>
                                      <p:cBhvr>
                                        <p:cTn id="74" dur="1" fill="hold">
                                          <p:stCondLst>
                                            <p:cond delay="0"/>
                                          </p:stCondLst>
                                        </p:cTn>
                                        <p:tgtEl>
                                          <p:spTgt spid="202761"/>
                                        </p:tgtEl>
                                        <p:attrNameLst>
                                          <p:attrName>style.visibility</p:attrName>
                                        </p:attrNameLst>
                                      </p:cBhvr>
                                      <p:to>
                                        <p:strVal val="visible"/>
                                      </p:to>
                                    </p:set>
                                    <p:animEffect transition="in" filter="wipe(up)">
                                      <p:cBhvr>
                                        <p:cTn id="75" dur="500"/>
                                        <p:tgtEl>
                                          <p:spTgt spid="202761"/>
                                        </p:tgtEl>
                                      </p:cBhvr>
                                    </p:animEffect>
                                  </p:childTnLst>
                                </p:cTn>
                              </p:par>
                            </p:childTnLst>
                          </p:cTn>
                        </p:par>
                      </p:childTnLst>
                    </p:cTn>
                  </p:par>
                  <p:par>
                    <p:cTn id="76" fill="hold">
                      <p:stCondLst>
                        <p:cond delay="indefinite"/>
                      </p:stCondLst>
                      <p:childTnLst>
                        <p:par>
                          <p:cTn id="77" fill="hold">
                            <p:stCondLst>
                              <p:cond delay="0"/>
                            </p:stCondLst>
                            <p:childTnLst>
                              <p:par>
                                <p:cTn id="78" presetID="8" presetClass="entr" presetSubtype="16" fill="hold" grpId="0" nodeType="clickEffect">
                                  <p:stCondLst>
                                    <p:cond delay="0"/>
                                  </p:stCondLst>
                                  <p:childTnLst>
                                    <p:set>
                                      <p:cBhvr>
                                        <p:cTn id="79" dur="1" fill="hold">
                                          <p:stCondLst>
                                            <p:cond delay="0"/>
                                          </p:stCondLst>
                                        </p:cTn>
                                        <p:tgtEl>
                                          <p:spTgt spid="202773"/>
                                        </p:tgtEl>
                                        <p:attrNameLst>
                                          <p:attrName>style.visibility</p:attrName>
                                        </p:attrNameLst>
                                      </p:cBhvr>
                                      <p:to>
                                        <p:strVal val="visible"/>
                                      </p:to>
                                    </p:set>
                                    <p:animEffect transition="in" filter="diamond(in)">
                                      <p:cBhvr>
                                        <p:cTn id="80" dur="1000"/>
                                        <p:tgtEl>
                                          <p:spTgt spid="202773"/>
                                        </p:tgtEl>
                                      </p:cBhvr>
                                    </p:animEffect>
                                  </p:childTnLst>
                                </p:cTn>
                              </p:par>
                            </p:childTnLst>
                          </p:cTn>
                        </p:par>
                        <p:par>
                          <p:cTn id="81" fill="hold">
                            <p:stCondLst>
                              <p:cond delay="1000"/>
                            </p:stCondLst>
                            <p:childTnLst>
                              <p:par>
                                <p:cTn id="82" presetID="22" presetClass="entr" presetSubtype="1" fill="hold" grpId="0" nodeType="afterEffect">
                                  <p:stCondLst>
                                    <p:cond delay="0"/>
                                  </p:stCondLst>
                                  <p:childTnLst>
                                    <p:set>
                                      <p:cBhvr>
                                        <p:cTn id="83" dur="1" fill="hold">
                                          <p:stCondLst>
                                            <p:cond delay="0"/>
                                          </p:stCondLst>
                                        </p:cTn>
                                        <p:tgtEl>
                                          <p:spTgt spid="202762"/>
                                        </p:tgtEl>
                                        <p:attrNameLst>
                                          <p:attrName>style.visibility</p:attrName>
                                        </p:attrNameLst>
                                      </p:cBhvr>
                                      <p:to>
                                        <p:strVal val="visible"/>
                                      </p:to>
                                    </p:set>
                                    <p:animEffect transition="in" filter="wipe(up)">
                                      <p:cBhvr>
                                        <p:cTn id="84" dur="500"/>
                                        <p:tgtEl>
                                          <p:spTgt spid="202762"/>
                                        </p:tgtEl>
                                      </p:cBhvr>
                                    </p:animEffect>
                                  </p:childTnLst>
                                </p:cTn>
                              </p:par>
                            </p:childTnLst>
                          </p:cTn>
                        </p:par>
                        <p:par>
                          <p:cTn id="85" fill="hold">
                            <p:stCondLst>
                              <p:cond delay="1500"/>
                            </p:stCondLst>
                            <p:childTnLst>
                              <p:par>
                                <p:cTn id="86" presetID="22" presetClass="entr" presetSubtype="4" fill="hold" grpId="0" nodeType="afterEffect">
                                  <p:stCondLst>
                                    <p:cond delay="0"/>
                                  </p:stCondLst>
                                  <p:childTnLst>
                                    <p:set>
                                      <p:cBhvr>
                                        <p:cTn id="87" dur="1" fill="hold">
                                          <p:stCondLst>
                                            <p:cond delay="0"/>
                                          </p:stCondLst>
                                        </p:cTn>
                                        <p:tgtEl>
                                          <p:spTgt spid="202763"/>
                                        </p:tgtEl>
                                        <p:attrNameLst>
                                          <p:attrName>style.visibility</p:attrName>
                                        </p:attrNameLst>
                                      </p:cBhvr>
                                      <p:to>
                                        <p:strVal val="visible"/>
                                      </p:to>
                                    </p:set>
                                    <p:animEffect transition="in" filter="wipe(down)">
                                      <p:cBhvr>
                                        <p:cTn id="88" dur="500"/>
                                        <p:tgtEl>
                                          <p:spTgt spid="202763"/>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202775"/>
                                        </p:tgtEl>
                                        <p:attrNameLst>
                                          <p:attrName>style.visibility</p:attrName>
                                        </p:attrNameLst>
                                      </p:cBhvr>
                                      <p:to>
                                        <p:strVal val="visible"/>
                                      </p:to>
                                    </p:set>
                                    <p:animEffect transition="in" filter="wipe(down)">
                                      <p:cBhvr>
                                        <p:cTn id="91" dur="500"/>
                                        <p:tgtEl>
                                          <p:spTgt spid="202775"/>
                                        </p:tgtEl>
                                      </p:cBhvr>
                                    </p:animEffect>
                                  </p:childTnLst>
                                </p:cTn>
                              </p:par>
                            </p:childTnLst>
                          </p:cTn>
                        </p:par>
                        <p:par>
                          <p:cTn id="92" fill="hold">
                            <p:stCondLst>
                              <p:cond delay="2000"/>
                            </p:stCondLst>
                            <p:childTnLst>
                              <p:par>
                                <p:cTn id="93" presetID="22" presetClass="entr" presetSubtype="4" fill="hold" grpId="0" nodeType="afterEffect">
                                  <p:stCondLst>
                                    <p:cond delay="0"/>
                                  </p:stCondLst>
                                  <p:childTnLst>
                                    <p:set>
                                      <p:cBhvr>
                                        <p:cTn id="94" dur="1" fill="hold">
                                          <p:stCondLst>
                                            <p:cond delay="0"/>
                                          </p:stCondLst>
                                        </p:cTn>
                                        <p:tgtEl>
                                          <p:spTgt spid="202787"/>
                                        </p:tgtEl>
                                        <p:attrNameLst>
                                          <p:attrName>style.visibility</p:attrName>
                                        </p:attrNameLst>
                                      </p:cBhvr>
                                      <p:to>
                                        <p:strVal val="visible"/>
                                      </p:to>
                                    </p:set>
                                    <p:animEffect transition="in" filter="wipe(down)">
                                      <p:cBhvr>
                                        <p:cTn id="95" dur="500"/>
                                        <p:tgtEl>
                                          <p:spTgt spid="202787"/>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202788"/>
                                        </p:tgtEl>
                                        <p:attrNameLst>
                                          <p:attrName>style.visibility</p:attrName>
                                        </p:attrNameLst>
                                      </p:cBhvr>
                                      <p:to>
                                        <p:strVal val="visible"/>
                                      </p:to>
                                    </p:set>
                                    <p:animEffect transition="in" filter="wipe(down)">
                                      <p:cBhvr>
                                        <p:cTn id="98" dur="500"/>
                                        <p:tgtEl>
                                          <p:spTgt spid="202788"/>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202784"/>
                                        </p:tgtEl>
                                        <p:attrNameLst>
                                          <p:attrName>style.visibility</p:attrName>
                                        </p:attrNameLst>
                                      </p:cBhvr>
                                      <p:to>
                                        <p:strVal val="visible"/>
                                      </p:to>
                                    </p:set>
                                    <p:animEffect transition="in" filter="wipe(down)">
                                      <p:cBhvr>
                                        <p:cTn id="101" dur="500"/>
                                        <p:tgtEl>
                                          <p:spTgt spid="202784"/>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202785"/>
                                        </p:tgtEl>
                                        <p:attrNameLst>
                                          <p:attrName>style.visibility</p:attrName>
                                        </p:attrNameLst>
                                      </p:cBhvr>
                                      <p:to>
                                        <p:strVal val="visible"/>
                                      </p:to>
                                    </p:set>
                                    <p:animEffect transition="in" filter="wipe(down)">
                                      <p:cBhvr>
                                        <p:cTn id="104" dur="500"/>
                                        <p:tgtEl>
                                          <p:spTgt spid="202785"/>
                                        </p:tgtEl>
                                      </p:cBhvr>
                                    </p:animEffect>
                                  </p:childTnLst>
                                </p:cTn>
                              </p:par>
                              <p:par>
                                <p:cTn id="105" presetID="5" presetClass="entr" presetSubtype="10" fill="hold" grpId="0" nodeType="withEffect">
                                  <p:stCondLst>
                                    <p:cond delay="0"/>
                                  </p:stCondLst>
                                  <p:childTnLst>
                                    <p:set>
                                      <p:cBhvr>
                                        <p:cTn id="106" dur="1" fill="hold">
                                          <p:stCondLst>
                                            <p:cond delay="0"/>
                                          </p:stCondLst>
                                        </p:cTn>
                                        <p:tgtEl>
                                          <p:spTgt spid="202789"/>
                                        </p:tgtEl>
                                        <p:attrNameLst>
                                          <p:attrName>style.visibility</p:attrName>
                                        </p:attrNameLst>
                                      </p:cBhvr>
                                      <p:to>
                                        <p:strVal val="visible"/>
                                      </p:to>
                                    </p:set>
                                    <p:animEffect transition="in" filter="checkerboard(across)">
                                      <p:cBhvr>
                                        <p:cTn id="107" dur="500"/>
                                        <p:tgtEl>
                                          <p:spTgt spid="202789"/>
                                        </p:tgtEl>
                                      </p:cBhvr>
                                    </p:animEffect>
                                  </p:childTnLst>
                                </p:cTn>
                              </p:par>
                              <p:par>
                                <p:cTn id="108" presetID="5" presetClass="entr" presetSubtype="10" fill="hold" grpId="0" nodeType="withEffect">
                                  <p:stCondLst>
                                    <p:cond delay="0"/>
                                  </p:stCondLst>
                                  <p:childTnLst>
                                    <p:set>
                                      <p:cBhvr>
                                        <p:cTn id="109" dur="1" fill="hold">
                                          <p:stCondLst>
                                            <p:cond delay="0"/>
                                          </p:stCondLst>
                                        </p:cTn>
                                        <p:tgtEl>
                                          <p:spTgt spid="202790"/>
                                        </p:tgtEl>
                                        <p:attrNameLst>
                                          <p:attrName>style.visibility</p:attrName>
                                        </p:attrNameLst>
                                      </p:cBhvr>
                                      <p:to>
                                        <p:strVal val="visible"/>
                                      </p:to>
                                    </p:set>
                                    <p:animEffect transition="in" filter="checkerboard(across)">
                                      <p:cBhvr>
                                        <p:cTn id="110" dur="500"/>
                                        <p:tgtEl>
                                          <p:spTgt spid="202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6" grpId="0" animBg="1"/>
      <p:bldP spid="202757" grpId="0" animBg="1"/>
      <p:bldP spid="202758" grpId="0" animBg="1"/>
      <p:bldP spid="202759" grpId="0" animBg="1"/>
      <p:bldP spid="202760" grpId="0" animBg="1"/>
      <p:bldP spid="202761" grpId="0" animBg="1"/>
      <p:bldP spid="202762" grpId="0" animBg="1"/>
      <p:bldP spid="202763" grpId="0" animBg="1"/>
      <p:bldP spid="202770" grpId="0"/>
      <p:bldP spid="202771" grpId="0"/>
      <p:bldP spid="202772" grpId="0"/>
      <p:bldP spid="202773" grpId="0"/>
      <p:bldP spid="202774" grpId="0" animBg="1"/>
      <p:bldP spid="202775" grpId="0" animBg="1"/>
      <p:bldP spid="202776" grpId="0"/>
      <p:bldP spid="202777" grpId="0"/>
      <p:bldP spid="202778" grpId="0" animBg="1"/>
      <p:bldP spid="202779" grpId="0"/>
      <p:bldP spid="202780" grpId="0"/>
      <p:bldP spid="202782" grpId="0"/>
      <p:bldP spid="202783" grpId="0"/>
      <p:bldP spid="202784" grpId="0" animBg="1"/>
      <p:bldP spid="202785" grpId="0" animBg="1"/>
      <p:bldP spid="202787" grpId="0" animBg="1"/>
      <p:bldP spid="202788" grpId="0" animBg="1"/>
      <p:bldP spid="202789" grpId="0"/>
      <p:bldP spid="202790"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56005" name="AutoShape 5"/>
          <p:cNvSpPr>
            <a:spLocks noChangeArrowheads="1"/>
          </p:cNvSpPr>
          <p:nvPr/>
        </p:nvSpPr>
        <p:spPr bwMode="auto">
          <a:xfrm>
            <a:off x="1447800" y="1295400"/>
            <a:ext cx="5943600" cy="1371600"/>
          </a:xfrm>
          <a:prstGeom prst="rightArrow">
            <a:avLst>
              <a:gd name="adj1" fmla="val 50000"/>
              <a:gd name="adj2" fmla="val 108333"/>
            </a:avLst>
          </a:prstGeom>
          <a:gradFill rotWithShape="1">
            <a:gsLst>
              <a:gs pos="0">
                <a:srgbClr val="006699"/>
              </a:gs>
              <a:gs pos="9500">
                <a:srgbClr val="1170FF"/>
              </a:gs>
              <a:gs pos="14499">
                <a:srgbClr val="3333CC"/>
              </a:gs>
              <a:gs pos="20000">
                <a:srgbClr val="2E6792"/>
              </a:gs>
              <a:gs pos="26500">
                <a:srgbClr val="9999FF"/>
              </a:gs>
              <a:gs pos="42000">
                <a:srgbClr val="00CCCC"/>
              </a:gs>
              <a:gs pos="50000">
                <a:srgbClr val="3399FF"/>
              </a:gs>
              <a:gs pos="58000">
                <a:srgbClr val="00CCCC"/>
              </a:gs>
              <a:gs pos="73500">
                <a:srgbClr val="9999FF"/>
              </a:gs>
              <a:gs pos="80001">
                <a:srgbClr val="2E6792"/>
              </a:gs>
              <a:gs pos="85501">
                <a:srgbClr val="3333CC"/>
              </a:gs>
              <a:gs pos="90500">
                <a:srgbClr val="1170FF"/>
              </a:gs>
              <a:gs pos="100000">
                <a:srgbClr val="006699"/>
              </a:gs>
            </a:gsLst>
            <a:lin ang="5400000" scaled="1"/>
          </a:gradFill>
          <a:ln w="9525">
            <a:solidFill>
              <a:schemeClr val="tx1"/>
            </a:solidFill>
            <a:miter lim="800000"/>
            <a:headEnd/>
            <a:tailEnd/>
          </a:ln>
          <a:effectLst/>
        </p:spPr>
        <p:txBody>
          <a:bodyPr wrap="none" anchor="ctr"/>
          <a:lstStyle/>
          <a:p>
            <a:endParaRPr lang="en-GB"/>
          </a:p>
        </p:txBody>
      </p:sp>
      <p:sp>
        <p:nvSpPr>
          <p:cNvPr id="256002" name="Rectangle 2"/>
          <p:cNvSpPr>
            <a:spLocks noGrp="1" noChangeArrowheads="1"/>
          </p:cNvSpPr>
          <p:nvPr>
            <p:ph type="title"/>
          </p:nvPr>
        </p:nvSpPr>
        <p:spPr>
          <a:xfrm>
            <a:off x="76200" y="381000"/>
            <a:ext cx="8229600" cy="990600"/>
          </a:xfrm>
        </p:spPr>
        <p:txBody>
          <a:bodyPr/>
          <a:lstStyle/>
          <a:p>
            <a:r>
              <a:rPr lang="en-US" u="sng"/>
              <a:t>Preventions</a:t>
            </a:r>
            <a:br>
              <a:rPr lang="en-US" u="sng"/>
            </a:br>
            <a:endParaRPr lang="en-US" sz="4000"/>
          </a:p>
        </p:txBody>
      </p:sp>
      <p:sp>
        <p:nvSpPr>
          <p:cNvPr id="256003" name="Rectangle 3"/>
          <p:cNvSpPr>
            <a:spLocks noGrp="1" noChangeArrowheads="1"/>
          </p:cNvSpPr>
          <p:nvPr>
            <p:ph type="body" idx="1"/>
          </p:nvPr>
        </p:nvSpPr>
        <p:spPr>
          <a:xfrm>
            <a:off x="457200" y="2743200"/>
            <a:ext cx="8229600" cy="4114800"/>
          </a:xfrm>
        </p:spPr>
        <p:txBody>
          <a:bodyPr/>
          <a:lstStyle/>
          <a:p>
            <a:pPr>
              <a:buFont typeface="Wingdings" pitchFamily="2" charset="2"/>
              <a:buNone/>
            </a:pPr>
            <a:r>
              <a:rPr lang="en-US"/>
              <a:t> </a:t>
            </a:r>
          </a:p>
          <a:p>
            <a:pPr>
              <a:buFont typeface="Wingdings" pitchFamily="2" charset="2"/>
              <a:buNone/>
            </a:pPr>
            <a:r>
              <a:rPr lang="en-US" sz="2800"/>
              <a:t>This aims at avoiding the emergence of those factors which are known risk factors of diseases. e.g.  Curbing (initiation control) the habit of cigarette smoking.</a:t>
            </a:r>
          </a:p>
          <a:p>
            <a:pPr>
              <a:buFont typeface="Wingdings" pitchFamily="2" charset="2"/>
              <a:buNone/>
            </a:pPr>
            <a:r>
              <a:rPr lang="en-US"/>
              <a:t> </a:t>
            </a:r>
            <a:endParaRPr lang="en-US" sz="2800"/>
          </a:p>
        </p:txBody>
      </p:sp>
      <p:sp>
        <p:nvSpPr>
          <p:cNvPr id="256004" name="Text Box 4"/>
          <p:cNvSpPr txBox="1">
            <a:spLocks noChangeArrowheads="1"/>
          </p:cNvSpPr>
          <p:nvPr/>
        </p:nvSpPr>
        <p:spPr bwMode="auto">
          <a:xfrm>
            <a:off x="1530350" y="1582738"/>
            <a:ext cx="5392738" cy="701675"/>
          </a:xfrm>
          <a:prstGeom prst="rect">
            <a:avLst/>
          </a:prstGeom>
          <a:noFill/>
          <a:ln w="9525">
            <a:noFill/>
            <a:miter lim="800000"/>
            <a:headEnd/>
            <a:tailEnd/>
          </a:ln>
          <a:effectLst/>
        </p:spPr>
        <p:txBody>
          <a:bodyPr wrap="none">
            <a:spAutoFit/>
          </a:bodyPr>
          <a:lstStyle/>
          <a:p>
            <a:pPr algn="ctr"/>
            <a:r>
              <a:rPr lang="en-US" sz="4000">
                <a:solidFill>
                  <a:srgbClr val="000000"/>
                </a:solidFill>
                <a:effectLst>
                  <a:outerShdw blurRad="38100" dist="38100" dir="2700000" algn="tl">
                    <a:srgbClr val="FFFFFF"/>
                  </a:outerShdw>
                </a:effectLst>
              </a:rPr>
              <a:t>1.Primordial Prevention</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56002"/>
                                        </p:tgtEl>
                                        <p:attrNameLst>
                                          <p:attrName>style.visibility</p:attrName>
                                        </p:attrNameLst>
                                      </p:cBhvr>
                                      <p:to>
                                        <p:strVal val="visible"/>
                                      </p:to>
                                    </p:set>
                                    <p:animEffect transition="in" filter="checkerboard(across)">
                                      <p:cBhvr>
                                        <p:cTn id="7" dur="500"/>
                                        <p:tgtEl>
                                          <p:spTgt spid="25600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56005"/>
                                        </p:tgtEl>
                                        <p:attrNameLst>
                                          <p:attrName>style.visibility</p:attrName>
                                        </p:attrNameLst>
                                      </p:cBhvr>
                                      <p:to>
                                        <p:strVal val="visible"/>
                                      </p:to>
                                    </p:set>
                                    <p:anim calcmode="lin" valueType="num">
                                      <p:cBhvr additive="base">
                                        <p:cTn id="11" dur="500" fill="hold"/>
                                        <p:tgtEl>
                                          <p:spTgt spid="256005"/>
                                        </p:tgtEl>
                                        <p:attrNameLst>
                                          <p:attrName>ppt_x</p:attrName>
                                        </p:attrNameLst>
                                      </p:cBhvr>
                                      <p:tavLst>
                                        <p:tav tm="0">
                                          <p:val>
                                            <p:strVal val="0-#ppt_w/2"/>
                                          </p:val>
                                        </p:tav>
                                        <p:tav tm="100000">
                                          <p:val>
                                            <p:strVal val="#ppt_x"/>
                                          </p:val>
                                        </p:tav>
                                      </p:tavLst>
                                    </p:anim>
                                    <p:anim calcmode="lin" valueType="num">
                                      <p:cBhvr additive="base">
                                        <p:cTn id="12" dur="500" fill="hold"/>
                                        <p:tgtEl>
                                          <p:spTgt spid="25600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56004"/>
                                        </p:tgtEl>
                                        <p:attrNameLst>
                                          <p:attrName>style.visibility</p:attrName>
                                        </p:attrNameLst>
                                      </p:cBhvr>
                                      <p:to>
                                        <p:strVal val="visible"/>
                                      </p:to>
                                    </p:set>
                                    <p:anim calcmode="lin" valueType="num">
                                      <p:cBhvr additive="base">
                                        <p:cTn id="15" dur="500" fill="hold"/>
                                        <p:tgtEl>
                                          <p:spTgt spid="256004"/>
                                        </p:tgtEl>
                                        <p:attrNameLst>
                                          <p:attrName>ppt_x</p:attrName>
                                        </p:attrNameLst>
                                      </p:cBhvr>
                                      <p:tavLst>
                                        <p:tav tm="0">
                                          <p:val>
                                            <p:strVal val="0-#ppt_w/2"/>
                                          </p:val>
                                        </p:tav>
                                        <p:tav tm="100000">
                                          <p:val>
                                            <p:strVal val="#ppt_x"/>
                                          </p:val>
                                        </p:tav>
                                      </p:tavLst>
                                    </p:anim>
                                    <p:anim calcmode="lin" valueType="num">
                                      <p:cBhvr additive="base">
                                        <p:cTn id="16" dur="500" fill="hold"/>
                                        <p:tgtEl>
                                          <p:spTgt spid="256004"/>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256003">
                                            <p:txEl>
                                              <p:pRg st="0" end="0"/>
                                            </p:txEl>
                                          </p:spTgt>
                                        </p:tgtEl>
                                        <p:attrNameLst>
                                          <p:attrName>style.visibility</p:attrName>
                                        </p:attrNameLst>
                                      </p:cBhvr>
                                      <p:to>
                                        <p:strVal val="visible"/>
                                      </p:to>
                                    </p:set>
                                    <p:anim calcmode="lin" valueType="num">
                                      <p:cBhvr additive="base">
                                        <p:cTn id="20" dur="500" fill="hold"/>
                                        <p:tgtEl>
                                          <p:spTgt spid="25600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56003">
                                            <p:txEl>
                                              <p:pRg st="0" end="0"/>
                                            </p:txEl>
                                          </p:spTgt>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2" presetClass="entr" presetSubtype="4" fill="hold" grpId="0" nodeType="afterEffect">
                                  <p:stCondLst>
                                    <p:cond delay="0"/>
                                  </p:stCondLst>
                                  <p:childTnLst>
                                    <p:set>
                                      <p:cBhvr>
                                        <p:cTn id="24" dur="1" fill="hold">
                                          <p:stCondLst>
                                            <p:cond delay="0"/>
                                          </p:stCondLst>
                                        </p:cTn>
                                        <p:tgtEl>
                                          <p:spTgt spid="256003">
                                            <p:txEl>
                                              <p:pRg st="1" end="1"/>
                                            </p:txEl>
                                          </p:spTgt>
                                        </p:tgtEl>
                                        <p:attrNameLst>
                                          <p:attrName>style.visibility</p:attrName>
                                        </p:attrNameLst>
                                      </p:cBhvr>
                                      <p:to>
                                        <p:strVal val="visible"/>
                                      </p:to>
                                    </p:set>
                                    <p:anim calcmode="lin" valueType="num">
                                      <p:cBhvr additive="base">
                                        <p:cTn id="25" dur="500" fill="hold"/>
                                        <p:tgtEl>
                                          <p:spTgt spid="25600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03">
                                            <p:txEl>
                                              <p:pRg st="1" end="1"/>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256003">
                                            <p:txEl>
                                              <p:pRg st="2" end="2"/>
                                            </p:txEl>
                                          </p:spTgt>
                                        </p:tgtEl>
                                        <p:attrNameLst>
                                          <p:attrName>style.visibility</p:attrName>
                                        </p:attrNameLst>
                                      </p:cBhvr>
                                      <p:to>
                                        <p:strVal val="visible"/>
                                      </p:to>
                                    </p:set>
                                    <p:anim calcmode="lin" valueType="num">
                                      <p:cBhvr additive="base">
                                        <p:cTn id="30" dur="500" fill="hold"/>
                                        <p:tgtEl>
                                          <p:spTgt spid="25600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560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5" grpId="0" animBg="1"/>
      <p:bldP spid="256002" grpId="0"/>
      <p:bldP spid="256003" grpId="0" build="p"/>
      <p:bldP spid="256004" grpId="0"/>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7636" name="AutoShape 4"/>
          <p:cNvSpPr>
            <a:spLocks noChangeArrowheads="1"/>
          </p:cNvSpPr>
          <p:nvPr/>
        </p:nvSpPr>
        <p:spPr bwMode="auto">
          <a:xfrm>
            <a:off x="1524000" y="304800"/>
            <a:ext cx="6172200" cy="1524000"/>
          </a:xfrm>
          <a:prstGeom prst="rightArrow">
            <a:avLst>
              <a:gd name="adj1" fmla="val 50000"/>
              <a:gd name="adj2" fmla="val 101250"/>
            </a:avLst>
          </a:prstGeom>
          <a:gradFill rotWithShape="1">
            <a:gsLst>
              <a:gs pos="0">
                <a:srgbClr val="CCCCFF"/>
              </a:gs>
              <a:gs pos="9000">
                <a:srgbClr val="99CCFF"/>
              </a:gs>
              <a:gs pos="18000">
                <a:srgbClr val="9966FF"/>
              </a:gs>
              <a:gs pos="30500">
                <a:srgbClr val="CC99FF"/>
              </a:gs>
              <a:gs pos="41001">
                <a:srgbClr val="99CCFF"/>
              </a:gs>
              <a:gs pos="50000">
                <a:srgbClr val="CCCCFF"/>
              </a:gs>
              <a:gs pos="59000">
                <a:srgbClr val="99CCFF"/>
              </a:gs>
              <a:gs pos="69500">
                <a:srgbClr val="CC99FF"/>
              </a:gs>
              <a:gs pos="82000">
                <a:srgbClr val="9966FF"/>
              </a:gs>
              <a:gs pos="91001">
                <a:srgbClr val="99CCFF"/>
              </a:gs>
              <a:gs pos="100000">
                <a:srgbClr val="CCCCFF"/>
              </a:gs>
            </a:gsLst>
            <a:lin ang="5400000" scaled="1"/>
          </a:gradFill>
          <a:ln w="9525">
            <a:solidFill>
              <a:schemeClr val="tx1"/>
            </a:solidFill>
            <a:miter lim="800000"/>
            <a:headEnd/>
            <a:tailEnd/>
          </a:ln>
          <a:effectLst/>
        </p:spPr>
        <p:txBody>
          <a:bodyPr wrap="none" anchor="ctr"/>
          <a:lstStyle/>
          <a:p>
            <a:pPr algn="ctr"/>
            <a:endParaRPr lang="en-US">
              <a:solidFill>
                <a:srgbClr val="000000"/>
              </a:solidFill>
            </a:endParaRPr>
          </a:p>
        </p:txBody>
      </p:sp>
      <p:sp>
        <p:nvSpPr>
          <p:cNvPr id="197634" name="Rectangle 2"/>
          <p:cNvSpPr>
            <a:spLocks noGrp="1" noChangeArrowheads="1"/>
          </p:cNvSpPr>
          <p:nvPr>
            <p:ph type="title"/>
          </p:nvPr>
        </p:nvSpPr>
        <p:spPr/>
        <p:txBody>
          <a:bodyPr/>
          <a:lstStyle/>
          <a:p>
            <a:r>
              <a:rPr lang="en-US">
                <a:solidFill>
                  <a:srgbClr val="000000"/>
                </a:solidFill>
                <a:effectLst>
                  <a:outerShdw blurRad="38100" dist="38100" dir="2700000" algn="tl">
                    <a:srgbClr val="FFFFFF"/>
                  </a:outerShdw>
                </a:effectLst>
              </a:rPr>
              <a:t>Primary</a:t>
            </a:r>
            <a:r>
              <a:rPr lang="en-US"/>
              <a:t>  </a:t>
            </a:r>
            <a:r>
              <a:rPr lang="en-US">
                <a:solidFill>
                  <a:srgbClr val="000000"/>
                </a:solidFill>
                <a:effectLst>
                  <a:outerShdw blurRad="38100" dist="38100" dir="2700000" algn="tl">
                    <a:srgbClr val="FFFFFF"/>
                  </a:outerShdw>
                </a:effectLst>
              </a:rPr>
              <a:t>Prevention</a:t>
            </a:r>
            <a:r>
              <a:rPr lang="en-US"/>
              <a:t> </a:t>
            </a:r>
          </a:p>
        </p:txBody>
      </p:sp>
      <p:sp>
        <p:nvSpPr>
          <p:cNvPr id="197635" name="Rectangle 3"/>
          <p:cNvSpPr>
            <a:spLocks noGrp="1" noChangeArrowheads="1"/>
          </p:cNvSpPr>
          <p:nvPr>
            <p:ph type="body" idx="1"/>
          </p:nvPr>
        </p:nvSpPr>
        <p:spPr>
          <a:xfrm>
            <a:off x="381000" y="1981200"/>
            <a:ext cx="8229600" cy="4114800"/>
          </a:xfrm>
        </p:spPr>
        <p:txBody>
          <a:bodyPr/>
          <a:lstStyle/>
          <a:p>
            <a:pPr>
              <a:buFont typeface="Wingdings" pitchFamily="2" charset="2"/>
              <a:buNone/>
            </a:pPr>
            <a:r>
              <a:rPr lang="en-US" sz="2800"/>
              <a:t>Primary prevention is a reduction in the incidence of disease through immunization, sanitation, education, or other means of eliminating pathogenic contamination in the human environment.</a:t>
            </a:r>
          </a:p>
          <a:p>
            <a:pPr>
              <a:buFont typeface="Wingdings" pitchFamily="2" charset="2"/>
              <a:buNone/>
            </a:pPr>
            <a:r>
              <a:rPr lang="en-US" sz="2800"/>
              <a:t>This is applied in the period of pre-pathogenesis and includes measures on general health improvement and specific measures for prevention of health problem.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7636"/>
                                        </p:tgtEl>
                                        <p:attrNameLst>
                                          <p:attrName>style.visibility</p:attrName>
                                        </p:attrNameLst>
                                      </p:cBhvr>
                                      <p:to>
                                        <p:strVal val="visible"/>
                                      </p:to>
                                    </p:set>
                                    <p:anim calcmode="lin" valueType="num">
                                      <p:cBhvr additive="base">
                                        <p:cTn id="7" dur="500" fill="hold"/>
                                        <p:tgtEl>
                                          <p:spTgt spid="197636"/>
                                        </p:tgtEl>
                                        <p:attrNameLst>
                                          <p:attrName>ppt_x</p:attrName>
                                        </p:attrNameLst>
                                      </p:cBhvr>
                                      <p:tavLst>
                                        <p:tav tm="0">
                                          <p:val>
                                            <p:strVal val="0-#ppt_w/2"/>
                                          </p:val>
                                        </p:tav>
                                        <p:tav tm="100000">
                                          <p:val>
                                            <p:strVal val="#ppt_x"/>
                                          </p:val>
                                        </p:tav>
                                      </p:tavLst>
                                    </p:anim>
                                    <p:anim calcmode="lin" valueType="num">
                                      <p:cBhvr additive="base">
                                        <p:cTn id="8" dur="500" fill="hold"/>
                                        <p:tgtEl>
                                          <p:spTgt spid="1976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7634"/>
                                        </p:tgtEl>
                                        <p:attrNameLst>
                                          <p:attrName>style.visibility</p:attrName>
                                        </p:attrNameLst>
                                      </p:cBhvr>
                                      <p:to>
                                        <p:strVal val="visible"/>
                                      </p:to>
                                    </p:set>
                                    <p:anim calcmode="lin" valueType="num">
                                      <p:cBhvr additive="base">
                                        <p:cTn id="11" dur="500" fill="hold"/>
                                        <p:tgtEl>
                                          <p:spTgt spid="197634"/>
                                        </p:tgtEl>
                                        <p:attrNameLst>
                                          <p:attrName>ppt_x</p:attrName>
                                        </p:attrNameLst>
                                      </p:cBhvr>
                                      <p:tavLst>
                                        <p:tav tm="0">
                                          <p:val>
                                            <p:strVal val="0-#ppt_w/2"/>
                                          </p:val>
                                        </p:tav>
                                        <p:tav tm="100000">
                                          <p:val>
                                            <p:strVal val="#ppt_x"/>
                                          </p:val>
                                        </p:tav>
                                      </p:tavLst>
                                    </p:anim>
                                    <p:anim calcmode="lin" valueType="num">
                                      <p:cBhvr additive="base">
                                        <p:cTn id="12" dur="500" fill="hold"/>
                                        <p:tgtEl>
                                          <p:spTgt spid="19763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97635">
                                            <p:txEl>
                                              <p:pRg st="0" end="0"/>
                                            </p:txEl>
                                          </p:spTgt>
                                        </p:tgtEl>
                                        <p:attrNameLst>
                                          <p:attrName>style.visibility</p:attrName>
                                        </p:attrNameLst>
                                      </p:cBhvr>
                                      <p:to>
                                        <p:strVal val="visible"/>
                                      </p:to>
                                    </p:set>
                                    <p:anim calcmode="lin" valueType="num">
                                      <p:cBhvr additive="base">
                                        <p:cTn id="16" dur="500" fill="hold"/>
                                        <p:tgtEl>
                                          <p:spTgt spid="19763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97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97635">
                                            <p:txEl>
                                              <p:pRg st="1" end="1"/>
                                            </p:txEl>
                                          </p:spTgt>
                                        </p:tgtEl>
                                        <p:attrNameLst>
                                          <p:attrName>style.visibility</p:attrName>
                                        </p:attrNameLst>
                                      </p:cBhvr>
                                      <p:to>
                                        <p:strVal val="visible"/>
                                      </p:to>
                                    </p:set>
                                    <p:anim calcmode="lin" valueType="num">
                                      <p:cBhvr additive="base">
                                        <p:cTn id="22" dur="500" fill="hold"/>
                                        <p:tgtEl>
                                          <p:spTgt spid="19763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976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6" grpId="0" animBg="1"/>
      <p:bldP spid="197634" grpId="0"/>
      <p:bldP spid="197635"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9684" name="AutoShape 4"/>
          <p:cNvSpPr>
            <a:spLocks noChangeArrowheads="1"/>
          </p:cNvSpPr>
          <p:nvPr/>
        </p:nvSpPr>
        <p:spPr bwMode="auto">
          <a:xfrm>
            <a:off x="990600" y="0"/>
            <a:ext cx="7086600" cy="2133600"/>
          </a:xfrm>
          <a:prstGeom prst="rightArrow">
            <a:avLst>
              <a:gd name="adj1" fmla="val 50000"/>
              <a:gd name="adj2" fmla="val 83036"/>
            </a:avLst>
          </a:prstGeom>
          <a:gradFill rotWithShape="1">
            <a:gsLst>
              <a:gs pos="0">
                <a:srgbClr val="3399FF"/>
              </a:gs>
              <a:gs pos="8000">
                <a:srgbClr val="00CCCC"/>
              </a:gs>
              <a:gs pos="23500">
                <a:srgbClr val="9999FF"/>
              </a:gs>
              <a:gs pos="30001">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5400000" scaled="1"/>
          </a:gradFill>
          <a:ln w="9525">
            <a:solidFill>
              <a:schemeClr val="tx1"/>
            </a:solidFill>
            <a:miter lim="800000"/>
            <a:headEnd/>
            <a:tailEnd/>
          </a:ln>
          <a:effectLst/>
        </p:spPr>
        <p:txBody>
          <a:bodyPr wrap="none" anchor="ctr"/>
          <a:lstStyle/>
          <a:p>
            <a:endParaRPr lang="en-GB"/>
          </a:p>
        </p:txBody>
      </p:sp>
      <p:sp>
        <p:nvSpPr>
          <p:cNvPr id="199682" name="Rectangle 2"/>
          <p:cNvSpPr>
            <a:spLocks noGrp="1" noChangeArrowheads="1"/>
          </p:cNvSpPr>
          <p:nvPr>
            <p:ph type="title"/>
          </p:nvPr>
        </p:nvSpPr>
        <p:spPr/>
        <p:txBody>
          <a:bodyPr/>
          <a:lstStyle/>
          <a:p>
            <a:r>
              <a:rPr lang="en-US">
                <a:solidFill>
                  <a:schemeClr val="tx1"/>
                </a:solidFill>
              </a:rPr>
              <a:t>Secondary Prevention</a:t>
            </a:r>
          </a:p>
        </p:txBody>
      </p:sp>
      <p:sp>
        <p:nvSpPr>
          <p:cNvPr id="199683" name="Rectangle 3"/>
          <p:cNvSpPr>
            <a:spLocks noGrp="1" noChangeArrowheads="1"/>
          </p:cNvSpPr>
          <p:nvPr>
            <p:ph type="body" idx="1"/>
          </p:nvPr>
        </p:nvSpPr>
        <p:spPr/>
        <p:txBody>
          <a:bodyPr/>
          <a:lstStyle/>
          <a:p>
            <a:pPr>
              <a:buFont typeface="Wingdings" pitchFamily="2" charset="2"/>
              <a:buNone/>
            </a:pPr>
            <a:r>
              <a:rPr lang="en-US" sz="2800"/>
              <a:t>This is applied in the period of pathogenesis and aims at early detection of the disease followed by its treatment.</a:t>
            </a:r>
          </a:p>
          <a:p>
            <a:pPr>
              <a:buFont typeface="Wingdings" pitchFamily="2" charset="2"/>
              <a:buNone/>
            </a:pPr>
            <a:r>
              <a:rPr lang="en-US"/>
              <a:t>Example:</a:t>
            </a:r>
          </a:p>
          <a:p>
            <a:pPr>
              <a:buFont typeface="Wingdings" pitchFamily="2" charset="2"/>
              <a:buNone/>
            </a:pPr>
            <a:r>
              <a:rPr lang="en-US"/>
              <a:t>Pap smears for the early detection of cervical cancer and surgical intervention if necessary.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9684"/>
                                        </p:tgtEl>
                                        <p:attrNameLst>
                                          <p:attrName>style.visibility</p:attrName>
                                        </p:attrNameLst>
                                      </p:cBhvr>
                                      <p:to>
                                        <p:strVal val="visible"/>
                                      </p:to>
                                    </p:set>
                                    <p:anim calcmode="lin" valueType="num">
                                      <p:cBhvr additive="base">
                                        <p:cTn id="7" dur="500" fill="hold"/>
                                        <p:tgtEl>
                                          <p:spTgt spid="199684"/>
                                        </p:tgtEl>
                                        <p:attrNameLst>
                                          <p:attrName>ppt_x</p:attrName>
                                        </p:attrNameLst>
                                      </p:cBhvr>
                                      <p:tavLst>
                                        <p:tav tm="0">
                                          <p:val>
                                            <p:strVal val="0-#ppt_w/2"/>
                                          </p:val>
                                        </p:tav>
                                        <p:tav tm="100000">
                                          <p:val>
                                            <p:strVal val="#ppt_x"/>
                                          </p:val>
                                        </p:tav>
                                      </p:tavLst>
                                    </p:anim>
                                    <p:anim calcmode="lin" valueType="num">
                                      <p:cBhvr additive="base">
                                        <p:cTn id="8" dur="500" fill="hold"/>
                                        <p:tgtEl>
                                          <p:spTgt spid="19968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9682"/>
                                        </p:tgtEl>
                                        <p:attrNameLst>
                                          <p:attrName>style.visibility</p:attrName>
                                        </p:attrNameLst>
                                      </p:cBhvr>
                                      <p:to>
                                        <p:strVal val="visible"/>
                                      </p:to>
                                    </p:set>
                                    <p:anim calcmode="lin" valueType="num">
                                      <p:cBhvr additive="base">
                                        <p:cTn id="11" dur="500" fill="hold"/>
                                        <p:tgtEl>
                                          <p:spTgt spid="199682"/>
                                        </p:tgtEl>
                                        <p:attrNameLst>
                                          <p:attrName>ppt_x</p:attrName>
                                        </p:attrNameLst>
                                      </p:cBhvr>
                                      <p:tavLst>
                                        <p:tav tm="0">
                                          <p:val>
                                            <p:strVal val="0-#ppt_w/2"/>
                                          </p:val>
                                        </p:tav>
                                        <p:tav tm="100000">
                                          <p:val>
                                            <p:strVal val="#ppt_x"/>
                                          </p:val>
                                        </p:tav>
                                      </p:tavLst>
                                    </p:anim>
                                    <p:anim calcmode="lin" valueType="num">
                                      <p:cBhvr additive="base">
                                        <p:cTn id="12" dur="500" fill="hold"/>
                                        <p:tgtEl>
                                          <p:spTgt spid="19968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99683">
                                            <p:txEl>
                                              <p:pRg st="0" end="0"/>
                                            </p:txEl>
                                          </p:spTgt>
                                        </p:tgtEl>
                                        <p:attrNameLst>
                                          <p:attrName>style.visibility</p:attrName>
                                        </p:attrNameLst>
                                      </p:cBhvr>
                                      <p:to>
                                        <p:strVal val="visible"/>
                                      </p:to>
                                    </p:set>
                                    <p:anim calcmode="lin" valueType="num">
                                      <p:cBhvr additive="base">
                                        <p:cTn id="16" dur="500" fill="hold"/>
                                        <p:tgtEl>
                                          <p:spTgt spid="19968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9968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199683">
                                            <p:txEl>
                                              <p:pRg st="1" end="1"/>
                                            </p:txEl>
                                          </p:spTgt>
                                        </p:tgtEl>
                                        <p:attrNameLst>
                                          <p:attrName>style.visibility</p:attrName>
                                        </p:attrNameLst>
                                      </p:cBhvr>
                                      <p:to>
                                        <p:strVal val="visible"/>
                                      </p:to>
                                    </p:set>
                                    <p:anim calcmode="lin" valueType="num">
                                      <p:cBhvr additive="base">
                                        <p:cTn id="21" dur="500" fill="hold"/>
                                        <p:tgtEl>
                                          <p:spTgt spid="19968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9683">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99683">
                                            <p:txEl>
                                              <p:pRg st="2" end="2"/>
                                            </p:txEl>
                                          </p:spTgt>
                                        </p:tgtEl>
                                        <p:attrNameLst>
                                          <p:attrName>style.visibility</p:attrName>
                                        </p:attrNameLst>
                                      </p:cBhvr>
                                      <p:to>
                                        <p:strVal val="visible"/>
                                      </p:to>
                                    </p:set>
                                    <p:anim calcmode="lin" valueType="num">
                                      <p:cBhvr additive="base">
                                        <p:cTn id="26" dur="500" fill="hold"/>
                                        <p:tgtEl>
                                          <p:spTgt spid="19968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996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animBg="1"/>
      <p:bldP spid="199682" grpId="0"/>
      <p:bldP spid="19968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219200" y="1752600"/>
            <a:ext cx="5715000" cy="1066800"/>
          </a:xfrm>
          <a:prstGeom prst="rect">
            <a:avLst/>
          </a:prstGeom>
          <a:noFill/>
          <a:ln w="9525">
            <a:noFill/>
            <a:miter lim="800000"/>
            <a:headEnd/>
            <a:tailEnd/>
          </a:ln>
          <a:effectLst/>
        </p:spPr>
        <p:txBody>
          <a:bodyPr>
            <a:spAutoFit/>
          </a:bodyPr>
          <a:lstStyle/>
          <a:p>
            <a:pPr marL="914400" lvl="1" indent="-457200">
              <a:spcBef>
                <a:spcPct val="50000"/>
              </a:spcBef>
              <a:buClr>
                <a:schemeClr val="accent2"/>
              </a:buClr>
              <a:buFont typeface="Wingdings" pitchFamily="2" charset="2"/>
              <a:buNone/>
            </a:pPr>
            <a:r>
              <a:rPr lang="en-US" sz="3200">
                <a:effectLst>
                  <a:outerShdw blurRad="38100" dist="38100" dir="2700000" algn="tl">
                    <a:srgbClr val="000000"/>
                  </a:outerShdw>
                </a:effectLst>
              </a:rPr>
              <a:t>1.   Disease</a:t>
            </a:r>
            <a:br>
              <a:rPr lang="en-US" sz="3200">
                <a:effectLst>
                  <a:outerShdw blurRad="38100" dist="38100" dir="2700000" algn="tl">
                    <a:srgbClr val="000000"/>
                  </a:outerShdw>
                </a:effectLst>
              </a:rPr>
            </a:br>
            <a:endParaRPr lang="en-US" sz="3200">
              <a:effectLst>
                <a:outerShdw blurRad="38100" dist="38100" dir="2700000" algn="tl">
                  <a:srgbClr val="000000"/>
                </a:outerShdw>
              </a:effectLst>
            </a:endParaRPr>
          </a:p>
        </p:txBody>
      </p:sp>
      <p:sp>
        <p:nvSpPr>
          <p:cNvPr id="2054" name="Text Box 6"/>
          <p:cNvSpPr txBox="1">
            <a:spLocks noChangeArrowheads="1"/>
          </p:cNvSpPr>
          <p:nvPr/>
        </p:nvSpPr>
        <p:spPr bwMode="auto">
          <a:xfrm>
            <a:off x="1050925" y="2362200"/>
            <a:ext cx="4664075" cy="366713"/>
          </a:xfrm>
          <a:prstGeom prst="rect">
            <a:avLst/>
          </a:prstGeom>
          <a:noFill/>
          <a:ln w="9525">
            <a:noFill/>
            <a:miter lim="800000"/>
            <a:headEnd/>
            <a:tailEnd/>
          </a:ln>
          <a:effectLst/>
        </p:spPr>
        <p:txBody>
          <a:bodyPr>
            <a:spAutoFit/>
          </a:bodyPr>
          <a:lstStyle/>
          <a:p>
            <a:endParaRPr lang="en-US" sz="1800"/>
          </a:p>
        </p:txBody>
      </p:sp>
      <p:sp>
        <p:nvSpPr>
          <p:cNvPr id="2055" name="Text Box 7"/>
          <p:cNvSpPr txBox="1">
            <a:spLocks noChangeArrowheads="1"/>
          </p:cNvSpPr>
          <p:nvPr/>
        </p:nvSpPr>
        <p:spPr bwMode="auto">
          <a:xfrm>
            <a:off x="1828800" y="2286000"/>
            <a:ext cx="3051175" cy="457200"/>
          </a:xfrm>
          <a:prstGeom prst="rect">
            <a:avLst/>
          </a:prstGeom>
          <a:noFill/>
          <a:ln w="9525">
            <a:noFill/>
            <a:miter lim="800000"/>
            <a:headEnd/>
            <a:tailEnd/>
          </a:ln>
          <a:effectLst/>
        </p:spPr>
        <p:txBody>
          <a:bodyPr wrap="none">
            <a:spAutoFit/>
          </a:bodyPr>
          <a:lstStyle/>
          <a:p>
            <a:pPr lvl="1">
              <a:buFontTx/>
              <a:buChar char="•"/>
            </a:pPr>
            <a:r>
              <a:rPr lang="en-US"/>
              <a:t> Manifest / Overt</a:t>
            </a:r>
          </a:p>
        </p:txBody>
      </p:sp>
      <p:sp>
        <p:nvSpPr>
          <p:cNvPr id="2056" name="Text Box 8"/>
          <p:cNvSpPr txBox="1">
            <a:spLocks noChangeArrowheads="1"/>
          </p:cNvSpPr>
          <p:nvPr/>
        </p:nvSpPr>
        <p:spPr bwMode="auto">
          <a:xfrm>
            <a:off x="1828800" y="2743200"/>
            <a:ext cx="4819650" cy="822325"/>
          </a:xfrm>
          <a:prstGeom prst="rect">
            <a:avLst/>
          </a:prstGeom>
          <a:noFill/>
          <a:ln w="9525">
            <a:noFill/>
            <a:miter lim="800000"/>
            <a:headEnd/>
            <a:tailEnd/>
          </a:ln>
          <a:effectLst/>
        </p:spPr>
        <p:txBody>
          <a:bodyPr wrap="none">
            <a:spAutoFit/>
          </a:bodyPr>
          <a:lstStyle/>
          <a:p>
            <a:pPr lvl="1">
              <a:buFontTx/>
              <a:buChar char="•"/>
            </a:pPr>
            <a:r>
              <a:rPr lang="en-US"/>
              <a:t> Inapparent / Asymptomatic</a:t>
            </a:r>
            <a:r>
              <a:rPr lang="en-US" b="1"/>
              <a:t>/ </a:t>
            </a:r>
          </a:p>
          <a:p>
            <a:r>
              <a:rPr lang="en-US" b="1"/>
              <a:t>        </a:t>
            </a:r>
            <a:r>
              <a:rPr lang="en-US"/>
              <a:t>Subclinical / Covert</a:t>
            </a:r>
          </a:p>
        </p:txBody>
      </p:sp>
      <p:sp>
        <p:nvSpPr>
          <p:cNvPr id="2057" name="Text Box 9"/>
          <p:cNvSpPr txBox="1">
            <a:spLocks noChangeArrowheads="1"/>
          </p:cNvSpPr>
          <p:nvPr/>
        </p:nvSpPr>
        <p:spPr bwMode="auto">
          <a:xfrm>
            <a:off x="1828800" y="3505200"/>
            <a:ext cx="1720850" cy="457200"/>
          </a:xfrm>
          <a:prstGeom prst="rect">
            <a:avLst/>
          </a:prstGeom>
          <a:noFill/>
          <a:ln w="9525">
            <a:noFill/>
            <a:miter lim="800000"/>
            <a:headEnd/>
            <a:tailEnd/>
          </a:ln>
          <a:effectLst/>
        </p:spPr>
        <p:txBody>
          <a:bodyPr wrap="none">
            <a:spAutoFit/>
          </a:bodyPr>
          <a:lstStyle/>
          <a:p>
            <a:pPr lvl="1">
              <a:buFontTx/>
              <a:buChar char="•"/>
            </a:pPr>
            <a:r>
              <a:rPr lang="en-US"/>
              <a:t> Latent</a:t>
            </a:r>
          </a:p>
        </p:txBody>
      </p:sp>
      <p:sp>
        <p:nvSpPr>
          <p:cNvPr id="2058" name="Text Box 10"/>
          <p:cNvSpPr txBox="1">
            <a:spLocks noChangeArrowheads="1"/>
          </p:cNvSpPr>
          <p:nvPr/>
        </p:nvSpPr>
        <p:spPr bwMode="auto">
          <a:xfrm>
            <a:off x="1828800" y="3962400"/>
            <a:ext cx="2498725" cy="457200"/>
          </a:xfrm>
          <a:prstGeom prst="rect">
            <a:avLst/>
          </a:prstGeom>
          <a:noFill/>
          <a:ln w="9525">
            <a:noFill/>
            <a:miter lim="800000"/>
            <a:headEnd/>
            <a:tailEnd/>
          </a:ln>
          <a:effectLst/>
        </p:spPr>
        <p:txBody>
          <a:bodyPr wrap="none">
            <a:spAutoFit/>
          </a:bodyPr>
          <a:lstStyle/>
          <a:p>
            <a:pPr lvl="1">
              <a:buFontTx/>
              <a:buChar char="•"/>
            </a:pPr>
            <a:r>
              <a:rPr lang="en-US"/>
              <a:t> Colonization</a:t>
            </a:r>
          </a:p>
        </p:txBody>
      </p:sp>
      <p:sp>
        <p:nvSpPr>
          <p:cNvPr id="2059" name="Text Box 11"/>
          <p:cNvSpPr txBox="1">
            <a:spLocks noChangeArrowheads="1"/>
          </p:cNvSpPr>
          <p:nvPr/>
        </p:nvSpPr>
        <p:spPr bwMode="auto">
          <a:xfrm>
            <a:off x="1736725" y="5500688"/>
            <a:ext cx="3089275" cy="519112"/>
          </a:xfrm>
          <a:prstGeom prst="rect">
            <a:avLst/>
          </a:prstGeom>
          <a:noFill/>
          <a:ln w="9525">
            <a:noFill/>
            <a:miter lim="800000"/>
            <a:headEnd/>
            <a:tailEnd/>
          </a:ln>
          <a:effectLst/>
        </p:spPr>
        <p:txBody>
          <a:bodyPr wrap="none">
            <a:spAutoFit/>
          </a:bodyPr>
          <a:lstStyle/>
          <a:p>
            <a:pPr>
              <a:buFont typeface="Wingdings" pitchFamily="2" charset="2"/>
              <a:buNone/>
            </a:pPr>
            <a:r>
              <a:rPr lang="en-US" sz="2800"/>
              <a:t>3.   Contamination</a:t>
            </a:r>
          </a:p>
        </p:txBody>
      </p:sp>
      <p:sp>
        <p:nvSpPr>
          <p:cNvPr id="2060" name="Text Box 12"/>
          <p:cNvSpPr txBox="1">
            <a:spLocks noChangeArrowheads="1"/>
          </p:cNvSpPr>
          <p:nvPr/>
        </p:nvSpPr>
        <p:spPr bwMode="auto">
          <a:xfrm>
            <a:off x="1751013" y="5943600"/>
            <a:ext cx="2160587" cy="519113"/>
          </a:xfrm>
          <a:prstGeom prst="rect">
            <a:avLst/>
          </a:prstGeom>
          <a:noFill/>
          <a:ln w="9525">
            <a:noFill/>
            <a:miter lim="800000"/>
            <a:headEnd/>
            <a:tailEnd/>
          </a:ln>
          <a:effectLst/>
        </p:spPr>
        <p:txBody>
          <a:bodyPr wrap="none">
            <a:spAutoFit/>
          </a:bodyPr>
          <a:lstStyle/>
          <a:p>
            <a:pPr>
              <a:buFont typeface="Wingdings" pitchFamily="2" charset="2"/>
              <a:buNone/>
            </a:pPr>
            <a:r>
              <a:rPr lang="en-US" sz="2800"/>
              <a:t>4.   Pollution</a:t>
            </a:r>
          </a:p>
        </p:txBody>
      </p:sp>
      <p:sp>
        <p:nvSpPr>
          <p:cNvPr id="2061" name="Text Box 13"/>
          <p:cNvSpPr txBox="1">
            <a:spLocks noChangeArrowheads="1"/>
          </p:cNvSpPr>
          <p:nvPr/>
        </p:nvSpPr>
        <p:spPr bwMode="auto">
          <a:xfrm>
            <a:off x="1731963" y="4648200"/>
            <a:ext cx="4662487" cy="946150"/>
          </a:xfrm>
          <a:prstGeom prst="rect">
            <a:avLst/>
          </a:prstGeom>
          <a:noFill/>
          <a:ln w="9525">
            <a:noFill/>
            <a:miter lim="800000"/>
            <a:headEnd/>
            <a:tailEnd/>
          </a:ln>
          <a:effectLst/>
        </p:spPr>
        <p:txBody>
          <a:bodyPr wrap="none">
            <a:spAutoFit/>
          </a:bodyPr>
          <a:lstStyle/>
          <a:p>
            <a:pPr marL="457200" indent="-457200">
              <a:buFont typeface="Wingdings" pitchFamily="2" charset="2"/>
              <a:buAutoNum type="arabicPeriod" startAt="2"/>
            </a:pPr>
            <a:r>
              <a:rPr lang="en-US" sz="2800"/>
              <a:t>  Communicable</a:t>
            </a:r>
            <a:r>
              <a:rPr lang="en-US"/>
              <a:t> </a:t>
            </a:r>
            <a:r>
              <a:rPr lang="en-US" sz="2800"/>
              <a:t>disease /</a:t>
            </a:r>
          </a:p>
          <a:p>
            <a:pPr marL="457200" indent="-457200">
              <a:buFont typeface="Wingdings" pitchFamily="2" charset="2"/>
              <a:buNone/>
            </a:pPr>
            <a:r>
              <a:rPr lang="en-US"/>
              <a:t>	  </a:t>
            </a:r>
            <a:r>
              <a:rPr lang="en-US" sz="2800"/>
              <a:t>Contagious disease</a:t>
            </a:r>
          </a:p>
        </p:txBody>
      </p:sp>
      <p:sp>
        <p:nvSpPr>
          <p:cNvPr id="13" name="Title 12"/>
          <p:cNvSpPr>
            <a:spLocks noGrp="1"/>
          </p:cNvSpPr>
          <p:nvPr>
            <p:ph type="title"/>
          </p:nvPr>
        </p:nvSpPr>
        <p:spPr/>
        <p:txBody>
          <a:bodyPr/>
          <a:lstStyle/>
          <a:p>
            <a:r>
              <a:rPr lang="en-US" dirty="0" smtClean="0"/>
              <a:t>Terms </a:t>
            </a:r>
            <a:endParaRPr lang="en-US" dirty="0"/>
          </a:p>
        </p:txBody>
      </p:sp>
      <p:sp>
        <p:nvSpPr>
          <p:cNvPr id="14" name="Content Placeholder 13"/>
          <p:cNvSpPr>
            <a:spLocks noGrp="1"/>
          </p:cNvSpPr>
          <p:nvPr>
            <p:ph idx="1"/>
          </p:nvPr>
        </p:nvSpPr>
        <p:spPr/>
        <p:txBody>
          <a:bodyPr/>
          <a:lstStyle/>
          <a:p>
            <a:endParaRPr lang="en-US"/>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 calcmode="lin" valueType="num">
                                      <p:cBhvr additive="base">
                                        <p:cTn id="7" dur="500" fill="hold"/>
                                        <p:tgtEl>
                                          <p:spTgt spid="2060"/>
                                        </p:tgtEl>
                                        <p:attrNameLst>
                                          <p:attrName>ppt_x</p:attrName>
                                        </p:attrNameLst>
                                      </p:cBhvr>
                                      <p:tavLst>
                                        <p:tav tm="0">
                                          <p:val>
                                            <p:strVal val="#ppt_x"/>
                                          </p:val>
                                        </p:tav>
                                        <p:tav tm="100000">
                                          <p:val>
                                            <p:strVal val="#ppt_x"/>
                                          </p:val>
                                        </p:tav>
                                      </p:tavLst>
                                    </p:anim>
                                    <p:anim calcmode="lin" valueType="num">
                                      <p:cBhvr additive="base">
                                        <p:cTn id="8" dur="500" fill="hold"/>
                                        <p:tgtEl>
                                          <p:spTgt spid="20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59"/>
                                        </p:tgtEl>
                                        <p:attrNameLst>
                                          <p:attrName>style.visibility</p:attrName>
                                        </p:attrNameLst>
                                      </p:cBhvr>
                                      <p:to>
                                        <p:strVal val="visible"/>
                                      </p:to>
                                    </p:set>
                                    <p:anim calcmode="lin" valueType="num">
                                      <p:cBhvr additive="base">
                                        <p:cTn id="11" dur="500" fill="hold"/>
                                        <p:tgtEl>
                                          <p:spTgt spid="2059"/>
                                        </p:tgtEl>
                                        <p:attrNameLst>
                                          <p:attrName>ppt_x</p:attrName>
                                        </p:attrNameLst>
                                      </p:cBhvr>
                                      <p:tavLst>
                                        <p:tav tm="0">
                                          <p:val>
                                            <p:strVal val="#ppt_x"/>
                                          </p:val>
                                        </p:tav>
                                        <p:tav tm="100000">
                                          <p:val>
                                            <p:strVal val="#ppt_x"/>
                                          </p:val>
                                        </p:tav>
                                      </p:tavLst>
                                    </p:anim>
                                    <p:anim calcmode="lin" valueType="num">
                                      <p:cBhvr additive="base">
                                        <p:cTn id="12" dur="500" fill="hold"/>
                                        <p:tgtEl>
                                          <p:spTgt spid="205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61"/>
                                        </p:tgtEl>
                                        <p:attrNameLst>
                                          <p:attrName>style.visibility</p:attrName>
                                        </p:attrNameLst>
                                      </p:cBhvr>
                                      <p:to>
                                        <p:strVal val="visible"/>
                                      </p:to>
                                    </p:set>
                                    <p:anim calcmode="lin" valueType="num">
                                      <p:cBhvr additive="base">
                                        <p:cTn id="15" dur="500" fill="hold"/>
                                        <p:tgtEl>
                                          <p:spTgt spid="2061"/>
                                        </p:tgtEl>
                                        <p:attrNameLst>
                                          <p:attrName>ppt_x</p:attrName>
                                        </p:attrNameLst>
                                      </p:cBhvr>
                                      <p:tavLst>
                                        <p:tav tm="0">
                                          <p:val>
                                            <p:strVal val="#ppt_x"/>
                                          </p:val>
                                        </p:tav>
                                        <p:tav tm="100000">
                                          <p:val>
                                            <p:strVal val="#ppt_x"/>
                                          </p:val>
                                        </p:tav>
                                      </p:tavLst>
                                    </p:anim>
                                    <p:anim calcmode="lin" valueType="num">
                                      <p:cBhvr additive="base">
                                        <p:cTn id="16" dur="500" fill="hold"/>
                                        <p:tgtEl>
                                          <p:spTgt spid="206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58"/>
                                        </p:tgtEl>
                                        <p:attrNameLst>
                                          <p:attrName>style.visibility</p:attrName>
                                        </p:attrNameLst>
                                      </p:cBhvr>
                                      <p:to>
                                        <p:strVal val="visible"/>
                                      </p:to>
                                    </p:set>
                                    <p:anim calcmode="lin" valueType="num">
                                      <p:cBhvr additive="base">
                                        <p:cTn id="19" dur="500" fill="hold"/>
                                        <p:tgtEl>
                                          <p:spTgt spid="2058"/>
                                        </p:tgtEl>
                                        <p:attrNameLst>
                                          <p:attrName>ppt_x</p:attrName>
                                        </p:attrNameLst>
                                      </p:cBhvr>
                                      <p:tavLst>
                                        <p:tav tm="0">
                                          <p:val>
                                            <p:strVal val="#ppt_x"/>
                                          </p:val>
                                        </p:tav>
                                        <p:tav tm="100000">
                                          <p:val>
                                            <p:strVal val="#ppt_x"/>
                                          </p:val>
                                        </p:tav>
                                      </p:tavLst>
                                    </p:anim>
                                    <p:anim calcmode="lin" valueType="num">
                                      <p:cBhvr additive="base">
                                        <p:cTn id="20" dur="500" fill="hold"/>
                                        <p:tgtEl>
                                          <p:spTgt spid="205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57"/>
                                        </p:tgtEl>
                                        <p:attrNameLst>
                                          <p:attrName>style.visibility</p:attrName>
                                        </p:attrNameLst>
                                      </p:cBhvr>
                                      <p:to>
                                        <p:strVal val="visible"/>
                                      </p:to>
                                    </p:set>
                                    <p:anim calcmode="lin" valueType="num">
                                      <p:cBhvr additive="base">
                                        <p:cTn id="23" dur="500" fill="hold"/>
                                        <p:tgtEl>
                                          <p:spTgt spid="2057"/>
                                        </p:tgtEl>
                                        <p:attrNameLst>
                                          <p:attrName>ppt_x</p:attrName>
                                        </p:attrNameLst>
                                      </p:cBhvr>
                                      <p:tavLst>
                                        <p:tav tm="0">
                                          <p:val>
                                            <p:strVal val="#ppt_x"/>
                                          </p:val>
                                        </p:tav>
                                        <p:tav tm="100000">
                                          <p:val>
                                            <p:strVal val="#ppt_x"/>
                                          </p:val>
                                        </p:tav>
                                      </p:tavLst>
                                    </p:anim>
                                    <p:anim calcmode="lin" valueType="num">
                                      <p:cBhvr additive="base">
                                        <p:cTn id="24" dur="500" fill="hold"/>
                                        <p:tgtEl>
                                          <p:spTgt spid="205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56"/>
                                        </p:tgtEl>
                                        <p:attrNameLst>
                                          <p:attrName>style.visibility</p:attrName>
                                        </p:attrNameLst>
                                      </p:cBhvr>
                                      <p:to>
                                        <p:strVal val="visible"/>
                                      </p:to>
                                    </p:set>
                                    <p:anim calcmode="lin" valueType="num">
                                      <p:cBhvr additive="base">
                                        <p:cTn id="27" dur="500" fill="hold"/>
                                        <p:tgtEl>
                                          <p:spTgt spid="2056"/>
                                        </p:tgtEl>
                                        <p:attrNameLst>
                                          <p:attrName>ppt_x</p:attrName>
                                        </p:attrNameLst>
                                      </p:cBhvr>
                                      <p:tavLst>
                                        <p:tav tm="0">
                                          <p:val>
                                            <p:strVal val="#ppt_x"/>
                                          </p:val>
                                        </p:tav>
                                        <p:tav tm="100000">
                                          <p:val>
                                            <p:strVal val="#ppt_x"/>
                                          </p:val>
                                        </p:tav>
                                      </p:tavLst>
                                    </p:anim>
                                    <p:anim calcmode="lin" valueType="num">
                                      <p:cBhvr additive="base">
                                        <p:cTn id="28" dur="500" fill="hold"/>
                                        <p:tgtEl>
                                          <p:spTgt spid="205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55"/>
                                        </p:tgtEl>
                                        <p:attrNameLst>
                                          <p:attrName>style.visibility</p:attrName>
                                        </p:attrNameLst>
                                      </p:cBhvr>
                                      <p:to>
                                        <p:strVal val="visible"/>
                                      </p:to>
                                    </p:set>
                                    <p:anim calcmode="lin" valueType="num">
                                      <p:cBhvr additive="base">
                                        <p:cTn id="31" dur="500" fill="hold"/>
                                        <p:tgtEl>
                                          <p:spTgt spid="2055"/>
                                        </p:tgtEl>
                                        <p:attrNameLst>
                                          <p:attrName>ppt_x</p:attrName>
                                        </p:attrNameLst>
                                      </p:cBhvr>
                                      <p:tavLst>
                                        <p:tav tm="0">
                                          <p:val>
                                            <p:strVal val="#ppt_x"/>
                                          </p:val>
                                        </p:tav>
                                        <p:tav tm="100000">
                                          <p:val>
                                            <p:strVal val="#ppt_x"/>
                                          </p:val>
                                        </p:tav>
                                      </p:tavLst>
                                    </p:anim>
                                    <p:anim calcmode="lin" valueType="num">
                                      <p:cBhvr additive="base">
                                        <p:cTn id="32" dur="500" fill="hold"/>
                                        <p:tgtEl>
                                          <p:spTgt spid="205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053"/>
                                        </p:tgtEl>
                                        <p:attrNameLst>
                                          <p:attrName>style.visibility</p:attrName>
                                        </p:attrNameLst>
                                      </p:cBhvr>
                                      <p:to>
                                        <p:strVal val="visible"/>
                                      </p:to>
                                    </p:set>
                                    <p:anim calcmode="lin" valueType="num">
                                      <p:cBhvr additive="base">
                                        <p:cTn id="35" dur="500" fill="hold"/>
                                        <p:tgtEl>
                                          <p:spTgt spid="2053"/>
                                        </p:tgtEl>
                                        <p:attrNameLst>
                                          <p:attrName>ppt_x</p:attrName>
                                        </p:attrNameLst>
                                      </p:cBhvr>
                                      <p:tavLst>
                                        <p:tav tm="0">
                                          <p:val>
                                            <p:strVal val="#ppt_x"/>
                                          </p:val>
                                        </p:tav>
                                        <p:tav tm="100000">
                                          <p:val>
                                            <p:strVal val="#ppt_x"/>
                                          </p:val>
                                        </p:tav>
                                      </p:tavLst>
                                    </p:anim>
                                    <p:anim calcmode="lin" valueType="num">
                                      <p:cBhvr additive="base">
                                        <p:cTn id="36"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5" grpId="0"/>
      <p:bldP spid="2056" grpId="0"/>
      <p:bldP spid="2057" grpId="0"/>
      <p:bldP spid="2058" grpId="0"/>
      <p:bldP spid="2059" grpId="0"/>
      <p:bldP spid="2060" grpId="0"/>
      <p:bldP spid="2061" grpId="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0708" name="AutoShape 4"/>
          <p:cNvSpPr>
            <a:spLocks noChangeArrowheads="1"/>
          </p:cNvSpPr>
          <p:nvPr/>
        </p:nvSpPr>
        <p:spPr bwMode="auto">
          <a:xfrm>
            <a:off x="990600" y="228600"/>
            <a:ext cx="7086600" cy="1676400"/>
          </a:xfrm>
          <a:prstGeom prst="rightArrow">
            <a:avLst>
              <a:gd name="adj1" fmla="val 50000"/>
              <a:gd name="adj2" fmla="val 105682"/>
            </a:avLst>
          </a:prstGeom>
          <a:gradFill rotWithShape="1">
            <a:gsLst>
              <a:gs pos="0">
                <a:srgbClr val="FFEFD1"/>
              </a:gs>
              <a:gs pos="64999">
                <a:srgbClr val="F0EBD5"/>
              </a:gs>
              <a:gs pos="100000">
                <a:srgbClr val="D1C39F"/>
              </a:gs>
            </a:gsLst>
            <a:path path="rect">
              <a:fillToRect l="50000" t="50000" r="50000" b="50000"/>
            </a:path>
          </a:gradFill>
          <a:ln w="9525">
            <a:solidFill>
              <a:schemeClr val="tx1"/>
            </a:solidFill>
            <a:miter lim="800000"/>
            <a:headEnd/>
            <a:tailEnd/>
          </a:ln>
          <a:effectLst/>
        </p:spPr>
        <p:txBody>
          <a:bodyPr wrap="none" anchor="ctr"/>
          <a:lstStyle/>
          <a:p>
            <a:endParaRPr lang="en-GB"/>
          </a:p>
        </p:txBody>
      </p:sp>
      <p:sp>
        <p:nvSpPr>
          <p:cNvPr id="200706" name="Rectangle 2"/>
          <p:cNvSpPr>
            <a:spLocks noGrp="1" noChangeArrowheads="1"/>
          </p:cNvSpPr>
          <p:nvPr>
            <p:ph type="title"/>
          </p:nvPr>
        </p:nvSpPr>
        <p:spPr/>
        <p:txBody>
          <a:bodyPr/>
          <a:lstStyle/>
          <a:p>
            <a:r>
              <a:rPr lang="en-US">
                <a:solidFill>
                  <a:srgbClr val="000000"/>
                </a:solidFill>
                <a:effectLst>
                  <a:outerShdw blurRad="38100" dist="38100" dir="2700000" algn="tl">
                    <a:srgbClr val="FFFFFF"/>
                  </a:outerShdw>
                </a:effectLst>
              </a:rPr>
              <a:t>Tertiary Prevention</a:t>
            </a:r>
          </a:p>
        </p:txBody>
      </p:sp>
      <p:sp>
        <p:nvSpPr>
          <p:cNvPr id="200707" name="Rectangle 3"/>
          <p:cNvSpPr>
            <a:spLocks noGrp="1" noChangeArrowheads="1"/>
          </p:cNvSpPr>
          <p:nvPr>
            <p:ph type="body" idx="1"/>
          </p:nvPr>
        </p:nvSpPr>
        <p:spPr>
          <a:xfrm>
            <a:off x="457200" y="1981200"/>
            <a:ext cx="8686800" cy="4648200"/>
          </a:xfrm>
        </p:spPr>
        <p:txBody>
          <a:bodyPr/>
          <a:lstStyle/>
          <a:p>
            <a:pPr>
              <a:lnSpc>
                <a:spcPct val="90000"/>
              </a:lnSpc>
              <a:buFont typeface="Wingdings" pitchFamily="2" charset="2"/>
              <a:buNone/>
            </a:pPr>
            <a:r>
              <a:rPr lang="en-US" sz="2800"/>
              <a:t>This is applied in the period of pathogenesis and extends in the period of recovery. It aims at reducing impairments/disabilities and helping  patients to utilize the residual capacities maximally. </a:t>
            </a:r>
          </a:p>
          <a:p>
            <a:pPr>
              <a:lnSpc>
                <a:spcPct val="90000"/>
              </a:lnSpc>
              <a:buFont typeface="Wingdings" pitchFamily="2" charset="2"/>
              <a:buNone/>
            </a:pPr>
            <a:r>
              <a:rPr lang="en-US"/>
              <a:t>Example:</a:t>
            </a:r>
          </a:p>
          <a:p>
            <a:pPr>
              <a:lnSpc>
                <a:spcPct val="90000"/>
              </a:lnSpc>
              <a:buFont typeface="Wingdings" pitchFamily="2" charset="2"/>
              <a:buNone/>
            </a:pPr>
            <a:r>
              <a:rPr lang="en-US"/>
              <a:t>Shortly after the occurrence of hemiplegia secondary to stroke, bed care and physiotherapy are employed to prevent the development of decubitus  ulcers and flexion contractures.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0708"/>
                                        </p:tgtEl>
                                        <p:attrNameLst>
                                          <p:attrName>style.visibility</p:attrName>
                                        </p:attrNameLst>
                                      </p:cBhvr>
                                      <p:to>
                                        <p:strVal val="visible"/>
                                      </p:to>
                                    </p:set>
                                    <p:anim calcmode="lin" valueType="num">
                                      <p:cBhvr additive="base">
                                        <p:cTn id="7" dur="500" fill="hold"/>
                                        <p:tgtEl>
                                          <p:spTgt spid="200708"/>
                                        </p:tgtEl>
                                        <p:attrNameLst>
                                          <p:attrName>ppt_x</p:attrName>
                                        </p:attrNameLst>
                                      </p:cBhvr>
                                      <p:tavLst>
                                        <p:tav tm="0">
                                          <p:val>
                                            <p:strVal val="0-#ppt_w/2"/>
                                          </p:val>
                                        </p:tav>
                                        <p:tav tm="100000">
                                          <p:val>
                                            <p:strVal val="#ppt_x"/>
                                          </p:val>
                                        </p:tav>
                                      </p:tavLst>
                                    </p:anim>
                                    <p:anim calcmode="lin" valueType="num">
                                      <p:cBhvr additive="base">
                                        <p:cTn id="8" dur="500" fill="hold"/>
                                        <p:tgtEl>
                                          <p:spTgt spid="20070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0706"/>
                                        </p:tgtEl>
                                        <p:attrNameLst>
                                          <p:attrName>style.visibility</p:attrName>
                                        </p:attrNameLst>
                                      </p:cBhvr>
                                      <p:to>
                                        <p:strVal val="visible"/>
                                      </p:to>
                                    </p:set>
                                    <p:anim calcmode="lin" valueType="num">
                                      <p:cBhvr additive="base">
                                        <p:cTn id="11" dur="500" fill="hold"/>
                                        <p:tgtEl>
                                          <p:spTgt spid="200706"/>
                                        </p:tgtEl>
                                        <p:attrNameLst>
                                          <p:attrName>ppt_x</p:attrName>
                                        </p:attrNameLst>
                                      </p:cBhvr>
                                      <p:tavLst>
                                        <p:tav tm="0">
                                          <p:val>
                                            <p:strVal val="0-#ppt_w/2"/>
                                          </p:val>
                                        </p:tav>
                                        <p:tav tm="100000">
                                          <p:val>
                                            <p:strVal val="#ppt_x"/>
                                          </p:val>
                                        </p:tav>
                                      </p:tavLst>
                                    </p:anim>
                                    <p:anim calcmode="lin" valueType="num">
                                      <p:cBhvr additive="base">
                                        <p:cTn id="12" dur="500" fill="hold"/>
                                        <p:tgtEl>
                                          <p:spTgt spid="20070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200707">
                                            <p:txEl>
                                              <p:pRg st="0" end="0"/>
                                            </p:txEl>
                                          </p:spTgt>
                                        </p:tgtEl>
                                        <p:attrNameLst>
                                          <p:attrName>style.visibility</p:attrName>
                                        </p:attrNameLst>
                                      </p:cBhvr>
                                      <p:to>
                                        <p:strVal val="visible"/>
                                      </p:to>
                                    </p:set>
                                    <p:anim calcmode="lin" valueType="num">
                                      <p:cBhvr additive="base">
                                        <p:cTn id="16" dur="5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00707">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200707">
                                            <p:txEl>
                                              <p:pRg st="1" end="1"/>
                                            </p:txEl>
                                          </p:spTgt>
                                        </p:tgtEl>
                                        <p:attrNameLst>
                                          <p:attrName>style.visibility</p:attrName>
                                        </p:attrNameLst>
                                      </p:cBhvr>
                                      <p:to>
                                        <p:strVal val="visible"/>
                                      </p:to>
                                    </p:set>
                                    <p:anim calcmode="lin" valueType="num">
                                      <p:cBhvr additive="base">
                                        <p:cTn id="21" dur="500" fill="hold"/>
                                        <p:tgtEl>
                                          <p:spTgt spid="20070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0707">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200707">
                                            <p:txEl>
                                              <p:pRg st="2" end="2"/>
                                            </p:txEl>
                                          </p:spTgt>
                                        </p:tgtEl>
                                        <p:attrNameLst>
                                          <p:attrName>style.visibility</p:attrName>
                                        </p:attrNameLst>
                                      </p:cBhvr>
                                      <p:to>
                                        <p:strVal val="visible"/>
                                      </p:to>
                                    </p:set>
                                    <p:anim calcmode="lin" valueType="num">
                                      <p:cBhvr additive="base">
                                        <p:cTn id="26" dur="500" fill="hold"/>
                                        <p:tgtEl>
                                          <p:spTgt spid="200707">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07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nimBg="1"/>
      <p:bldP spid="200706" grpId="0"/>
      <p:bldP spid="200707"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381000" y="0"/>
            <a:ext cx="8229600" cy="914400"/>
          </a:xfrm>
        </p:spPr>
        <p:txBody>
          <a:bodyPr/>
          <a:lstStyle/>
          <a:p>
            <a:r>
              <a:rPr lang="en-US" sz="4000" u="sng"/>
              <a:t>Types of Disability</a:t>
            </a:r>
          </a:p>
        </p:txBody>
      </p:sp>
      <p:sp>
        <p:nvSpPr>
          <p:cNvPr id="276483" name="Rectangle 3"/>
          <p:cNvSpPr>
            <a:spLocks noGrp="1" noChangeArrowheads="1"/>
          </p:cNvSpPr>
          <p:nvPr>
            <p:ph type="body" idx="1"/>
          </p:nvPr>
        </p:nvSpPr>
        <p:spPr>
          <a:xfrm>
            <a:off x="0" y="914400"/>
            <a:ext cx="8915400" cy="5943600"/>
          </a:xfrm>
        </p:spPr>
        <p:txBody>
          <a:bodyPr/>
          <a:lstStyle/>
          <a:p>
            <a:pPr algn="just">
              <a:lnSpc>
                <a:spcPct val="90000"/>
              </a:lnSpc>
              <a:buFont typeface="Wingdings" pitchFamily="2" charset="2"/>
              <a:buNone/>
            </a:pPr>
            <a:r>
              <a:rPr lang="en-US" sz="2800"/>
              <a:t>	</a:t>
            </a:r>
            <a:r>
              <a:rPr lang="en-US" u="sng"/>
              <a:t>Impairment</a:t>
            </a:r>
            <a:r>
              <a:rPr lang="en-US" b="1"/>
              <a:t>:</a:t>
            </a:r>
          </a:p>
          <a:p>
            <a:pPr algn="just">
              <a:lnSpc>
                <a:spcPct val="90000"/>
              </a:lnSpc>
              <a:buFont typeface="Wingdings" pitchFamily="2" charset="2"/>
              <a:buNone/>
            </a:pPr>
            <a:r>
              <a:rPr lang="en-US" b="1"/>
              <a:t> </a:t>
            </a:r>
            <a:r>
              <a:rPr lang="en-US" sz="2800">
                <a:effectLst/>
              </a:rPr>
              <a:t>Any loss or abnormality of psychological, physiological or anatomical structure or function.</a:t>
            </a:r>
          </a:p>
          <a:p>
            <a:pPr algn="just">
              <a:lnSpc>
                <a:spcPct val="90000"/>
              </a:lnSpc>
              <a:buFont typeface="Wingdings" pitchFamily="2" charset="2"/>
              <a:buNone/>
            </a:pPr>
            <a:r>
              <a:rPr lang="en-US" sz="2800"/>
              <a:t>	</a:t>
            </a:r>
            <a:r>
              <a:rPr lang="en-US" u="sng"/>
              <a:t>Disability</a:t>
            </a:r>
            <a:r>
              <a:rPr lang="en-US" b="1"/>
              <a:t>:</a:t>
            </a:r>
            <a:r>
              <a:rPr lang="en-US" sz="2800"/>
              <a:t> </a:t>
            </a:r>
          </a:p>
          <a:p>
            <a:pPr algn="just">
              <a:lnSpc>
                <a:spcPct val="90000"/>
              </a:lnSpc>
              <a:buFont typeface="Wingdings" pitchFamily="2" charset="2"/>
              <a:buNone/>
            </a:pPr>
            <a:r>
              <a:rPr lang="en-US" sz="2800"/>
              <a:t>Any restriction or lack (resulting from an impairment) of ability to perform an activity in the manner or with in the range considered normal for a human being;</a:t>
            </a:r>
          </a:p>
          <a:p>
            <a:pPr algn="just">
              <a:lnSpc>
                <a:spcPct val="90000"/>
              </a:lnSpc>
              <a:buFont typeface="Wingdings" pitchFamily="2" charset="2"/>
              <a:buNone/>
            </a:pPr>
            <a:r>
              <a:rPr lang="en-US" sz="2800"/>
              <a:t>	</a:t>
            </a:r>
            <a:r>
              <a:rPr lang="en-US" u="sng"/>
              <a:t>Handicap</a:t>
            </a:r>
            <a:r>
              <a:rPr lang="en-US" b="1"/>
              <a:t>:</a:t>
            </a:r>
          </a:p>
          <a:p>
            <a:pPr algn="just">
              <a:lnSpc>
                <a:spcPct val="90000"/>
              </a:lnSpc>
              <a:buFont typeface="Wingdings" pitchFamily="2" charset="2"/>
              <a:buNone/>
            </a:pPr>
            <a:r>
              <a:rPr lang="en-US" sz="2800"/>
              <a:t> A disadvantage for a given individuals, resulting from an impairment or a disability, that limits or prevents the fulfillment of a role that is normal (depending on age, sex, and social and cultural factors) for that individual.</a:t>
            </a:r>
          </a:p>
        </p:txBody>
      </p:sp>
    </p:spTree>
  </p:cSld>
  <p:clrMapOvr>
    <a:masterClrMapping/>
  </p:clrMapOvr>
  <p:transition spd="slow">
    <p:strips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47812" name="AutoShape 4"/>
          <p:cNvSpPr>
            <a:spLocks noChangeArrowheads="1"/>
          </p:cNvSpPr>
          <p:nvPr/>
        </p:nvSpPr>
        <p:spPr bwMode="auto">
          <a:xfrm>
            <a:off x="304800" y="-76200"/>
            <a:ext cx="8229600" cy="3276600"/>
          </a:xfrm>
          <a:prstGeom prst="horizontalScroll">
            <a:avLst>
              <a:gd name="adj" fmla="val 1250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chemeClr val="tx1"/>
            </a:solidFill>
            <a:round/>
            <a:headEnd/>
            <a:tailEnd/>
          </a:ln>
          <a:effectLst/>
        </p:spPr>
        <p:txBody>
          <a:bodyPr wrap="none" anchor="ctr"/>
          <a:lstStyle/>
          <a:p>
            <a:endParaRPr lang="en-GB"/>
          </a:p>
        </p:txBody>
      </p:sp>
      <p:sp>
        <p:nvSpPr>
          <p:cNvPr id="247810" name="Rectangle 2"/>
          <p:cNvSpPr>
            <a:spLocks noGrp="1" noChangeArrowheads="1"/>
          </p:cNvSpPr>
          <p:nvPr>
            <p:ph type="title"/>
          </p:nvPr>
        </p:nvSpPr>
        <p:spPr>
          <a:xfrm>
            <a:off x="457200" y="304800"/>
            <a:ext cx="8305800" cy="2286000"/>
          </a:xfrm>
        </p:spPr>
        <p:txBody>
          <a:bodyPr/>
          <a:lstStyle/>
          <a:p>
            <a:r>
              <a:rPr lang="en-US" sz="3600" u="sng">
                <a:solidFill>
                  <a:srgbClr val="000000"/>
                </a:solidFill>
                <a:effectLst>
                  <a:outerShdw blurRad="38100" dist="38100" dir="2700000" algn="tl">
                    <a:srgbClr val="FFFFFF"/>
                  </a:outerShdw>
                </a:effectLst>
              </a:rPr>
              <a:t>A classification of Agent, Host, and Environmental Factors that determine the occurrence of diseases in human populations.</a:t>
            </a:r>
            <a:r>
              <a:rPr lang="en-US" sz="4000"/>
              <a:t> </a:t>
            </a:r>
          </a:p>
        </p:txBody>
      </p:sp>
      <p:sp>
        <p:nvSpPr>
          <p:cNvPr id="247811" name="Rectangle 3"/>
          <p:cNvSpPr>
            <a:spLocks noGrp="1" noChangeArrowheads="1"/>
          </p:cNvSpPr>
          <p:nvPr>
            <p:ph type="body" idx="1"/>
          </p:nvPr>
        </p:nvSpPr>
        <p:spPr>
          <a:xfrm>
            <a:off x="609600" y="3276600"/>
            <a:ext cx="8229600" cy="4114800"/>
          </a:xfrm>
        </p:spPr>
        <p:txBody>
          <a:bodyPr/>
          <a:lstStyle/>
          <a:p>
            <a:pPr marL="609600" indent="-609600">
              <a:buFont typeface="Wingdings" pitchFamily="2" charset="2"/>
              <a:buAutoNum type="arabicPeriod"/>
            </a:pPr>
            <a:r>
              <a:rPr lang="en-US"/>
              <a:t>Agents of Disease </a:t>
            </a:r>
            <a:r>
              <a:rPr lang="en-US" sz="2400"/>
              <a:t>(etiological Factors)</a:t>
            </a:r>
          </a:p>
          <a:p>
            <a:pPr marL="609600" indent="-609600">
              <a:buFont typeface="Wingdings" pitchFamily="2" charset="2"/>
              <a:buAutoNum type="arabicPeriod"/>
            </a:pPr>
            <a:r>
              <a:rPr lang="en-US"/>
              <a:t>Host factors </a:t>
            </a:r>
            <a:r>
              <a:rPr lang="en-US" sz="2400"/>
              <a:t>(Influence Exposure, Susceptibility, Or response to agents)</a:t>
            </a:r>
          </a:p>
          <a:p>
            <a:pPr marL="609600" indent="-609600">
              <a:buFont typeface="Wingdings" pitchFamily="2" charset="2"/>
              <a:buAutoNum type="arabicPeriod"/>
            </a:pPr>
            <a:r>
              <a:rPr lang="en-US"/>
              <a:t>Environmental Factors </a:t>
            </a:r>
            <a:r>
              <a:rPr lang="en-US" sz="2400"/>
              <a:t>(Influence Existence of the agent)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Effect transition="in" filter="randombar(horizontal)">
                                      <p:cBhvr>
                                        <p:cTn id="7" dur="600">
                                          <p:stCondLst>
                                            <p:cond delay="0"/>
                                          </p:stCondLst>
                                        </p:cTn>
                                        <p:tgtEl>
                                          <p:spTgt spid="247810"/>
                                        </p:tgtEl>
                                      </p:cBhvr>
                                    </p:animEffect>
                                  </p:childTnLst>
                                </p:cTn>
                              </p:par>
                            </p:childTnLst>
                          </p:cTn>
                        </p:par>
                        <p:par>
                          <p:cTn id="8" fill="hold">
                            <p:stCondLst>
                              <p:cond delay="600"/>
                            </p:stCondLst>
                            <p:childTnLst>
                              <p:par>
                                <p:cTn id="9" presetID="14" presetClass="entr" presetSubtype="10" fill="hold" grpId="0" nodeType="afterEffect">
                                  <p:stCondLst>
                                    <p:cond delay="0"/>
                                  </p:stCondLst>
                                  <p:childTnLst>
                                    <p:set>
                                      <p:cBhvr>
                                        <p:cTn id="10" dur="1" fill="hold">
                                          <p:stCondLst>
                                            <p:cond delay="0"/>
                                          </p:stCondLst>
                                        </p:cTn>
                                        <p:tgtEl>
                                          <p:spTgt spid="247811">
                                            <p:txEl>
                                              <p:pRg st="0" end="0"/>
                                            </p:txEl>
                                          </p:spTgt>
                                        </p:tgtEl>
                                        <p:attrNameLst>
                                          <p:attrName>style.visibility</p:attrName>
                                        </p:attrNameLst>
                                      </p:cBhvr>
                                      <p:to>
                                        <p:strVal val="visible"/>
                                      </p:to>
                                    </p:set>
                                    <p:animEffect transition="in" filter="randombar(horizontal)">
                                      <p:cBhvr>
                                        <p:cTn id="11" dur="500"/>
                                        <p:tgtEl>
                                          <p:spTgt spid="247811">
                                            <p:txEl>
                                              <p:pRg st="0" end="0"/>
                                            </p:txEl>
                                          </p:spTgt>
                                        </p:tgtEl>
                                      </p:cBhvr>
                                    </p:animEffect>
                                  </p:childTnLst>
                                </p:cTn>
                              </p:par>
                            </p:childTnLst>
                          </p:cTn>
                        </p:par>
                        <p:par>
                          <p:cTn id="12" fill="hold">
                            <p:stCondLst>
                              <p:cond delay="1100"/>
                            </p:stCondLst>
                            <p:childTnLst>
                              <p:par>
                                <p:cTn id="13" presetID="14" presetClass="entr" presetSubtype="10" fill="hold" grpId="0" nodeType="afterEffect">
                                  <p:stCondLst>
                                    <p:cond delay="0"/>
                                  </p:stCondLst>
                                  <p:childTnLst>
                                    <p:set>
                                      <p:cBhvr>
                                        <p:cTn id="14" dur="1" fill="hold">
                                          <p:stCondLst>
                                            <p:cond delay="0"/>
                                          </p:stCondLst>
                                        </p:cTn>
                                        <p:tgtEl>
                                          <p:spTgt spid="247811">
                                            <p:txEl>
                                              <p:pRg st="1" end="1"/>
                                            </p:txEl>
                                          </p:spTgt>
                                        </p:tgtEl>
                                        <p:attrNameLst>
                                          <p:attrName>style.visibility</p:attrName>
                                        </p:attrNameLst>
                                      </p:cBhvr>
                                      <p:to>
                                        <p:strVal val="visible"/>
                                      </p:to>
                                    </p:set>
                                    <p:animEffect transition="in" filter="randombar(horizontal)">
                                      <p:cBhvr>
                                        <p:cTn id="15" dur="500"/>
                                        <p:tgtEl>
                                          <p:spTgt spid="247811">
                                            <p:txEl>
                                              <p:pRg st="1" end="1"/>
                                            </p:txEl>
                                          </p:spTgt>
                                        </p:tgtEl>
                                      </p:cBhvr>
                                    </p:animEffect>
                                  </p:childTnLst>
                                </p:cTn>
                              </p:par>
                            </p:childTnLst>
                          </p:cTn>
                        </p:par>
                        <p:par>
                          <p:cTn id="16" fill="hold">
                            <p:stCondLst>
                              <p:cond delay="1600"/>
                            </p:stCondLst>
                            <p:childTnLst>
                              <p:par>
                                <p:cTn id="17" presetID="14" presetClass="entr" presetSubtype="10" fill="hold" grpId="0" nodeType="afterEffect">
                                  <p:stCondLst>
                                    <p:cond delay="0"/>
                                  </p:stCondLst>
                                  <p:childTnLst>
                                    <p:set>
                                      <p:cBhvr>
                                        <p:cTn id="18" dur="1" fill="hold">
                                          <p:stCondLst>
                                            <p:cond delay="0"/>
                                          </p:stCondLst>
                                        </p:cTn>
                                        <p:tgtEl>
                                          <p:spTgt spid="247811">
                                            <p:txEl>
                                              <p:pRg st="2" end="2"/>
                                            </p:txEl>
                                          </p:spTgt>
                                        </p:tgtEl>
                                        <p:attrNameLst>
                                          <p:attrName>style.visibility</p:attrName>
                                        </p:attrNameLst>
                                      </p:cBhvr>
                                      <p:to>
                                        <p:strVal val="visible"/>
                                      </p:to>
                                    </p:set>
                                    <p:animEffect transition="in" filter="randombar(horizontal)">
                                      <p:cBhvr>
                                        <p:cTn id="19" dur="500"/>
                                        <p:tgtEl>
                                          <p:spTgt spid="2478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P spid="247811"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8846" name="Line 14"/>
          <p:cNvSpPr>
            <a:spLocks noChangeShapeType="1"/>
          </p:cNvSpPr>
          <p:nvPr/>
        </p:nvSpPr>
        <p:spPr bwMode="auto">
          <a:xfrm flipH="1">
            <a:off x="2438400" y="4038600"/>
            <a:ext cx="609600" cy="152400"/>
          </a:xfrm>
          <a:prstGeom prst="line">
            <a:avLst/>
          </a:prstGeom>
          <a:noFill/>
          <a:ln w="9525">
            <a:solidFill>
              <a:srgbClr val="000000"/>
            </a:solidFill>
            <a:round/>
            <a:headEnd/>
            <a:tailEnd type="triangle" w="med" len="med"/>
          </a:ln>
          <a:effectLst/>
        </p:spPr>
        <p:txBody>
          <a:bodyPr anchor="ctr"/>
          <a:lstStyle/>
          <a:p>
            <a:endParaRPr lang="en-GB"/>
          </a:p>
        </p:txBody>
      </p:sp>
      <p:sp>
        <p:nvSpPr>
          <p:cNvPr id="248848" name="Line 16"/>
          <p:cNvSpPr>
            <a:spLocks noChangeShapeType="1"/>
          </p:cNvSpPr>
          <p:nvPr/>
        </p:nvSpPr>
        <p:spPr bwMode="auto">
          <a:xfrm>
            <a:off x="5943600" y="3810000"/>
            <a:ext cx="533400" cy="304800"/>
          </a:xfrm>
          <a:prstGeom prst="line">
            <a:avLst/>
          </a:prstGeom>
          <a:noFill/>
          <a:ln w="9525">
            <a:solidFill>
              <a:srgbClr val="000000"/>
            </a:solidFill>
            <a:round/>
            <a:headEnd/>
            <a:tailEnd type="triangle" w="med" len="med"/>
          </a:ln>
          <a:effectLst/>
        </p:spPr>
        <p:txBody>
          <a:bodyPr anchor="ctr"/>
          <a:lstStyle/>
          <a:p>
            <a:endParaRPr lang="en-GB"/>
          </a:p>
        </p:txBody>
      </p:sp>
      <p:sp>
        <p:nvSpPr>
          <p:cNvPr id="248842" name="Line 10"/>
          <p:cNvSpPr>
            <a:spLocks noChangeShapeType="1"/>
          </p:cNvSpPr>
          <p:nvPr/>
        </p:nvSpPr>
        <p:spPr bwMode="auto">
          <a:xfrm flipH="1" flipV="1">
            <a:off x="2667000" y="1981200"/>
            <a:ext cx="533400" cy="838200"/>
          </a:xfrm>
          <a:prstGeom prst="line">
            <a:avLst/>
          </a:prstGeom>
          <a:noFill/>
          <a:ln w="9525">
            <a:solidFill>
              <a:srgbClr val="000000"/>
            </a:solidFill>
            <a:round/>
            <a:headEnd/>
            <a:tailEnd type="triangle" w="med" len="med"/>
          </a:ln>
          <a:effectLst/>
        </p:spPr>
        <p:txBody>
          <a:bodyPr anchor="ctr"/>
          <a:lstStyle/>
          <a:p>
            <a:endParaRPr lang="en-GB"/>
          </a:p>
        </p:txBody>
      </p:sp>
      <p:sp>
        <p:nvSpPr>
          <p:cNvPr id="248836" name="Oval 4"/>
          <p:cNvSpPr>
            <a:spLocks noChangeArrowheads="1"/>
          </p:cNvSpPr>
          <p:nvPr/>
        </p:nvSpPr>
        <p:spPr bwMode="auto">
          <a:xfrm>
            <a:off x="2667000" y="2438400"/>
            <a:ext cx="3429000" cy="2209800"/>
          </a:xfrm>
          <a:prstGeom prst="ellipse">
            <a:avLst/>
          </a:prstGeom>
          <a:gradFill rotWithShape="1">
            <a:gsLst>
              <a:gs pos="0">
                <a:srgbClr val="825600"/>
              </a:gs>
              <a:gs pos="13000">
                <a:srgbClr val="FFA800">
                  <a:alpha val="87000"/>
                </a:srgbClr>
              </a:gs>
              <a:gs pos="28000">
                <a:srgbClr val="825600">
                  <a:alpha val="72000"/>
                </a:srgbClr>
              </a:gs>
              <a:gs pos="42999">
                <a:srgbClr val="FFA800">
                  <a:alpha val="57001"/>
                </a:srgbClr>
              </a:gs>
              <a:gs pos="58000">
                <a:srgbClr val="825600">
                  <a:alpha val="42000"/>
                </a:srgbClr>
              </a:gs>
              <a:gs pos="72000">
                <a:srgbClr val="FFA800">
                  <a:alpha val="28000"/>
                </a:srgbClr>
              </a:gs>
              <a:gs pos="87000">
                <a:srgbClr val="825600">
                  <a:alpha val="13000"/>
                </a:srgbClr>
              </a:gs>
              <a:gs pos="100000">
                <a:srgbClr val="FFA800">
                  <a:alpha val="0"/>
                </a:srgbClr>
              </a:gs>
            </a:gsLst>
            <a:path path="shape">
              <a:fillToRect l="50000" t="50000" r="50000" b="50000"/>
            </a:path>
          </a:gradFill>
          <a:ln w="9525">
            <a:solidFill>
              <a:schemeClr val="tx1"/>
            </a:solidFill>
            <a:round/>
            <a:headEnd/>
            <a:tailEnd/>
          </a:ln>
          <a:effectLst/>
        </p:spPr>
        <p:txBody>
          <a:bodyPr wrap="none" anchor="ctr"/>
          <a:lstStyle/>
          <a:p>
            <a:pPr algn="ctr"/>
            <a:r>
              <a:rPr lang="en-US" sz="2800">
                <a:solidFill>
                  <a:schemeClr val="tx2"/>
                </a:solidFill>
              </a:rPr>
              <a:t>Agents of Disease </a:t>
            </a:r>
          </a:p>
          <a:p>
            <a:pPr algn="ctr"/>
            <a:r>
              <a:rPr lang="en-US" sz="2800">
                <a:solidFill>
                  <a:schemeClr val="tx2"/>
                </a:solidFill>
              </a:rPr>
              <a:t>(etiological Factors)</a:t>
            </a:r>
          </a:p>
        </p:txBody>
      </p:sp>
      <p:sp>
        <p:nvSpPr>
          <p:cNvPr id="248837" name="Oval 5"/>
          <p:cNvSpPr>
            <a:spLocks noChangeArrowheads="1"/>
          </p:cNvSpPr>
          <p:nvPr/>
        </p:nvSpPr>
        <p:spPr bwMode="auto">
          <a:xfrm>
            <a:off x="381000" y="609600"/>
            <a:ext cx="2667000" cy="1600200"/>
          </a:xfrm>
          <a:prstGeom prst="ellipse">
            <a:avLst/>
          </a:prstGeom>
          <a:gradFill rotWithShape="1">
            <a:gsLst>
              <a:gs pos="0">
                <a:srgbClr val="FF8200"/>
              </a:gs>
              <a:gs pos="10001">
                <a:srgbClr val="FF0000"/>
              </a:gs>
              <a:gs pos="35001">
                <a:srgbClr val="BA0066"/>
              </a:gs>
              <a:gs pos="70000">
                <a:srgbClr val="66008F"/>
              </a:gs>
              <a:gs pos="100000">
                <a:srgbClr val="000082"/>
              </a:gs>
            </a:gsLst>
            <a:path path="shape">
              <a:fillToRect l="50000" t="50000" r="50000" b="50000"/>
            </a:path>
          </a:gradFill>
          <a:ln w="9525">
            <a:solidFill>
              <a:schemeClr val="tx1"/>
            </a:solidFill>
            <a:round/>
            <a:headEnd/>
            <a:tailEnd/>
          </a:ln>
          <a:effectLst/>
        </p:spPr>
        <p:txBody>
          <a:bodyPr wrap="none" anchor="ctr"/>
          <a:lstStyle/>
          <a:p>
            <a:pPr marL="457200" indent="-457200" algn="ctr"/>
            <a:r>
              <a:rPr lang="en-US"/>
              <a:t>Nutritive</a:t>
            </a:r>
          </a:p>
          <a:p>
            <a:pPr marL="457200" indent="-457200" algn="ctr"/>
            <a:r>
              <a:rPr lang="en-US"/>
              <a:t>Element</a:t>
            </a:r>
          </a:p>
        </p:txBody>
      </p:sp>
      <p:sp>
        <p:nvSpPr>
          <p:cNvPr id="248839" name="Oval 7"/>
          <p:cNvSpPr>
            <a:spLocks noChangeArrowheads="1"/>
          </p:cNvSpPr>
          <p:nvPr/>
        </p:nvSpPr>
        <p:spPr bwMode="auto">
          <a:xfrm>
            <a:off x="6096000" y="3886200"/>
            <a:ext cx="2667000" cy="1600200"/>
          </a:xfrm>
          <a:prstGeom prst="ellipse">
            <a:avLst/>
          </a:prstGeom>
          <a:gradFill rotWithShape="1">
            <a:gsLst>
              <a:gs pos="0">
                <a:srgbClr val="DDEBCF"/>
              </a:gs>
              <a:gs pos="50000">
                <a:srgbClr val="9CB86E"/>
              </a:gs>
              <a:gs pos="100000">
                <a:srgbClr val="156B13"/>
              </a:gs>
            </a:gsLst>
            <a:path path="shape">
              <a:fillToRect l="50000" t="50000" r="50000" b="50000"/>
            </a:path>
          </a:gradFill>
          <a:ln w="9525">
            <a:solidFill>
              <a:schemeClr val="tx1"/>
            </a:solidFill>
            <a:round/>
            <a:headEnd/>
            <a:tailEnd/>
          </a:ln>
          <a:effectLst/>
        </p:spPr>
        <p:txBody>
          <a:bodyPr wrap="none" anchor="ctr"/>
          <a:lstStyle/>
          <a:p>
            <a:pPr algn="ctr"/>
            <a:r>
              <a:rPr lang="en-US">
                <a:solidFill>
                  <a:srgbClr val="000000"/>
                </a:solidFill>
              </a:rPr>
              <a:t>Infectious</a:t>
            </a:r>
          </a:p>
          <a:p>
            <a:pPr algn="ctr"/>
            <a:r>
              <a:rPr lang="en-US">
                <a:solidFill>
                  <a:srgbClr val="000000"/>
                </a:solidFill>
              </a:rPr>
              <a:t>agents</a:t>
            </a:r>
          </a:p>
        </p:txBody>
      </p:sp>
      <p:sp>
        <p:nvSpPr>
          <p:cNvPr id="248840" name="Oval 8"/>
          <p:cNvSpPr>
            <a:spLocks noChangeArrowheads="1"/>
          </p:cNvSpPr>
          <p:nvPr/>
        </p:nvSpPr>
        <p:spPr bwMode="auto">
          <a:xfrm>
            <a:off x="152400" y="3962400"/>
            <a:ext cx="2667000" cy="1600200"/>
          </a:xfrm>
          <a:prstGeom prst="ellipse">
            <a:avLst/>
          </a:prstGeom>
          <a:gradFill rotWithShape="1">
            <a:gsLst>
              <a:gs pos="0">
                <a:srgbClr val="55261C"/>
              </a:gs>
              <a:gs pos="3000">
                <a:srgbClr val="EBDAD4"/>
              </a:gs>
              <a:gs pos="14499">
                <a:srgbClr val="C0524E"/>
              </a:gs>
              <a:gs pos="21000">
                <a:srgbClr val="80302D"/>
              </a:gs>
              <a:gs pos="22000">
                <a:srgbClr val="9C6563"/>
              </a:gs>
              <a:gs pos="24000">
                <a:srgbClr val="FFFFFF"/>
              </a:gs>
              <a:gs pos="39500">
                <a:srgbClr val="83A7C3"/>
              </a:gs>
              <a:gs pos="43500">
                <a:srgbClr val="768FB9"/>
              </a:gs>
              <a:gs pos="46000">
                <a:srgbClr val="83A7C3"/>
              </a:gs>
              <a:gs pos="50000">
                <a:srgbClr val="DCEBF5"/>
              </a:gs>
              <a:gs pos="54000">
                <a:srgbClr val="83A7C3"/>
              </a:gs>
              <a:gs pos="56500">
                <a:srgbClr val="768FB9"/>
              </a:gs>
              <a:gs pos="60501">
                <a:srgbClr val="83A7C3"/>
              </a:gs>
              <a:gs pos="76000">
                <a:srgbClr val="FFFFFF"/>
              </a:gs>
              <a:gs pos="78000">
                <a:srgbClr val="9C6563"/>
              </a:gs>
              <a:gs pos="79000">
                <a:srgbClr val="80302D"/>
              </a:gs>
              <a:gs pos="85501">
                <a:srgbClr val="C0524E"/>
              </a:gs>
              <a:gs pos="97000">
                <a:srgbClr val="EBDAD4"/>
              </a:gs>
              <a:gs pos="100000">
                <a:srgbClr val="55261C"/>
              </a:gs>
            </a:gsLst>
            <a:lin ang="5400000" scaled="1"/>
          </a:gradFill>
          <a:ln w="9525">
            <a:solidFill>
              <a:schemeClr val="tx1"/>
            </a:solidFill>
            <a:round/>
            <a:headEnd/>
            <a:tailEnd/>
          </a:ln>
          <a:effectLst/>
        </p:spPr>
        <p:txBody>
          <a:bodyPr wrap="none" anchor="ctr"/>
          <a:lstStyle/>
          <a:p>
            <a:pPr algn="ctr"/>
            <a:r>
              <a:rPr lang="en-US">
                <a:solidFill>
                  <a:srgbClr val="000000"/>
                </a:solidFill>
              </a:rPr>
              <a:t>Physical</a:t>
            </a:r>
          </a:p>
          <a:p>
            <a:pPr algn="ctr"/>
            <a:r>
              <a:rPr lang="en-US">
                <a:solidFill>
                  <a:srgbClr val="000000"/>
                </a:solidFill>
              </a:rPr>
              <a:t>agents</a:t>
            </a:r>
          </a:p>
        </p:txBody>
      </p:sp>
      <p:sp>
        <p:nvSpPr>
          <p:cNvPr id="248841" name="Oval 9"/>
          <p:cNvSpPr>
            <a:spLocks noChangeArrowheads="1"/>
          </p:cNvSpPr>
          <p:nvPr/>
        </p:nvSpPr>
        <p:spPr bwMode="auto">
          <a:xfrm>
            <a:off x="5943600" y="609600"/>
            <a:ext cx="2667000" cy="1600200"/>
          </a:xfrm>
          <a:prstGeom prst="ellipse">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9525">
            <a:solidFill>
              <a:schemeClr val="tx1"/>
            </a:solidFill>
            <a:round/>
            <a:headEnd/>
            <a:tailEnd/>
          </a:ln>
          <a:effectLst/>
        </p:spPr>
        <p:txBody>
          <a:bodyPr wrap="none" anchor="ctr"/>
          <a:lstStyle/>
          <a:p>
            <a:pPr algn="ctr"/>
            <a:r>
              <a:rPr lang="en-US"/>
              <a:t>Chemical </a:t>
            </a:r>
          </a:p>
          <a:p>
            <a:pPr algn="ctr"/>
            <a:r>
              <a:rPr lang="en-US"/>
              <a:t>agents</a:t>
            </a:r>
          </a:p>
        </p:txBody>
      </p:sp>
      <p:sp>
        <p:nvSpPr>
          <p:cNvPr id="248843" name="Text Box 11"/>
          <p:cNvSpPr txBox="1">
            <a:spLocks noChangeArrowheads="1"/>
          </p:cNvSpPr>
          <p:nvPr/>
        </p:nvSpPr>
        <p:spPr bwMode="auto">
          <a:xfrm>
            <a:off x="3032125" y="2014538"/>
            <a:ext cx="350838" cy="457200"/>
          </a:xfrm>
          <a:prstGeom prst="rect">
            <a:avLst/>
          </a:prstGeom>
          <a:noFill/>
          <a:ln w="9525">
            <a:noFill/>
            <a:miter lim="800000"/>
            <a:headEnd/>
            <a:tailEnd/>
          </a:ln>
          <a:effectLst/>
        </p:spPr>
        <p:txBody>
          <a:bodyPr wrap="none">
            <a:spAutoFit/>
          </a:bodyPr>
          <a:lstStyle/>
          <a:p>
            <a:r>
              <a:rPr lang="en-US"/>
              <a:t>1</a:t>
            </a:r>
          </a:p>
        </p:txBody>
      </p:sp>
      <p:sp>
        <p:nvSpPr>
          <p:cNvPr id="248844" name="Line 12"/>
          <p:cNvSpPr>
            <a:spLocks noChangeShapeType="1"/>
          </p:cNvSpPr>
          <p:nvPr/>
        </p:nvSpPr>
        <p:spPr bwMode="auto">
          <a:xfrm flipV="1">
            <a:off x="5638800" y="2057400"/>
            <a:ext cx="914400" cy="762000"/>
          </a:xfrm>
          <a:prstGeom prst="line">
            <a:avLst/>
          </a:prstGeom>
          <a:noFill/>
          <a:ln w="9525">
            <a:solidFill>
              <a:srgbClr val="000000"/>
            </a:solidFill>
            <a:round/>
            <a:headEnd/>
            <a:tailEnd type="triangle" w="med" len="med"/>
          </a:ln>
          <a:effectLst/>
        </p:spPr>
        <p:txBody>
          <a:bodyPr anchor="ctr"/>
          <a:lstStyle/>
          <a:p>
            <a:endParaRPr lang="en-GB"/>
          </a:p>
        </p:txBody>
      </p:sp>
      <p:sp>
        <p:nvSpPr>
          <p:cNvPr id="248845" name="Text Box 13"/>
          <p:cNvSpPr txBox="1">
            <a:spLocks noChangeArrowheads="1"/>
          </p:cNvSpPr>
          <p:nvPr/>
        </p:nvSpPr>
        <p:spPr bwMode="auto">
          <a:xfrm>
            <a:off x="5775325" y="2014538"/>
            <a:ext cx="350838" cy="457200"/>
          </a:xfrm>
          <a:prstGeom prst="rect">
            <a:avLst/>
          </a:prstGeom>
          <a:noFill/>
          <a:ln w="9525">
            <a:noFill/>
            <a:miter lim="800000"/>
            <a:headEnd/>
            <a:tailEnd/>
          </a:ln>
          <a:effectLst/>
        </p:spPr>
        <p:txBody>
          <a:bodyPr wrap="none">
            <a:spAutoFit/>
          </a:bodyPr>
          <a:lstStyle/>
          <a:p>
            <a:r>
              <a:rPr lang="en-US"/>
              <a:t>2</a:t>
            </a:r>
          </a:p>
        </p:txBody>
      </p:sp>
      <p:sp>
        <p:nvSpPr>
          <p:cNvPr id="248847" name="Text Box 15"/>
          <p:cNvSpPr txBox="1">
            <a:spLocks noChangeArrowheads="1"/>
          </p:cNvSpPr>
          <p:nvPr/>
        </p:nvSpPr>
        <p:spPr bwMode="auto">
          <a:xfrm>
            <a:off x="2925763" y="4343400"/>
            <a:ext cx="350837" cy="457200"/>
          </a:xfrm>
          <a:prstGeom prst="rect">
            <a:avLst/>
          </a:prstGeom>
          <a:noFill/>
          <a:ln w="9525">
            <a:noFill/>
            <a:miter lim="800000"/>
            <a:headEnd/>
            <a:tailEnd/>
          </a:ln>
          <a:effectLst/>
        </p:spPr>
        <p:txBody>
          <a:bodyPr wrap="none">
            <a:spAutoFit/>
          </a:bodyPr>
          <a:lstStyle/>
          <a:p>
            <a:r>
              <a:rPr lang="en-US"/>
              <a:t>3</a:t>
            </a:r>
          </a:p>
        </p:txBody>
      </p:sp>
      <p:sp>
        <p:nvSpPr>
          <p:cNvPr id="248849" name="Text Box 17"/>
          <p:cNvSpPr txBox="1">
            <a:spLocks noChangeArrowheads="1"/>
          </p:cNvSpPr>
          <p:nvPr/>
        </p:nvSpPr>
        <p:spPr bwMode="auto">
          <a:xfrm>
            <a:off x="4419600" y="4648200"/>
            <a:ext cx="350838" cy="457200"/>
          </a:xfrm>
          <a:prstGeom prst="rect">
            <a:avLst/>
          </a:prstGeom>
          <a:noFill/>
          <a:ln w="9525">
            <a:noFill/>
            <a:miter lim="800000"/>
            <a:headEnd/>
            <a:tailEnd/>
          </a:ln>
          <a:effectLst/>
        </p:spPr>
        <p:txBody>
          <a:bodyPr wrap="none">
            <a:spAutoFit/>
          </a:bodyPr>
          <a:lstStyle/>
          <a:p>
            <a:r>
              <a:rPr lang="en-US"/>
              <a:t>4</a:t>
            </a:r>
          </a:p>
        </p:txBody>
      </p:sp>
      <p:sp>
        <p:nvSpPr>
          <p:cNvPr id="248850" name="Oval 18"/>
          <p:cNvSpPr>
            <a:spLocks noChangeArrowheads="1"/>
          </p:cNvSpPr>
          <p:nvPr/>
        </p:nvSpPr>
        <p:spPr bwMode="auto">
          <a:xfrm>
            <a:off x="3048000" y="5181600"/>
            <a:ext cx="2667000" cy="1600200"/>
          </a:xfrm>
          <a:prstGeom prst="ellipse">
            <a:avLst/>
          </a:prstGeom>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gradFill>
          <a:ln w="9525">
            <a:solidFill>
              <a:schemeClr val="tx1"/>
            </a:solidFill>
            <a:round/>
            <a:headEnd/>
            <a:tailEnd/>
          </a:ln>
          <a:effectLst/>
        </p:spPr>
        <p:txBody>
          <a:bodyPr wrap="none" anchor="ctr"/>
          <a:lstStyle/>
          <a:p>
            <a:pPr algn="ctr"/>
            <a:r>
              <a:rPr lang="en-US">
                <a:solidFill>
                  <a:srgbClr val="000000"/>
                </a:solidFill>
              </a:rPr>
              <a:t>Mechanical</a:t>
            </a:r>
          </a:p>
          <a:p>
            <a:pPr algn="ctr"/>
            <a:r>
              <a:rPr lang="en-US">
                <a:solidFill>
                  <a:srgbClr val="000000"/>
                </a:solidFill>
              </a:rPr>
              <a:t>agents</a:t>
            </a:r>
          </a:p>
        </p:txBody>
      </p:sp>
      <p:sp>
        <p:nvSpPr>
          <p:cNvPr id="248851" name="Line 19"/>
          <p:cNvSpPr>
            <a:spLocks noChangeShapeType="1"/>
          </p:cNvSpPr>
          <p:nvPr/>
        </p:nvSpPr>
        <p:spPr bwMode="auto">
          <a:xfrm>
            <a:off x="4343400" y="4648200"/>
            <a:ext cx="0" cy="533400"/>
          </a:xfrm>
          <a:prstGeom prst="line">
            <a:avLst/>
          </a:prstGeom>
          <a:noFill/>
          <a:ln w="9525">
            <a:solidFill>
              <a:srgbClr val="000000"/>
            </a:solidFill>
            <a:round/>
            <a:headEnd/>
            <a:tailEnd type="triangle" w="med" len="med"/>
          </a:ln>
          <a:effectLst/>
        </p:spPr>
        <p:txBody>
          <a:bodyPr anchor="ctr"/>
          <a:lstStyle/>
          <a:p>
            <a:endParaRPr lang="en-GB"/>
          </a:p>
        </p:txBody>
      </p:sp>
      <p:sp>
        <p:nvSpPr>
          <p:cNvPr id="248852" name="Text Box 20"/>
          <p:cNvSpPr txBox="1">
            <a:spLocks noChangeArrowheads="1"/>
          </p:cNvSpPr>
          <p:nvPr/>
        </p:nvSpPr>
        <p:spPr bwMode="auto">
          <a:xfrm>
            <a:off x="6232525" y="3386138"/>
            <a:ext cx="350838" cy="457200"/>
          </a:xfrm>
          <a:prstGeom prst="rect">
            <a:avLst/>
          </a:prstGeom>
          <a:noFill/>
          <a:ln w="9525">
            <a:noFill/>
            <a:miter lim="800000"/>
            <a:headEnd/>
            <a:tailEnd/>
          </a:ln>
          <a:effectLst/>
        </p:spPr>
        <p:txBody>
          <a:bodyPr wrap="none">
            <a:spAutoFit/>
          </a:bodyPr>
          <a:lstStyle/>
          <a:p>
            <a:r>
              <a:rPr lang="en-US"/>
              <a:t>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48836"/>
                                        </p:tgtEl>
                                        <p:attrNameLst>
                                          <p:attrName>style.visibility</p:attrName>
                                        </p:attrNameLst>
                                      </p:cBhvr>
                                      <p:to>
                                        <p:strVal val="visible"/>
                                      </p:to>
                                    </p:set>
                                    <p:animEffect transition="in" filter="diamond(in)">
                                      <p:cBhvr>
                                        <p:cTn id="7" dur="500"/>
                                        <p:tgtEl>
                                          <p:spTgt spid="248836"/>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48843"/>
                                        </p:tgtEl>
                                        <p:attrNameLst>
                                          <p:attrName>style.visibility</p:attrName>
                                        </p:attrNameLst>
                                      </p:cBhvr>
                                      <p:to>
                                        <p:strVal val="visible"/>
                                      </p:to>
                                    </p:set>
                                    <p:animEffect transition="in" filter="checkerboard(across)">
                                      <p:cBhvr>
                                        <p:cTn id="11" dur="500"/>
                                        <p:tgtEl>
                                          <p:spTgt spid="24884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48842"/>
                                        </p:tgtEl>
                                        <p:attrNameLst>
                                          <p:attrName>style.visibility</p:attrName>
                                        </p:attrNameLst>
                                      </p:cBhvr>
                                      <p:to>
                                        <p:strVal val="visible"/>
                                      </p:to>
                                    </p:set>
                                    <p:animEffect transition="in" filter="wipe(down)">
                                      <p:cBhvr>
                                        <p:cTn id="15" dur="500"/>
                                        <p:tgtEl>
                                          <p:spTgt spid="248842"/>
                                        </p:tgtEl>
                                      </p:cBhvr>
                                    </p:animEffect>
                                  </p:childTnLst>
                                </p:cTn>
                              </p:par>
                            </p:childTnLst>
                          </p:cTn>
                        </p:par>
                        <p:par>
                          <p:cTn id="16" fill="hold">
                            <p:stCondLst>
                              <p:cond delay="1500"/>
                            </p:stCondLst>
                            <p:childTnLst>
                              <p:par>
                                <p:cTn id="17" presetID="20" presetClass="entr" presetSubtype="0" fill="hold" grpId="0" nodeType="afterEffect">
                                  <p:stCondLst>
                                    <p:cond delay="0"/>
                                  </p:stCondLst>
                                  <p:childTnLst>
                                    <p:set>
                                      <p:cBhvr>
                                        <p:cTn id="18" dur="1" fill="hold">
                                          <p:stCondLst>
                                            <p:cond delay="0"/>
                                          </p:stCondLst>
                                        </p:cTn>
                                        <p:tgtEl>
                                          <p:spTgt spid="248837"/>
                                        </p:tgtEl>
                                        <p:attrNameLst>
                                          <p:attrName>style.visibility</p:attrName>
                                        </p:attrNameLst>
                                      </p:cBhvr>
                                      <p:to>
                                        <p:strVal val="visible"/>
                                      </p:to>
                                    </p:set>
                                    <p:animEffect transition="in" filter="wedge">
                                      <p:cBhvr>
                                        <p:cTn id="19" dur="500"/>
                                        <p:tgtEl>
                                          <p:spTgt spid="24883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248844"/>
                                        </p:tgtEl>
                                        <p:attrNameLst>
                                          <p:attrName>style.visibility</p:attrName>
                                        </p:attrNameLst>
                                      </p:cBhvr>
                                      <p:to>
                                        <p:strVal val="visible"/>
                                      </p:to>
                                    </p:set>
                                    <p:animEffect transition="in" filter="wipe(down)">
                                      <p:cBhvr>
                                        <p:cTn id="23" dur="500"/>
                                        <p:tgtEl>
                                          <p:spTgt spid="248844"/>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248845"/>
                                        </p:tgtEl>
                                        <p:attrNameLst>
                                          <p:attrName>style.visibility</p:attrName>
                                        </p:attrNameLst>
                                      </p:cBhvr>
                                      <p:to>
                                        <p:strVal val="visible"/>
                                      </p:to>
                                    </p:set>
                                    <p:animEffect transition="in" filter="checkerboard(across)">
                                      <p:cBhvr>
                                        <p:cTn id="27" dur="500"/>
                                        <p:tgtEl>
                                          <p:spTgt spid="248845"/>
                                        </p:tgtEl>
                                      </p:cBhvr>
                                    </p:animEffect>
                                  </p:childTnLst>
                                </p:cTn>
                              </p:par>
                            </p:childTnLst>
                          </p:cTn>
                        </p:par>
                        <p:par>
                          <p:cTn id="28" fill="hold">
                            <p:stCondLst>
                              <p:cond delay="3000"/>
                            </p:stCondLst>
                            <p:childTnLst>
                              <p:par>
                                <p:cTn id="29" presetID="13" presetClass="entr" presetSubtype="16" fill="hold" grpId="0" nodeType="afterEffect">
                                  <p:stCondLst>
                                    <p:cond delay="0"/>
                                  </p:stCondLst>
                                  <p:childTnLst>
                                    <p:set>
                                      <p:cBhvr>
                                        <p:cTn id="30" dur="1" fill="hold">
                                          <p:stCondLst>
                                            <p:cond delay="0"/>
                                          </p:stCondLst>
                                        </p:cTn>
                                        <p:tgtEl>
                                          <p:spTgt spid="248841"/>
                                        </p:tgtEl>
                                        <p:attrNameLst>
                                          <p:attrName>style.visibility</p:attrName>
                                        </p:attrNameLst>
                                      </p:cBhvr>
                                      <p:to>
                                        <p:strVal val="visible"/>
                                      </p:to>
                                    </p:set>
                                    <p:animEffect transition="in" filter="plus(in)">
                                      <p:cBhvr>
                                        <p:cTn id="31" dur="500"/>
                                        <p:tgtEl>
                                          <p:spTgt spid="248841"/>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248846"/>
                                        </p:tgtEl>
                                        <p:attrNameLst>
                                          <p:attrName>style.visibility</p:attrName>
                                        </p:attrNameLst>
                                      </p:cBhvr>
                                      <p:to>
                                        <p:strVal val="visible"/>
                                      </p:to>
                                    </p:set>
                                    <p:animEffect transition="in" filter="wipe(right)">
                                      <p:cBhvr>
                                        <p:cTn id="35" dur="500"/>
                                        <p:tgtEl>
                                          <p:spTgt spid="248846"/>
                                        </p:tgtEl>
                                      </p:cBhvr>
                                    </p:animEffect>
                                  </p:childTnLst>
                                </p:cTn>
                              </p:par>
                            </p:childTnLst>
                          </p:cTn>
                        </p:par>
                        <p:par>
                          <p:cTn id="36" fill="hold">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248847"/>
                                        </p:tgtEl>
                                        <p:attrNameLst>
                                          <p:attrName>style.visibility</p:attrName>
                                        </p:attrNameLst>
                                      </p:cBhvr>
                                      <p:to>
                                        <p:strVal val="visible"/>
                                      </p:to>
                                    </p:set>
                                    <p:animEffect transition="in" filter="checkerboard(across)">
                                      <p:cBhvr>
                                        <p:cTn id="39" dur="500"/>
                                        <p:tgtEl>
                                          <p:spTgt spid="248847"/>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248840"/>
                                        </p:tgtEl>
                                        <p:attrNameLst>
                                          <p:attrName>style.visibility</p:attrName>
                                        </p:attrNameLst>
                                      </p:cBhvr>
                                      <p:to>
                                        <p:strVal val="visible"/>
                                      </p:to>
                                    </p:set>
                                    <p:animEffect transition="in" filter="dissolve">
                                      <p:cBhvr>
                                        <p:cTn id="43" dur="500"/>
                                        <p:tgtEl>
                                          <p:spTgt spid="248840"/>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48851"/>
                                        </p:tgtEl>
                                        <p:attrNameLst>
                                          <p:attrName>style.visibility</p:attrName>
                                        </p:attrNameLst>
                                      </p:cBhvr>
                                      <p:to>
                                        <p:strVal val="visible"/>
                                      </p:to>
                                    </p:set>
                                    <p:animEffect transition="in" filter="wipe(up)">
                                      <p:cBhvr>
                                        <p:cTn id="47" dur="500"/>
                                        <p:tgtEl>
                                          <p:spTgt spid="248851"/>
                                        </p:tgtEl>
                                      </p:cBhvr>
                                    </p:animEffect>
                                  </p:childTnLst>
                                </p:cTn>
                              </p:par>
                            </p:childTnLst>
                          </p:cTn>
                        </p:par>
                        <p:par>
                          <p:cTn id="48" fill="hold">
                            <p:stCondLst>
                              <p:cond delay="5500"/>
                            </p:stCondLst>
                            <p:childTnLst>
                              <p:par>
                                <p:cTn id="49" presetID="5" presetClass="entr" presetSubtype="10" fill="hold" grpId="0" nodeType="afterEffect">
                                  <p:stCondLst>
                                    <p:cond delay="0"/>
                                  </p:stCondLst>
                                  <p:childTnLst>
                                    <p:set>
                                      <p:cBhvr>
                                        <p:cTn id="50" dur="1" fill="hold">
                                          <p:stCondLst>
                                            <p:cond delay="0"/>
                                          </p:stCondLst>
                                        </p:cTn>
                                        <p:tgtEl>
                                          <p:spTgt spid="248849"/>
                                        </p:tgtEl>
                                        <p:attrNameLst>
                                          <p:attrName>style.visibility</p:attrName>
                                        </p:attrNameLst>
                                      </p:cBhvr>
                                      <p:to>
                                        <p:strVal val="visible"/>
                                      </p:to>
                                    </p:set>
                                    <p:animEffect transition="in" filter="checkerboard(across)">
                                      <p:cBhvr>
                                        <p:cTn id="51" dur="500"/>
                                        <p:tgtEl>
                                          <p:spTgt spid="248849"/>
                                        </p:tgtEl>
                                      </p:cBhvr>
                                    </p:animEffect>
                                  </p:childTnLst>
                                </p:cTn>
                              </p:par>
                            </p:childTnLst>
                          </p:cTn>
                        </p:par>
                        <p:par>
                          <p:cTn id="52" fill="hold">
                            <p:stCondLst>
                              <p:cond delay="6000"/>
                            </p:stCondLst>
                            <p:childTnLst>
                              <p:par>
                                <p:cTn id="53" presetID="4" presetClass="entr" presetSubtype="16" fill="hold" grpId="0" nodeType="afterEffect">
                                  <p:stCondLst>
                                    <p:cond delay="0"/>
                                  </p:stCondLst>
                                  <p:childTnLst>
                                    <p:set>
                                      <p:cBhvr>
                                        <p:cTn id="54" dur="1" fill="hold">
                                          <p:stCondLst>
                                            <p:cond delay="0"/>
                                          </p:stCondLst>
                                        </p:cTn>
                                        <p:tgtEl>
                                          <p:spTgt spid="248850"/>
                                        </p:tgtEl>
                                        <p:attrNameLst>
                                          <p:attrName>style.visibility</p:attrName>
                                        </p:attrNameLst>
                                      </p:cBhvr>
                                      <p:to>
                                        <p:strVal val="visible"/>
                                      </p:to>
                                    </p:set>
                                    <p:animEffect transition="in" filter="box(in)">
                                      <p:cBhvr>
                                        <p:cTn id="55" dur="500"/>
                                        <p:tgtEl>
                                          <p:spTgt spid="248850"/>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248848"/>
                                        </p:tgtEl>
                                        <p:attrNameLst>
                                          <p:attrName>style.visibility</p:attrName>
                                        </p:attrNameLst>
                                      </p:cBhvr>
                                      <p:to>
                                        <p:strVal val="visible"/>
                                      </p:to>
                                    </p:set>
                                    <p:animEffect transition="in" filter="wipe(left)">
                                      <p:cBhvr>
                                        <p:cTn id="59" dur="500"/>
                                        <p:tgtEl>
                                          <p:spTgt spid="248848"/>
                                        </p:tgtEl>
                                      </p:cBhvr>
                                    </p:animEffect>
                                  </p:childTnLst>
                                </p:cTn>
                              </p:par>
                            </p:childTnLst>
                          </p:cTn>
                        </p:par>
                        <p:par>
                          <p:cTn id="60" fill="hold">
                            <p:stCondLst>
                              <p:cond delay="7000"/>
                            </p:stCondLst>
                            <p:childTnLst>
                              <p:par>
                                <p:cTn id="61" presetID="5" presetClass="entr" presetSubtype="10" fill="hold" grpId="0" nodeType="afterEffect">
                                  <p:stCondLst>
                                    <p:cond delay="0"/>
                                  </p:stCondLst>
                                  <p:childTnLst>
                                    <p:set>
                                      <p:cBhvr>
                                        <p:cTn id="62" dur="1" fill="hold">
                                          <p:stCondLst>
                                            <p:cond delay="0"/>
                                          </p:stCondLst>
                                        </p:cTn>
                                        <p:tgtEl>
                                          <p:spTgt spid="248852"/>
                                        </p:tgtEl>
                                        <p:attrNameLst>
                                          <p:attrName>style.visibility</p:attrName>
                                        </p:attrNameLst>
                                      </p:cBhvr>
                                      <p:to>
                                        <p:strVal val="visible"/>
                                      </p:to>
                                    </p:set>
                                    <p:animEffect transition="in" filter="checkerboard(across)">
                                      <p:cBhvr>
                                        <p:cTn id="63" dur="500"/>
                                        <p:tgtEl>
                                          <p:spTgt spid="248852"/>
                                        </p:tgtEl>
                                      </p:cBhvr>
                                    </p:animEffect>
                                  </p:childTnLst>
                                </p:cTn>
                              </p:par>
                            </p:childTnLst>
                          </p:cTn>
                        </p:par>
                        <p:par>
                          <p:cTn id="64" fill="hold">
                            <p:stCondLst>
                              <p:cond delay="7500"/>
                            </p:stCondLst>
                            <p:childTnLst>
                              <p:par>
                                <p:cTn id="65" presetID="16" presetClass="entr" presetSubtype="26" fill="hold" grpId="0" nodeType="afterEffect">
                                  <p:stCondLst>
                                    <p:cond delay="0"/>
                                  </p:stCondLst>
                                  <p:childTnLst>
                                    <p:set>
                                      <p:cBhvr>
                                        <p:cTn id="66" dur="1" fill="hold">
                                          <p:stCondLst>
                                            <p:cond delay="0"/>
                                          </p:stCondLst>
                                        </p:cTn>
                                        <p:tgtEl>
                                          <p:spTgt spid="248839"/>
                                        </p:tgtEl>
                                        <p:attrNameLst>
                                          <p:attrName>style.visibility</p:attrName>
                                        </p:attrNameLst>
                                      </p:cBhvr>
                                      <p:to>
                                        <p:strVal val="visible"/>
                                      </p:to>
                                    </p:set>
                                    <p:animEffect transition="in" filter="barn(inHorizontal)">
                                      <p:cBhvr>
                                        <p:cTn id="67" dur="500"/>
                                        <p:tgtEl>
                                          <p:spTgt spid="248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6" grpId="0" animBg="1"/>
      <p:bldP spid="248848" grpId="0" animBg="1"/>
      <p:bldP spid="248842" grpId="0" animBg="1"/>
      <p:bldP spid="248836" grpId="0" animBg="1"/>
      <p:bldP spid="248837" grpId="0" animBg="1"/>
      <p:bldP spid="248839" grpId="0" animBg="1"/>
      <p:bldP spid="248840" grpId="0" animBg="1"/>
      <p:bldP spid="248841" grpId="0" animBg="1"/>
      <p:bldP spid="248843" grpId="0"/>
      <p:bldP spid="248844" grpId="0" animBg="1"/>
      <p:bldP spid="248845" grpId="0"/>
      <p:bldP spid="248847" grpId="0"/>
      <p:bldP spid="248849" grpId="0"/>
      <p:bldP spid="248850" grpId="0" animBg="1"/>
      <p:bldP spid="248851" grpId="0" animBg="1"/>
      <p:bldP spid="248852" grpId="0"/>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1914" name="Oval 10"/>
          <p:cNvSpPr>
            <a:spLocks noChangeArrowheads="1"/>
          </p:cNvSpPr>
          <p:nvPr/>
        </p:nvSpPr>
        <p:spPr bwMode="auto">
          <a:xfrm>
            <a:off x="6477000" y="2362200"/>
            <a:ext cx="1828800" cy="1524000"/>
          </a:xfrm>
          <a:prstGeom prst="ellipse">
            <a:avLst/>
          </a:prstGeom>
          <a:gradFill rotWithShape="0">
            <a:gsLst>
              <a:gs pos="0">
                <a:srgbClr val="825600"/>
              </a:gs>
              <a:gs pos="13000">
                <a:srgbClr val="FFA800">
                  <a:alpha val="87000"/>
                </a:srgbClr>
              </a:gs>
              <a:gs pos="28000">
                <a:srgbClr val="825600">
                  <a:alpha val="72000"/>
                </a:srgbClr>
              </a:gs>
              <a:gs pos="42999">
                <a:srgbClr val="FFA800">
                  <a:alpha val="57001"/>
                </a:srgbClr>
              </a:gs>
              <a:gs pos="58000">
                <a:srgbClr val="825600">
                  <a:alpha val="42000"/>
                </a:srgbClr>
              </a:gs>
              <a:gs pos="72000">
                <a:srgbClr val="FFA800">
                  <a:alpha val="28000"/>
                </a:srgbClr>
              </a:gs>
              <a:gs pos="87000">
                <a:srgbClr val="825600">
                  <a:alpha val="13000"/>
                </a:srgbClr>
              </a:gs>
              <a:gs pos="100000">
                <a:srgbClr val="FFA800">
                  <a:alpha val="0"/>
                </a:srgbClr>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Human</a:t>
            </a:r>
          </a:p>
          <a:p>
            <a:pPr algn="ctr"/>
            <a:r>
              <a:rPr lang="en-US" sz="1800" b="1">
                <a:latin typeface="Arial" charset="0"/>
              </a:rPr>
              <a:t> behavior</a:t>
            </a:r>
          </a:p>
        </p:txBody>
      </p:sp>
      <p:sp>
        <p:nvSpPr>
          <p:cNvPr id="251906" name="Rectangle 2"/>
          <p:cNvSpPr>
            <a:spLocks noGrp="1" noChangeArrowheads="1"/>
          </p:cNvSpPr>
          <p:nvPr>
            <p:ph type="title"/>
          </p:nvPr>
        </p:nvSpPr>
        <p:spPr>
          <a:xfrm>
            <a:off x="1104900" y="304800"/>
            <a:ext cx="7620000" cy="641350"/>
          </a:xfrm>
        </p:spPr>
        <p:txBody>
          <a:bodyPr/>
          <a:lstStyle/>
          <a:p>
            <a:r>
              <a:rPr lang="en-US" sz="3600">
                <a:solidFill>
                  <a:schemeClr val="tx1"/>
                </a:solidFill>
              </a:rPr>
              <a:t>Host Factors (Influence Exposure, Susceptibility, response to agents</a:t>
            </a:r>
          </a:p>
        </p:txBody>
      </p:sp>
      <p:sp>
        <p:nvSpPr>
          <p:cNvPr id="251907" name="Oval 3"/>
          <p:cNvSpPr>
            <a:spLocks noChangeArrowheads="1"/>
          </p:cNvSpPr>
          <p:nvPr/>
        </p:nvSpPr>
        <p:spPr bwMode="auto">
          <a:xfrm>
            <a:off x="2895600" y="1676400"/>
            <a:ext cx="1828800" cy="1676400"/>
          </a:xfrm>
          <a:prstGeom prst="ellipse">
            <a:avLst/>
          </a:prstGeom>
          <a:gradFill rotWithShape="1">
            <a:gsLst>
              <a:gs pos="0">
                <a:schemeClr val="bg2"/>
              </a:gs>
              <a:gs pos="100000">
                <a:srgbClr val="336600"/>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Genetic</a:t>
            </a:r>
          </a:p>
        </p:txBody>
      </p:sp>
      <p:sp>
        <p:nvSpPr>
          <p:cNvPr id="251908" name="Oval 4"/>
          <p:cNvSpPr>
            <a:spLocks noChangeArrowheads="1"/>
          </p:cNvSpPr>
          <p:nvPr/>
        </p:nvSpPr>
        <p:spPr bwMode="auto">
          <a:xfrm>
            <a:off x="1676400" y="2514600"/>
            <a:ext cx="1752600" cy="1600200"/>
          </a:xfrm>
          <a:prstGeom prst="ellipse">
            <a:avLst/>
          </a:prstGeom>
          <a:gradFill rotWithShape="0">
            <a:gsLst>
              <a:gs pos="0">
                <a:srgbClr val="005E76"/>
              </a:gs>
              <a:gs pos="100000">
                <a:srgbClr val="A50021"/>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Age</a:t>
            </a:r>
          </a:p>
        </p:txBody>
      </p:sp>
      <p:sp>
        <p:nvSpPr>
          <p:cNvPr id="251909" name="Oval 5"/>
          <p:cNvSpPr>
            <a:spLocks noChangeArrowheads="1"/>
          </p:cNvSpPr>
          <p:nvPr/>
        </p:nvSpPr>
        <p:spPr bwMode="auto">
          <a:xfrm>
            <a:off x="1143000" y="3886200"/>
            <a:ext cx="1752600" cy="1676400"/>
          </a:xfrm>
          <a:prstGeom prst="ellipse">
            <a:avLst/>
          </a:prstGeom>
          <a:gradFill rotWithShape="0">
            <a:gsLst>
              <a:gs pos="0">
                <a:srgbClr val="005E76"/>
              </a:gs>
              <a:gs pos="100000">
                <a:srgbClr val="763656"/>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Sex</a:t>
            </a:r>
          </a:p>
        </p:txBody>
      </p:sp>
      <p:sp>
        <p:nvSpPr>
          <p:cNvPr id="251910" name="Oval 6"/>
          <p:cNvSpPr>
            <a:spLocks noChangeArrowheads="1"/>
          </p:cNvSpPr>
          <p:nvPr/>
        </p:nvSpPr>
        <p:spPr bwMode="auto">
          <a:xfrm>
            <a:off x="1828800" y="5029200"/>
            <a:ext cx="1752600" cy="1676400"/>
          </a:xfrm>
          <a:prstGeom prst="ellipse">
            <a:avLst/>
          </a:prstGeom>
          <a:gradFill rotWithShape="1">
            <a:gsLst>
              <a:gs pos="0">
                <a:srgbClr val="FF6600"/>
              </a:gs>
              <a:gs pos="100000">
                <a:srgbClr val="000000"/>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Ethnic group</a:t>
            </a:r>
          </a:p>
        </p:txBody>
      </p:sp>
      <p:sp>
        <p:nvSpPr>
          <p:cNvPr id="251911" name="Oval 7"/>
          <p:cNvSpPr>
            <a:spLocks noChangeArrowheads="1"/>
          </p:cNvSpPr>
          <p:nvPr/>
        </p:nvSpPr>
        <p:spPr bwMode="auto">
          <a:xfrm>
            <a:off x="3505200" y="5334000"/>
            <a:ext cx="1905000" cy="1524000"/>
          </a:xfrm>
          <a:prstGeom prst="ellipse">
            <a:avLst/>
          </a:prstGeom>
          <a:gradFill rotWithShape="1">
            <a:gsLst>
              <a:gs pos="0">
                <a:srgbClr val="00FF00"/>
              </a:gs>
              <a:gs pos="100000">
                <a:srgbClr val="000000"/>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Physiologic </a:t>
            </a:r>
          </a:p>
          <a:p>
            <a:pPr algn="ctr"/>
            <a:r>
              <a:rPr lang="en-US" sz="1800" b="1">
                <a:latin typeface="Arial" charset="0"/>
              </a:rPr>
              <a:t>state</a:t>
            </a:r>
          </a:p>
        </p:txBody>
      </p:sp>
      <p:sp>
        <p:nvSpPr>
          <p:cNvPr id="251912" name="Oval 8"/>
          <p:cNvSpPr>
            <a:spLocks noChangeArrowheads="1"/>
          </p:cNvSpPr>
          <p:nvPr/>
        </p:nvSpPr>
        <p:spPr bwMode="auto">
          <a:xfrm>
            <a:off x="5029200" y="4876800"/>
            <a:ext cx="1905000" cy="16002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Prior</a:t>
            </a:r>
          </a:p>
          <a:p>
            <a:pPr algn="ctr"/>
            <a:r>
              <a:rPr lang="en-US" sz="1800" b="1">
                <a:latin typeface="Arial" charset="0"/>
              </a:rPr>
              <a:t> immunologic</a:t>
            </a:r>
          </a:p>
          <a:p>
            <a:pPr algn="ctr"/>
            <a:r>
              <a:rPr lang="en-US" sz="1800" b="1">
                <a:latin typeface="Arial" charset="0"/>
              </a:rPr>
              <a:t>experience</a:t>
            </a:r>
          </a:p>
        </p:txBody>
      </p:sp>
      <p:sp>
        <p:nvSpPr>
          <p:cNvPr id="251913" name="Oval 9"/>
          <p:cNvSpPr>
            <a:spLocks noChangeArrowheads="1"/>
          </p:cNvSpPr>
          <p:nvPr/>
        </p:nvSpPr>
        <p:spPr bwMode="auto">
          <a:xfrm>
            <a:off x="5943600" y="3733800"/>
            <a:ext cx="1828800" cy="1524000"/>
          </a:xfrm>
          <a:prstGeom prst="ellipse">
            <a:avLst/>
          </a:prstGeom>
          <a:gradFill rotWithShape="1">
            <a:gsLst>
              <a:gs pos="0">
                <a:srgbClr val="FF00FF"/>
              </a:gs>
              <a:gs pos="100000">
                <a:srgbClr val="000000"/>
              </a:gs>
            </a:gsLst>
            <a:path path="shape">
              <a:fillToRect l="50000" t="50000" r="50000" b="50000"/>
            </a:path>
          </a:gradFill>
          <a:ln w="9525">
            <a:solidFill>
              <a:schemeClr val="tx1"/>
            </a:solidFill>
            <a:round/>
            <a:headEnd/>
            <a:tailEnd/>
          </a:ln>
          <a:effectLst/>
        </p:spPr>
        <p:txBody>
          <a:bodyPr wrap="none" anchor="ctr"/>
          <a:lstStyle/>
          <a:p>
            <a:pPr algn="ctr"/>
            <a:r>
              <a:rPr lang="en-US" sz="1800" b="1">
                <a:latin typeface="Arial" charset="0"/>
              </a:rPr>
              <a:t>Intercurrent or</a:t>
            </a:r>
          </a:p>
          <a:p>
            <a:pPr algn="ctr"/>
            <a:r>
              <a:rPr lang="en-US" sz="1800" b="1">
                <a:latin typeface="Arial" charset="0"/>
              </a:rPr>
              <a:t>Preexisting</a:t>
            </a:r>
          </a:p>
          <a:p>
            <a:pPr algn="ctr"/>
            <a:r>
              <a:rPr lang="en-US" sz="1800" b="1">
                <a:latin typeface="Arial" charset="0"/>
              </a:rPr>
              <a:t>disease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51906"/>
                                        </p:tgtEl>
                                        <p:attrNameLst>
                                          <p:attrName>style.visibility</p:attrName>
                                        </p:attrNameLst>
                                      </p:cBhvr>
                                      <p:to>
                                        <p:strVal val="visible"/>
                                      </p:to>
                                    </p:set>
                                    <p:anim calcmode="lin" valueType="num">
                                      <p:cBhvr additive="base">
                                        <p:cTn id="7" dur="2000" fill="hold"/>
                                        <p:tgtEl>
                                          <p:spTgt spid="251906"/>
                                        </p:tgtEl>
                                        <p:attrNameLst>
                                          <p:attrName>ppt_x</p:attrName>
                                        </p:attrNameLst>
                                      </p:cBhvr>
                                      <p:tavLst>
                                        <p:tav tm="0">
                                          <p:val>
                                            <p:strVal val="1+#ppt_w/2"/>
                                          </p:val>
                                        </p:tav>
                                        <p:tav tm="100000">
                                          <p:val>
                                            <p:strVal val="#ppt_x"/>
                                          </p:val>
                                        </p:tav>
                                      </p:tavLst>
                                    </p:anim>
                                    <p:anim calcmode="lin" valueType="num">
                                      <p:cBhvr additive="base">
                                        <p:cTn id="8" dur="2000" fill="hold"/>
                                        <p:tgtEl>
                                          <p:spTgt spid="25190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0" presetClass="entr" presetSubtype="0" fill="hold" grpId="0" nodeType="afterEffect">
                                  <p:stCondLst>
                                    <p:cond delay="0"/>
                                  </p:stCondLst>
                                  <p:childTnLst>
                                    <p:set>
                                      <p:cBhvr>
                                        <p:cTn id="11" dur="1" fill="hold">
                                          <p:stCondLst>
                                            <p:cond delay="0"/>
                                          </p:stCondLst>
                                        </p:cTn>
                                        <p:tgtEl>
                                          <p:spTgt spid="251907"/>
                                        </p:tgtEl>
                                        <p:attrNameLst>
                                          <p:attrName>style.visibility</p:attrName>
                                        </p:attrNameLst>
                                      </p:cBhvr>
                                      <p:to>
                                        <p:strVal val="visible"/>
                                      </p:to>
                                    </p:set>
                                    <p:animEffect transition="in" filter="wedge">
                                      <p:cBhvr>
                                        <p:cTn id="12" dur="500"/>
                                        <p:tgtEl>
                                          <p:spTgt spid="251907"/>
                                        </p:tgtEl>
                                      </p:cBhvr>
                                    </p:animEffect>
                                  </p:childTnLst>
                                </p:cTn>
                              </p:par>
                            </p:childTnLst>
                          </p:cTn>
                        </p:par>
                        <p:par>
                          <p:cTn id="13" fill="hold">
                            <p:stCondLst>
                              <p:cond delay="2500"/>
                            </p:stCondLst>
                            <p:childTnLst>
                              <p:par>
                                <p:cTn id="14" presetID="20" presetClass="entr" presetSubtype="0" fill="hold" grpId="0" nodeType="afterEffect">
                                  <p:stCondLst>
                                    <p:cond delay="0"/>
                                  </p:stCondLst>
                                  <p:childTnLst>
                                    <p:set>
                                      <p:cBhvr>
                                        <p:cTn id="15" dur="1" fill="hold">
                                          <p:stCondLst>
                                            <p:cond delay="0"/>
                                          </p:stCondLst>
                                        </p:cTn>
                                        <p:tgtEl>
                                          <p:spTgt spid="251908"/>
                                        </p:tgtEl>
                                        <p:attrNameLst>
                                          <p:attrName>style.visibility</p:attrName>
                                        </p:attrNameLst>
                                      </p:cBhvr>
                                      <p:to>
                                        <p:strVal val="visible"/>
                                      </p:to>
                                    </p:set>
                                    <p:animEffect transition="in" filter="wedge">
                                      <p:cBhvr>
                                        <p:cTn id="16" dur="500"/>
                                        <p:tgtEl>
                                          <p:spTgt spid="251908"/>
                                        </p:tgtEl>
                                      </p:cBhvr>
                                    </p:animEffect>
                                  </p:childTnLst>
                                </p:cTn>
                              </p:par>
                            </p:childTnLst>
                          </p:cTn>
                        </p:par>
                        <p:par>
                          <p:cTn id="17" fill="hold">
                            <p:stCondLst>
                              <p:cond delay="3000"/>
                            </p:stCondLst>
                            <p:childTnLst>
                              <p:par>
                                <p:cTn id="18" presetID="20" presetClass="entr" presetSubtype="0" fill="hold" grpId="0" nodeType="afterEffect">
                                  <p:stCondLst>
                                    <p:cond delay="0"/>
                                  </p:stCondLst>
                                  <p:childTnLst>
                                    <p:set>
                                      <p:cBhvr>
                                        <p:cTn id="19" dur="1" fill="hold">
                                          <p:stCondLst>
                                            <p:cond delay="0"/>
                                          </p:stCondLst>
                                        </p:cTn>
                                        <p:tgtEl>
                                          <p:spTgt spid="251909"/>
                                        </p:tgtEl>
                                        <p:attrNameLst>
                                          <p:attrName>style.visibility</p:attrName>
                                        </p:attrNameLst>
                                      </p:cBhvr>
                                      <p:to>
                                        <p:strVal val="visible"/>
                                      </p:to>
                                    </p:set>
                                    <p:animEffect transition="in" filter="wedge">
                                      <p:cBhvr>
                                        <p:cTn id="20" dur="500"/>
                                        <p:tgtEl>
                                          <p:spTgt spid="251909"/>
                                        </p:tgtEl>
                                      </p:cBhvr>
                                    </p:animEffect>
                                  </p:childTnLst>
                                </p:cTn>
                              </p:par>
                            </p:childTnLst>
                          </p:cTn>
                        </p:par>
                        <p:par>
                          <p:cTn id="21" fill="hold">
                            <p:stCondLst>
                              <p:cond delay="3500"/>
                            </p:stCondLst>
                            <p:childTnLst>
                              <p:par>
                                <p:cTn id="22" presetID="20" presetClass="entr" presetSubtype="0" fill="hold" grpId="0" nodeType="afterEffect">
                                  <p:stCondLst>
                                    <p:cond delay="0"/>
                                  </p:stCondLst>
                                  <p:childTnLst>
                                    <p:set>
                                      <p:cBhvr>
                                        <p:cTn id="23" dur="1" fill="hold">
                                          <p:stCondLst>
                                            <p:cond delay="0"/>
                                          </p:stCondLst>
                                        </p:cTn>
                                        <p:tgtEl>
                                          <p:spTgt spid="251910"/>
                                        </p:tgtEl>
                                        <p:attrNameLst>
                                          <p:attrName>style.visibility</p:attrName>
                                        </p:attrNameLst>
                                      </p:cBhvr>
                                      <p:to>
                                        <p:strVal val="visible"/>
                                      </p:to>
                                    </p:set>
                                    <p:animEffect transition="in" filter="wedge">
                                      <p:cBhvr>
                                        <p:cTn id="24" dur="500"/>
                                        <p:tgtEl>
                                          <p:spTgt spid="251910"/>
                                        </p:tgtEl>
                                      </p:cBhvr>
                                    </p:animEffect>
                                  </p:childTnLst>
                                </p:cTn>
                              </p:par>
                            </p:childTnLst>
                          </p:cTn>
                        </p:par>
                        <p:par>
                          <p:cTn id="25" fill="hold">
                            <p:stCondLst>
                              <p:cond delay="4000"/>
                            </p:stCondLst>
                            <p:childTnLst>
                              <p:par>
                                <p:cTn id="26" presetID="20" presetClass="entr" presetSubtype="0" fill="hold" grpId="0" nodeType="afterEffect">
                                  <p:stCondLst>
                                    <p:cond delay="0"/>
                                  </p:stCondLst>
                                  <p:childTnLst>
                                    <p:set>
                                      <p:cBhvr>
                                        <p:cTn id="27" dur="1" fill="hold">
                                          <p:stCondLst>
                                            <p:cond delay="0"/>
                                          </p:stCondLst>
                                        </p:cTn>
                                        <p:tgtEl>
                                          <p:spTgt spid="251911"/>
                                        </p:tgtEl>
                                        <p:attrNameLst>
                                          <p:attrName>style.visibility</p:attrName>
                                        </p:attrNameLst>
                                      </p:cBhvr>
                                      <p:to>
                                        <p:strVal val="visible"/>
                                      </p:to>
                                    </p:set>
                                    <p:animEffect transition="in" filter="wedge">
                                      <p:cBhvr>
                                        <p:cTn id="28" dur="500"/>
                                        <p:tgtEl>
                                          <p:spTgt spid="251911"/>
                                        </p:tgtEl>
                                      </p:cBhvr>
                                    </p:animEffect>
                                  </p:childTnLst>
                                </p:cTn>
                              </p:par>
                            </p:childTnLst>
                          </p:cTn>
                        </p:par>
                        <p:par>
                          <p:cTn id="29" fill="hold">
                            <p:stCondLst>
                              <p:cond delay="4500"/>
                            </p:stCondLst>
                            <p:childTnLst>
                              <p:par>
                                <p:cTn id="30" presetID="20" presetClass="entr" presetSubtype="0" fill="hold" grpId="0" nodeType="afterEffect">
                                  <p:stCondLst>
                                    <p:cond delay="0"/>
                                  </p:stCondLst>
                                  <p:childTnLst>
                                    <p:set>
                                      <p:cBhvr>
                                        <p:cTn id="31" dur="1" fill="hold">
                                          <p:stCondLst>
                                            <p:cond delay="0"/>
                                          </p:stCondLst>
                                        </p:cTn>
                                        <p:tgtEl>
                                          <p:spTgt spid="251912"/>
                                        </p:tgtEl>
                                        <p:attrNameLst>
                                          <p:attrName>style.visibility</p:attrName>
                                        </p:attrNameLst>
                                      </p:cBhvr>
                                      <p:to>
                                        <p:strVal val="visible"/>
                                      </p:to>
                                    </p:set>
                                    <p:animEffect transition="in" filter="wedge">
                                      <p:cBhvr>
                                        <p:cTn id="32" dur="500"/>
                                        <p:tgtEl>
                                          <p:spTgt spid="251912"/>
                                        </p:tgtEl>
                                      </p:cBhvr>
                                    </p:animEffect>
                                  </p:childTnLst>
                                </p:cTn>
                              </p:par>
                            </p:childTnLst>
                          </p:cTn>
                        </p:par>
                        <p:par>
                          <p:cTn id="33" fill="hold">
                            <p:stCondLst>
                              <p:cond delay="5000"/>
                            </p:stCondLst>
                            <p:childTnLst>
                              <p:par>
                                <p:cTn id="34" presetID="20" presetClass="entr" presetSubtype="0" fill="hold" grpId="0" nodeType="afterEffect">
                                  <p:stCondLst>
                                    <p:cond delay="0"/>
                                  </p:stCondLst>
                                  <p:childTnLst>
                                    <p:set>
                                      <p:cBhvr>
                                        <p:cTn id="35" dur="1" fill="hold">
                                          <p:stCondLst>
                                            <p:cond delay="0"/>
                                          </p:stCondLst>
                                        </p:cTn>
                                        <p:tgtEl>
                                          <p:spTgt spid="251913"/>
                                        </p:tgtEl>
                                        <p:attrNameLst>
                                          <p:attrName>style.visibility</p:attrName>
                                        </p:attrNameLst>
                                      </p:cBhvr>
                                      <p:to>
                                        <p:strVal val="visible"/>
                                      </p:to>
                                    </p:set>
                                    <p:animEffect transition="in" filter="wedge">
                                      <p:cBhvr>
                                        <p:cTn id="36" dur="500"/>
                                        <p:tgtEl>
                                          <p:spTgt spid="251913"/>
                                        </p:tgtEl>
                                      </p:cBhvr>
                                    </p:animEffect>
                                  </p:childTnLst>
                                </p:cTn>
                              </p:par>
                            </p:childTnLst>
                          </p:cTn>
                        </p:par>
                        <p:par>
                          <p:cTn id="37" fill="hold">
                            <p:stCondLst>
                              <p:cond delay="5500"/>
                            </p:stCondLst>
                            <p:childTnLst>
                              <p:par>
                                <p:cTn id="38" presetID="20" presetClass="entr" presetSubtype="0" fill="hold" grpId="0" nodeType="afterEffect">
                                  <p:stCondLst>
                                    <p:cond delay="0"/>
                                  </p:stCondLst>
                                  <p:childTnLst>
                                    <p:set>
                                      <p:cBhvr>
                                        <p:cTn id="39" dur="1" fill="hold">
                                          <p:stCondLst>
                                            <p:cond delay="0"/>
                                          </p:stCondLst>
                                        </p:cTn>
                                        <p:tgtEl>
                                          <p:spTgt spid="251914"/>
                                        </p:tgtEl>
                                        <p:attrNameLst>
                                          <p:attrName>style.visibility</p:attrName>
                                        </p:attrNameLst>
                                      </p:cBhvr>
                                      <p:to>
                                        <p:strVal val="visible"/>
                                      </p:to>
                                    </p:set>
                                    <p:animEffect transition="in" filter="wedge">
                                      <p:cBhvr>
                                        <p:cTn id="40" dur="500"/>
                                        <p:tgtEl>
                                          <p:spTgt spid="251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14" grpId="0" animBg="1"/>
      <p:bldP spid="251906" grpId="0"/>
      <p:bldP spid="251907" grpId="0" animBg="1"/>
      <p:bldP spid="251908" grpId="0" animBg="1"/>
      <p:bldP spid="251909" grpId="0" animBg="1"/>
      <p:bldP spid="251910" grpId="0" animBg="1"/>
      <p:bldP spid="251911" grpId="0" animBg="1"/>
      <p:bldP spid="251912" grpId="0" animBg="1"/>
      <p:bldP spid="251913"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49860" name="Rectangle 4"/>
          <p:cNvSpPr>
            <a:spLocks noChangeArrowheads="1"/>
          </p:cNvSpPr>
          <p:nvPr/>
        </p:nvSpPr>
        <p:spPr bwMode="auto">
          <a:xfrm>
            <a:off x="2971800" y="2514600"/>
            <a:ext cx="3048000" cy="2057400"/>
          </a:xfrm>
          <a:prstGeom prst="rect">
            <a:avLst/>
          </a:prstGeom>
          <a:gradFill rotWithShape="1">
            <a:gsLst>
              <a:gs pos="0">
                <a:srgbClr val="000082">
                  <a:alpha val="60001"/>
                </a:srgbClr>
              </a:gs>
              <a:gs pos="13000">
                <a:srgbClr val="0047FF">
                  <a:alpha val="60001"/>
                </a:srgbClr>
              </a:gs>
              <a:gs pos="28000">
                <a:srgbClr val="000082">
                  <a:alpha val="60001"/>
                </a:srgbClr>
              </a:gs>
              <a:gs pos="42999">
                <a:srgbClr val="0047FF">
                  <a:alpha val="60001"/>
                </a:srgbClr>
              </a:gs>
              <a:gs pos="58000">
                <a:srgbClr val="000082">
                  <a:alpha val="60001"/>
                </a:srgbClr>
              </a:gs>
              <a:gs pos="72000">
                <a:srgbClr val="0047FF">
                  <a:alpha val="60001"/>
                </a:srgbClr>
              </a:gs>
              <a:gs pos="87000">
                <a:srgbClr val="000082">
                  <a:alpha val="60001"/>
                </a:srgbClr>
              </a:gs>
              <a:gs pos="100000">
                <a:srgbClr val="0047FF">
                  <a:alpha val="60001"/>
                </a:srgbClr>
              </a:gs>
            </a:gsLst>
            <a:path path="shape">
              <a:fillToRect l="50000" t="50000" r="50000" b="50000"/>
            </a:path>
          </a:gradFill>
          <a:ln w="9525">
            <a:solidFill>
              <a:schemeClr val="tx1"/>
            </a:solidFill>
            <a:miter lim="800000"/>
            <a:headEnd/>
            <a:tailEnd/>
          </a:ln>
          <a:effectLst/>
        </p:spPr>
        <p:txBody>
          <a:bodyPr wrap="none" anchor="ctr"/>
          <a:lstStyle/>
          <a:p>
            <a:pPr marL="457200" indent="-457200" algn="ctr" eaLnBrk="1" hangingPunct="1">
              <a:spcBef>
                <a:spcPct val="20000"/>
              </a:spcBef>
              <a:buClr>
                <a:schemeClr val="hlink"/>
              </a:buClr>
              <a:buSzPct val="65000"/>
              <a:buFont typeface="Wingdings" pitchFamily="2" charset="2"/>
              <a:buNone/>
            </a:pPr>
            <a:endParaRPr lang="en-US" sz="2000">
              <a:effectLst>
                <a:outerShdw blurRad="38100" dist="38100" dir="2700000" algn="tl">
                  <a:srgbClr val="000000"/>
                </a:outerShdw>
              </a:effectLst>
            </a:endParaRPr>
          </a:p>
          <a:p>
            <a:pPr marL="457200" indent="-457200" algn="ctr" eaLnBrk="1" hangingPunct="1">
              <a:spcBef>
                <a:spcPct val="20000"/>
              </a:spcBef>
              <a:buClr>
                <a:schemeClr val="hlink"/>
              </a:buClr>
              <a:buSzPct val="65000"/>
              <a:buFont typeface="Wingdings" pitchFamily="2" charset="2"/>
              <a:buNone/>
            </a:pPr>
            <a:r>
              <a:rPr lang="en-US">
                <a:effectLst>
                  <a:outerShdw blurRad="38100" dist="38100" dir="2700000" algn="tl">
                    <a:srgbClr val="000000"/>
                  </a:outerShdw>
                </a:effectLst>
              </a:rPr>
              <a:t>Environmental factors</a:t>
            </a:r>
          </a:p>
          <a:p>
            <a:pPr marL="457200" indent="-457200" algn="ctr" eaLnBrk="1" hangingPunct="1">
              <a:spcBef>
                <a:spcPct val="20000"/>
              </a:spcBef>
              <a:buClr>
                <a:schemeClr val="hlink"/>
              </a:buClr>
              <a:buSzPct val="65000"/>
              <a:buFont typeface="Wingdings" pitchFamily="2" charset="2"/>
              <a:buNone/>
            </a:pPr>
            <a:r>
              <a:rPr lang="en-US">
                <a:effectLst>
                  <a:outerShdw blurRad="38100" dist="38100" dir="2700000" algn="tl">
                    <a:srgbClr val="000000"/>
                  </a:outerShdw>
                </a:effectLst>
              </a:rPr>
              <a:t>(influence existence</a:t>
            </a:r>
          </a:p>
          <a:p>
            <a:pPr marL="457200" indent="-457200" algn="ctr" eaLnBrk="1" hangingPunct="1">
              <a:spcBef>
                <a:spcPct val="20000"/>
              </a:spcBef>
              <a:buClr>
                <a:schemeClr val="hlink"/>
              </a:buClr>
              <a:buSzPct val="65000"/>
              <a:buFont typeface="Wingdings" pitchFamily="2" charset="2"/>
              <a:buNone/>
            </a:pPr>
            <a:r>
              <a:rPr lang="en-US">
                <a:effectLst>
                  <a:outerShdw blurRad="38100" dist="38100" dir="2700000" algn="tl">
                    <a:srgbClr val="000000"/>
                  </a:outerShdw>
                </a:effectLst>
              </a:rPr>
              <a:t>of the agent)</a:t>
            </a:r>
          </a:p>
          <a:p>
            <a:pPr marL="457200" indent="-457200" algn="ctr"/>
            <a:endParaRPr lang="en-US"/>
          </a:p>
        </p:txBody>
      </p:sp>
      <p:sp>
        <p:nvSpPr>
          <p:cNvPr id="249861" name="Oval 5"/>
          <p:cNvSpPr>
            <a:spLocks noChangeArrowheads="1"/>
          </p:cNvSpPr>
          <p:nvPr/>
        </p:nvSpPr>
        <p:spPr bwMode="auto">
          <a:xfrm>
            <a:off x="533400" y="685800"/>
            <a:ext cx="2286000" cy="1905000"/>
          </a:xfrm>
          <a:prstGeom prst="ellipse">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solidFill>
              <a:schemeClr val="tx1"/>
            </a:solidFill>
            <a:round/>
            <a:headEnd/>
            <a:tailEnd/>
          </a:ln>
          <a:effectLst/>
        </p:spPr>
        <p:txBody>
          <a:bodyPr wrap="none" anchor="ctr"/>
          <a:lstStyle/>
          <a:p>
            <a:pPr algn="ctr"/>
            <a:r>
              <a:rPr lang="en-US">
                <a:solidFill>
                  <a:srgbClr val="000000"/>
                </a:solidFill>
              </a:rPr>
              <a:t>Physical </a:t>
            </a:r>
          </a:p>
          <a:p>
            <a:pPr algn="ctr"/>
            <a:r>
              <a:rPr lang="en-US">
                <a:solidFill>
                  <a:srgbClr val="000000"/>
                </a:solidFill>
              </a:rPr>
              <a:t>environment</a:t>
            </a:r>
          </a:p>
        </p:txBody>
      </p:sp>
      <p:sp>
        <p:nvSpPr>
          <p:cNvPr id="249862" name="Oval 6"/>
          <p:cNvSpPr>
            <a:spLocks noChangeArrowheads="1"/>
          </p:cNvSpPr>
          <p:nvPr/>
        </p:nvSpPr>
        <p:spPr bwMode="auto">
          <a:xfrm>
            <a:off x="3352800" y="4876800"/>
            <a:ext cx="2286000" cy="1905000"/>
          </a:xfrm>
          <a:prstGeom prst="ellipse">
            <a:avLst/>
          </a:prstGeom>
          <a:gradFill rotWithShape="1">
            <a:gsLst>
              <a:gs pos="0">
                <a:srgbClr val="FFEFD1"/>
              </a:gs>
              <a:gs pos="64999">
                <a:srgbClr val="F0EBD5"/>
              </a:gs>
              <a:gs pos="100000">
                <a:srgbClr val="D1C39F"/>
              </a:gs>
            </a:gsLst>
            <a:path path="shape">
              <a:fillToRect l="50000" t="50000" r="50000" b="50000"/>
            </a:path>
          </a:gradFill>
          <a:ln w="9525">
            <a:solidFill>
              <a:schemeClr val="tx1"/>
            </a:solidFill>
            <a:round/>
            <a:headEnd/>
            <a:tailEnd/>
          </a:ln>
          <a:effectLst/>
        </p:spPr>
        <p:txBody>
          <a:bodyPr wrap="none" anchor="ctr"/>
          <a:lstStyle/>
          <a:p>
            <a:pPr algn="ctr"/>
            <a:r>
              <a:rPr lang="en-US">
                <a:solidFill>
                  <a:srgbClr val="000000"/>
                </a:solidFill>
              </a:rPr>
              <a:t>Socioeconomic</a:t>
            </a:r>
          </a:p>
          <a:p>
            <a:pPr algn="ctr"/>
            <a:r>
              <a:rPr lang="en-US">
                <a:solidFill>
                  <a:srgbClr val="000000"/>
                </a:solidFill>
              </a:rPr>
              <a:t>environment</a:t>
            </a:r>
          </a:p>
        </p:txBody>
      </p:sp>
      <p:sp>
        <p:nvSpPr>
          <p:cNvPr id="249863" name="Oval 7"/>
          <p:cNvSpPr>
            <a:spLocks noChangeArrowheads="1"/>
          </p:cNvSpPr>
          <p:nvPr/>
        </p:nvSpPr>
        <p:spPr bwMode="auto">
          <a:xfrm>
            <a:off x="6248400" y="685800"/>
            <a:ext cx="2286000" cy="1905000"/>
          </a:xfrm>
          <a:prstGeom prst="ellipse">
            <a:avLst/>
          </a:prstGeom>
          <a:gradFill rotWithShape="1">
            <a:gsLst>
              <a:gs pos="0">
                <a:srgbClr val="55261C">
                  <a:alpha val="80000"/>
                </a:srgbClr>
              </a:gs>
              <a:gs pos="6000">
                <a:srgbClr val="EBDAD4">
                  <a:alpha val="80000"/>
                </a:srgbClr>
              </a:gs>
              <a:gs pos="28999">
                <a:srgbClr val="C0524E">
                  <a:alpha val="80000"/>
                </a:srgbClr>
              </a:gs>
              <a:gs pos="42000">
                <a:srgbClr val="80302D">
                  <a:alpha val="80000"/>
                </a:srgbClr>
              </a:gs>
              <a:gs pos="44000">
                <a:srgbClr val="9C6563">
                  <a:alpha val="80000"/>
                </a:srgbClr>
              </a:gs>
              <a:gs pos="48000">
                <a:srgbClr val="FFFFFF">
                  <a:alpha val="80000"/>
                </a:srgbClr>
              </a:gs>
              <a:gs pos="78999">
                <a:srgbClr val="83A7C3">
                  <a:alpha val="80000"/>
                </a:srgbClr>
              </a:gs>
              <a:gs pos="87000">
                <a:srgbClr val="768FB9">
                  <a:alpha val="80000"/>
                </a:srgbClr>
              </a:gs>
              <a:gs pos="92000">
                <a:srgbClr val="83A7C3">
                  <a:alpha val="80000"/>
                </a:srgbClr>
              </a:gs>
              <a:gs pos="100000">
                <a:srgbClr val="DCEBF5">
                  <a:alpha val="80000"/>
                </a:srgbClr>
              </a:gs>
            </a:gsLst>
            <a:path path="shape">
              <a:fillToRect l="50000" t="50000" r="50000" b="50000"/>
            </a:path>
          </a:gradFill>
          <a:ln w="9525">
            <a:solidFill>
              <a:schemeClr val="tx1"/>
            </a:solidFill>
            <a:round/>
            <a:headEnd/>
            <a:tailEnd/>
          </a:ln>
          <a:effectLst/>
        </p:spPr>
        <p:txBody>
          <a:bodyPr wrap="none" anchor="ctr"/>
          <a:lstStyle/>
          <a:p>
            <a:pPr algn="ctr"/>
            <a:r>
              <a:rPr lang="en-US">
                <a:solidFill>
                  <a:srgbClr val="000000"/>
                </a:solidFill>
              </a:rPr>
              <a:t>Biologic</a:t>
            </a:r>
          </a:p>
          <a:p>
            <a:pPr algn="ctr"/>
            <a:r>
              <a:rPr lang="en-US">
                <a:solidFill>
                  <a:srgbClr val="000000"/>
                </a:solidFill>
              </a:rPr>
              <a:t>environment</a:t>
            </a:r>
          </a:p>
        </p:txBody>
      </p:sp>
      <p:sp>
        <p:nvSpPr>
          <p:cNvPr id="249865" name="AutoShape 9"/>
          <p:cNvSpPr>
            <a:spLocks noChangeArrowheads="1"/>
          </p:cNvSpPr>
          <p:nvPr/>
        </p:nvSpPr>
        <p:spPr bwMode="auto">
          <a:xfrm>
            <a:off x="5410200" y="1647825"/>
            <a:ext cx="838200" cy="86677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p:spPr>
        <p:txBody>
          <a:bodyPr wrap="none" anchor="ctr"/>
          <a:lstStyle/>
          <a:p>
            <a:endParaRPr lang="en-GB"/>
          </a:p>
        </p:txBody>
      </p:sp>
      <p:sp>
        <p:nvSpPr>
          <p:cNvPr id="249866" name="AutoShape 10"/>
          <p:cNvSpPr>
            <a:spLocks noChangeArrowheads="1"/>
          </p:cNvSpPr>
          <p:nvPr/>
        </p:nvSpPr>
        <p:spPr bwMode="auto">
          <a:xfrm flipH="1">
            <a:off x="2819400" y="1647825"/>
            <a:ext cx="762000" cy="86677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p:spPr>
        <p:txBody>
          <a:bodyPr wrap="none" anchor="ctr"/>
          <a:lstStyle/>
          <a:p>
            <a:endParaRPr lang="en-GB"/>
          </a:p>
        </p:txBody>
      </p:sp>
      <p:sp>
        <p:nvSpPr>
          <p:cNvPr id="249867" name="AutoShape 11"/>
          <p:cNvSpPr>
            <a:spLocks noChangeArrowheads="1"/>
          </p:cNvSpPr>
          <p:nvPr/>
        </p:nvSpPr>
        <p:spPr bwMode="auto">
          <a:xfrm>
            <a:off x="4238625" y="4343400"/>
            <a:ext cx="485775" cy="685800"/>
          </a:xfrm>
          <a:prstGeom prst="downArrow">
            <a:avLst>
              <a:gd name="adj1" fmla="val 50000"/>
              <a:gd name="adj2" fmla="val 35294"/>
            </a:avLst>
          </a:prstGeom>
          <a:solidFill>
            <a:schemeClr val="accent1"/>
          </a:solidFill>
          <a:ln w="9525">
            <a:solidFill>
              <a:schemeClr val="tx1"/>
            </a:solidFill>
            <a:miter lim="800000"/>
            <a:headEnd/>
            <a:tailEnd/>
          </a:ln>
          <a:effectLst/>
        </p:spPr>
        <p:txBody>
          <a:bodyPr wrap="none" anchor="ctr"/>
          <a:lstStyle/>
          <a:p>
            <a:endParaRPr lang="en-GB"/>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49860"/>
                                        </p:tgtEl>
                                        <p:attrNameLst>
                                          <p:attrName>style.visibility</p:attrName>
                                        </p:attrNameLst>
                                      </p:cBhvr>
                                      <p:to>
                                        <p:strVal val="visible"/>
                                      </p:to>
                                    </p:set>
                                    <p:animEffect transition="in" filter="plus(in)">
                                      <p:cBhvr>
                                        <p:cTn id="7" dur="500"/>
                                        <p:tgtEl>
                                          <p:spTgt spid="24986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9865"/>
                                        </p:tgtEl>
                                        <p:attrNameLst>
                                          <p:attrName>style.visibility</p:attrName>
                                        </p:attrNameLst>
                                      </p:cBhvr>
                                      <p:to>
                                        <p:strVal val="visible"/>
                                      </p:to>
                                    </p:set>
                                    <p:animEffect transition="in" filter="wipe(down)">
                                      <p:cBhvr>
                                        <p:cTn id="11" dur="500"/>
                                        <p:tgtEl>
                                          <p:spTgt spid="249865"/>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249863"/>
                                        </p:tgtEl>
                                        <p:attrNameLst>
                                          <p:attrName>style.visibility</p:attrName>
                                        </p:attrNameLst>
                                      </p:cBhvr>
                                      <p:to>
                                        <p:strVal val="visible"/>
                                      </p:to>
                                    </p:set>
                                    <p:animEffect transition="in" filter="diamond(in)">
                                      <p:cBhvr>
                                        <p:cTn id="15" dur="500"/>
                                        <p:tgtEl>
                                          <p:spTgt spid="24986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49866"/>
                                        </p:tgtEl>
                                        <p:attrNameLst>
                                          <p:attrName>style.visibility</p:attrName>
                                        </p:attrNameLst>
                                      </p:cBhvr>
                                      <p:to>
                                        <p:strVal val="visible"/>
                                      </p:to>
                                    </p:set>
                                    <p:animEffect transition="in" filter="wipe(down)">
                                      <p:cBhvr>
                                        <p:cTn id="19" dur="500"/>
                                        <p:tgtEl>
                                          <p:spTgt spid="249866"/>
                                        </p:tgtEl>
                                      </p:cBhvr>
                                    </p:animEffect>
                                  </p:childTnLst>
                                </p:cTn>
                              </p:par>
                            </p:childTnLst>
                          </p:cTn>
                        </p:par>
                        <p:par>
                          <p:cTn id="20" fill="hold">
                            <p:stCondLst>
                              <p:cond delay="2000"/>
                            </p:stCondLst>
                            <p:childTnLst>
                              <p:par>
                                <p:cTn id="21" presetID="13" presetClass="entr" presetSubtype="16" fill="hold" grpId="0" nodeType="afterEffect">
                                  <p:stCondLst>
                                    <p:cond delay="0"/>
                                  </p:stCondLst>
                                  <p:childTnLst>
                                    <p:set>
                                      <p:cBhvr>
                                        <p:cTn id="22" dur="1" fill="hold">
                                          <p:stCondLst>
                                            <p:cond delay="0"/>
                                          </p:stCondLst>
                                        </p:cTn>
                                        <p:tgtEl>
                                          <p:spTgt spid="249861"/>
                                        </p:tgtEl>
                                        <p:attrNameLst>
                                          <p:attrName>style.visibility</p:attrName>
                                        </p:attrNameLst>
                                      </p:cBhvr>
                                      <p:to>
                                        <p:strVal val="visible"/>
                                      </p:to>
                                    </p:set>
                                    <p:animEffect transition="in" filter="plus(in)">
                                      <p:cBhvr>
                                        <p:cTn id="23" dur="500"/>
                                        <p:tgtEl>
                                          <p:spTgt spid="249861"/>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49867"/>
                                        </p:tgtEl>
                                        <p:attrNameLst>
                                          <p:attrName>style.visibility</p:attrName>
                                        </p:attrNameLst>
                                      </p:cBhvr>
                                      <p:to>
                                        <p:strVal val="visible"/>
                                      </p:to>
                                    </p:set>
                                    <p:animEffect transition="in" filter="wipe(up)">
                                      <p:cBhvr>
                                        <p:cTn id="27" dur="500"/>
                                        <p:tgtEl>
                                          <p:spTgt spid="249867"/>
                                        </p:tgtEl>
                                      </p:cBhvr>
                                    </p:animEffect>
                                  </p:childTnLst>
                                </p:cTn>
                              </p:par>
                            </p:childTnLst>
                          </p:cTn>
                        </p:par>
                        <p:par>
                          <p:cTn id="28" fill="hold">
                            <p:stCondLst>
                              <p:cond delay="3000"/>
                            </p:stCondLst>
                            <p:childTnLst>
                              <p:par>
                                <p:cTn id="29" presetID="20" presetClass="entr" presetSubtype="0" fill="hold" grpId="0" nodeType="afterEffect">
                                  <p:stCondLst>
                                    <p:cond delay="0"/>
                                  </p:stCondLst>
                                  <p:childTnLst>
                                    <p:set>
                                      <p:cBhvr>
                                        <p:cTn id="30" dur="1" fill="hold">
                                          <p:stCondLst>
                                            <p:cond delay="0"/>
                                          </p:stCondLst>
                                        </p:cTn>
                                        <p:tgtEl>
                                          <p:spTgt spid="249862"/>
                                        </p:tgtEl>
                                        <p:attrNameLst>
                                          <p:attrName>style.visibility</p:attrName>
                                        </p:attrNameLst>
                                      </p:cBhvr>
                                      <p:to>
                                        <p:strVal val="visible"/>
                                      </p:to>
                                    </p:set>
                                    <p:animEffect transition="in" filter="wedge">
                                      <p:cBhvr>
                                        <p:cTn id="31" dur="500"/>
                                        <p:tgtEl>
                                          <p:spTgt spid="249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0" grpId="0" animBg="1"/>
      <p:bldP spid="249861" grpId="0" animBg="1"/>
      <p:bldP spid="249862" grpId="0" animBg="1"/>
      <p:bldP spid="249863" grpId="0" animBg="1"/>
      <p:bldP spid="249865" grpId="0" animBg="1"/>
      <p:bldP spid="249866" grpId="0" animBg="1"/>
      <p:bldP spid="249867"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85700" name="Picture 4" descr="DM015"/>
          <p:cNvPicPr>
            <a:picLocks noGrp="1" noChangeAspect="1" noChangeArrowheads="1"/>
          </p:cNvPicPr>
          <p:nvPr>
            <p:ph/>
          </p:nvPr>
        </p:nvPicPr>
        <p:blipFill>
          <a:blip r:embed="rId2" cstate="print"/>
          <a:srcRect/>
          <a:stretch>
            <a:fillRect/>
          </a:stretch>
        </p:blipFill>
        <p:spPr>
          <a:xfrm>
            <a:off x="0" y="0"/>
            <a:ext cx="9144000" cy="6858000"/>
          </a:xfrm>
          <a:noFill/>
          <a:ln/>
        </p:spPr>
      </p:pic>
      <p:sp>
        <p:nvSpPr>
          <p:cNvPr id="285702" name="Rectangle 6"/>
          <p:cNvSpPr>
            <a:spLocks noChangeArrowheads="1"/>
          </p:cNvSpPr>
          <p:nvPr/>
        </p:nvSpPr>
        <p:spPr bwMode="auto">
          <a:xfrm>
            <a:off x="76200" y="152400"/>
            <a:ext cx="8686800" cy="1371600"/>
          </a:xfrm>
          <a:prstGeom prst="rect">
            <a:avLst/>
          </a:prstGeom>
          <a:noFill/>
          <a:ln w="9525">
            <a:noFill/>
            <a:miter lim="800000"/>
            <a:headEnd/>
            <a:tailEnd/>
          </a:ln>
          <a:effectLst/>
        </p:spPr>
        <p:txBody>
          <a:bodyPr anchor="ctr"/>
          <a:lstStyle/>
          <a:p>
            <a:pPr eaLnBrk="1" hangingPunct="1"/>
            <a:r>
              <a:rPr lang="en-US" sz="4400" u="sng">
                <a:solidFill>
                  <a:srgbClr val="000000"/>
                </a:solidFill>
              </a:rPr>
              <a:t>Assessment#1</a:t>
            </a:r>
            <a:r>
              <a:rPr lang="en-US" sz="4400">
                <a:solidFill>
                  <a:srgbClr val="000000"/>
                </a:solidFill>
              </a:rPr>
              <a:t>	</a:t>
            </a:r>
            <a:br>
              <a:rPr lang="en-US" sz="4400">
                <a:solidFill>
                  <a:srgbClr val="000000"/>
                </a:solidFill>
              </a:rPr>
            </a:br>
            <a:r>
              <a:rPr lang="en-US" sz="2800">
                <a:solidFill>
                  <a:srgbClr val="000000"/>
                </a:solidFill>
              </a:rPr>
              <a:t>Marks=20</a:t>
            </a:r>
            <a:br>
              <a:rPr lang="en-US" sz="2800">
                <a:solidFill>
                  <a:srgbClr val="000000"/>
                </a:solidFill>
              </a:rPr>
            </a:br>
            <a:r>
              <a:rPr lang="en-US" sz="2800">
                <a:solidFill>
                  <a:srgbClr val="000000"/>
                </a:solidFill>
              </a:rPr>
              <a:t>Time=5min</a:t>
            </a:r>
            <a:r>
              <a:rPr lang="en-US" sz="4400">
                <a:solidFill>
                  <a:srgbClr val="000000"/>
                </a:solidFill>
              </a:rPr>
              <a:t> 			</a:t>
            </a:r>
          </a:p>
        </p:txBody>
      </p:sp>
      <p:sp>
        <p:nvSpPr>
          <p:cNvPr id="285703" name="Rectangle 7"/>
          <p:cNvSpPr>
            <a:spLocks noChangeArrowheads="1"/>
          </p:cNvSpPr>
          <p:nvPr/>
        </p:nvSpPr>
        <p:spPr bwMode="auto">
          <a:xfrm>
            <a:off x="-76200" y="1752600"/>
            <a:ext cx="8610600" cy="990600"/>
          </a:xfrm>
          <a:prstGeom prst="rect">
            <a:avLst/>
          </a:prstGeom>
          <a:noFill/>
          <a:ln w="9525">
            <a:noFill/>
            <a:miter lim="800000"/>
            <a:headEnd/>
            <a:tailEnd/>
          </a:ln>
          <a:effectLst/>
        </p:spPr>
        <p:txBody>
          <a:bodyPr/>
          <a:lstStyle/>
          <a:p>
            <a:pPr marL="342900" indent="-342900" eaLnBrk="1" hangingPunct="1">
              <a:spcBef>
                <a:spcPct val="20000"/>
              </a:spcBef>
              <a:buClr>
                <a:srgbClr val="000000"/>
              </a:buClr>
              <a:buSzPct val="65000"/>
              <a:buFont typeface="Wingdings" pitchFamily="2" charset="2"/>
              <a:buChar char="n"/>
            </a:pPr>
            <a:r>
              <a:rPr lang="en-US" sz="3200">
                <a:solidFill>
                  <a:srgbClr val="000000"/>
                </a:solidFill>
              </a:rPr>
              <a:t>Q 1. All the following activities meet </a:t>
            </a:r>
          </a:p>
          <a:p>
            <a:pPr marL="342900" indent="-342900" eaLnBrk="1" hangingPunct="1">
              <a:spcBef>
                <a:spcPct val="20000"/>
              </a:spcBef>
              <a:buClr>
                <a:srgbClr val="000000"/>
              </a:buClr>
              <a:buSzPct val="65000"/>
              <a:buFont typeface="Wingdings" pitchFamily="2" charset="2"/>
              <a:buNone/>
            </a:pPr>
            <a:r>
              <a:rPr lang="en-US" sz="3200">
                <a:solidFill>
                  <a:srgbClr val="000000"/>
                </a:solidFill>
              </a:rPr>
              <a:t> the criteria for primary prevention  except?</a:t>
            </a:r>
          </a:p>
          <a:p>
            <a:pPr marL="342900" indent="-342900" eaLnBrk="1" hangingPunct="1">
              <a:spcBef>
                <a:spcPct val="20000"/>
              </a:spcBef>
              <a:buClr>
                <a:srgbClr val="000000"/>
              </a:buClr>
              <a:buSzPct val="65000"/>
              <a:buFont typeface="Wingdings" pitchFamily="2" charset="2"/>
              <a:buNone/>
            </a:pPr>
            <a:endParaRPr lang="en-US" sz="3200">
              <a:solidFill>
                <a:srgbClr val="000000"/>
              </a:solidFill>
            </a:endParaRPr>
          </a:p>
        </p:txBody>
      </p:sp>
      <p:sp>
        <p:nvSpPr>
          <p:cNvPr id="285704" name="Rectangle 8"/>
          <p:cNvSpPr>
            <a:spLocks noChangeArrowheads="1"/>
          </p:cNvSpPr>
          <p:nvPr/>
        </p:nvSpPr>
        <p:spPr bwMode="auto">
          <a:xfrm>
            <a:off x="0" y="3048000"/>
            <a:ext cx="8229600" cy="4114800"/>
          </a:xfrm>
          <a:prstGeom prst="rect">
            <a:avLst/>
          </a:prstGeom>
          <a:noFill/>
          <a:ln w="9525">
            <a:noFill/>
            <a:miter lim="800000"/>
            <a:headEnd/>
            <a:tailEnd/>
          </a:ln>
          <a:effectLst/>
        </p:spPr>
        <p:txBody>
          <a:bodyPr/>
          <a:lstStyle/>
          <a:p>
            <a:pPr marL="609600" indent="-609600" eaLnBrk="1" hangingPunct="1">
              <a:spcBef>
                <a:spcPct val="20000"/>
              </a:spcBef>
              <a:buClr>
                <a:srgbClr val="000000"/>
              </a:buClr>
              <a:buSzPct val="65000"/>
              <a:buFont typeface="Wingdings" pitchFamily="2" charset="2"/>
              <a:buAutoNum type="arabicPeriod"/>
            </a:pPr>
            <a:r>
              <a:rPr lang="en-US" sz="2800">
                <a:solidFill>
                  <a:srgbClr val="000000"/>
                </a:solidFill>
              </a:rPr>
              <a:t>Tetanus vaccination for teenagers.</a:t>
            </a:r>
          </a:p>
          <a:p>
            <a:pPr marL="609600" indent="-609600" eaLnBrk="1" hangingPunct="1">
              <a:spcBef>
                <a:spcPct val="20000"/>
              </a:spcBef>
              <a:buClr>
                <a:srgbClr val="000000"/>
              </a:buClr>
              <a:buSzPct val="65000"/>
              <a:buFont typeface="Wingdings" pitchFamily="2" charset="2"/>
              <a:buAutoNum type="arabicPeriod"/>
            </a:pPr>
            <a:r>
              <a:rPr lang="en-US" sz="2800">
                <a:solidFill>
                  <a:srgbClr val="000000"/>
                </a:solidFill>
              </a:rPr>
              <a:t>Measles/mumps/rubella (MMR) vaccination for first time pregnant mothers.</a:t>
            </a:r>
          </a:p>
          <a:p>
            <a:pPr marL="609600" indent="-609600" eaLnBrk="1" hangingPunct="1">
              <a:spcBef>
                <a:spcPct val="20000"/>
              </a:spcBef>
              <a:buClr>
                <a:srgbClr val="000000"/>
              </a:buClr>
              <a:buSzPct val="65000"/>
              <a:buFont typeface="Wingdings" pitchFamily="2" charset="2"/>
              <a:buAutoNum type="arabicPeriod"/>
            </a:pPr>
            <a:r>
              <a:rPr lang="en-US" sz="2800">
                <a:solidFill>
                  <a:srgbClr val="000000"/>
                </a:solidFill>
              </a:rPr>
              <a:t>Fluoridation of water.</a:t>
            </a:r>
          </a:p>
          <a:p>
            <a:pPr marL="609600" indent="-609600" eaLnBrk="1" hangingPunct="1">
              <a:spcBef>
                <a:spcPct val="20000"/>
              </a:spcBef>
              <a:buClr>
                <a:srgbClr val="000000"/>
              </a:buClr>
              <a:buSzPct val="65000"/>
              <a:buFont typeface="Wingdings" pitchFamily="2" charset="2"/>
              <a:buAutoNum type="arabicPeriod"/>
            </a:pPr>
            <a:r>
              <a:rPr lang="en-US" sz="2800">
                <a:solidFill>
                  <a:srgbClr val="000000"/>
                </a:solidFill>
              </a:rPr>
              <a:t>Pap smear screening.</a:t>
            </a:r>
          </a:p>
          <a:p>
            <a:pPr marL="609600" indent="-609600" eaLnBrk="1" hangingPunct="1">
              <a:spcBef>
                <a:spcPct val="20000"/>
              </a:spcBef>
              <a:buClr>
                <a:srgbClr val="000000"/>
              </a:buClr>
              <a:buSzPct val="65000"/>
              <a:buFont typeface="Wingdings" pitchFamily="2" charset="2"/>
              <a:buAutoNum type="arabicPeriod"/>
            </a:pPr>
            <a:r>
              <a:rPr lang="en-US" sz="2800">
                <a:solidFill>
                  <a:srgbClr val="000000"/>
                </a:solidFill>
              </a:rPr>
              <a:t>Sex education</a:t>
            </a:r>
            <a:r>
              <a:rPr lang="en-US">
                <a:solidFill>
                  <a:srgbClr val="000000"/>
                </a:solidFill>
              </a:rPr>
              <a:t>.</a:t>
            </a:r>
          </a:p>
          <a:p>
            <a:pPr marL="609600" indent="-609600" eaLnBrk="1" hangingPunct="1">
              <a:spcBef>
                <a:spcPct val="20000"/>
              </a:spcBef>
              <a:buClr>
                <a:srgbClr val="000000"/>
              </a:buClr>
              <a:buSzPct val="65000"/>
              <a:buFont typeface="Wingdings" pitchFamily="2" charset="2"/>
              <a:buNone/>
            </a:pPr>
            <a:endParaRPr lang="en-US">
              <a:solidFill>
                <a:srgbClr val="000000"/>
              </a:solidFill>
            </a:endParaRPr>
          </a:p>
        </p:txBody>
      </p:sp>
      <p:pic>
        <p:nvPicPr>
          <p:cNvPr id="285705" name="Picture 9" descr="anirouter"/>
          <p:cNvPicPr>
            <a:picLocks noChangeAspect="1" noChangeArrowheads="1" noCrop="1"/>
          </p:cNvPicPr>
          <p:nvPr/>
        </p:nvPicPr>
        <p:blipFill>
          <a:blip r:embed="rId3" cstate="print"/>
          <a:srcRect/>
          <a:stretch>
            <a:fillRect/>
          </a:stretch>
        </p:blipFill>
        <p:spPr bwMode="auto">
          <a:xfrm>
            <a:off x="6629400" y="4419600"/>
            <a:ext cx="2514600" cy="2133600"/>
          </a:xfrm>
          <a:prstGeom prst="rect">
            <a:avLst/>
          </a:prstGeom>
          <a:noFill/>
          <a:ln w="9525">
            <a:noFill/>
            <a:miter lim="800000"/>
            <a:headEnd/>
            <a:tailEnd/>
          </a:ln>
        </p:spPr>
      </p:pic>
    </p:spTree>
  </p:cSld>
  <p:clrMapOvr>
    <a:masterClrMapping/>
  </p:clrMapOvr>
  <p:transition advClick="0" advTm="6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5704">
                                            <p:txEl>
                                              <p:pRg st="0" end="0"/>
                                            </p:txEl>
                                          </p:spTgt>
                                        </p:tgtEl>
                                        <p:attrNameLst>
                                          <p:attrName>style.visibility</p:attrName>
                                        </p:attrNameLst>
                                      </p:cBhvr>
                                      <p:to>
                                        <p:strVal val="visible"/>
                                      </p:to>
                                    </p:set>
                                    <p:animEffect transition="in" filter="fade">
                                      <p:cBhvr>
                                        <p:cTn id="7" dur="1000">
                                          <p:stCondLst>
                                            <p:cond delay="0"/>
                                          </p:stCondLst>
                                        </p:cTn>
                                        <p:tgtEl>
                                          <p:spTgt spid="285704">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85704">
                                            <p:txEl>
                                              <p:pRg st="1" end="1"/>
                                            </p:txEl>
                                          </p:spTgt>
                                        </p:tgtEl>
                                        <p:attrNameLst>
                                          <p:attrName>style.visibility</p:attrName>
                                        </p:attrNameLst>
                                      </p:cBhvr>
                                      <p:to>
                                        <p:strVal val="visible"/>
                                      </p:to>
                                    </p:set>
                                    <p:animEffect transition="in" filter="fade">
                                      <p:cBhvr>
                                        <p:cTn id="11" dur="1000">
                                          <p:stCondLst>
                                            <p:cond delay="0"/>
                                          </p:stCondLst>
                                        </p:cTn>
                                        <p:tgtEl>
                                          <p:spTgt spid="285704">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85704">
                                            <p:txEl>
                                              <p:pRg st="2" end="2"/>
                                            </p:txEl>
                                          </p:spTgt>
                                        </p:tgtEl>
                                        <p:attrNameLst>
                                          <p:attrName>style.visibility</p:attrName>
                                        </p:attrNameLst>
                                      </p:cBhvr>
                                      <p:to>
                                        <p:strVal val="visible"/>
                                      </p:to>
                                    </p:set>
                                    <p:animEffect transition="in" filter="fade">
                                      <p:cBhvr>
                                        <p:cTn id="15" dur="1000">
                                          <p:stCondLst>
                                            <p:cond delay="0"/>
                                          </p:stCondLst>
                                        </p:cTn>
                                        <p:tgtEl>
                                          <p:spTgt spid="285704">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85704">
                                            <p:txEl>
                                              <p:pRg st="3" end="3"/>
                                            </p:txEl>
                                          </p:spTgt>
                                        </p:tgtEl>
                                        <p:attrNameLst>
                                          <p:attrName>style.visibility</p:attrName>
                                        </p:attrNameLst>
                                      </p:cBhvr>
                                      <p:to>
                                        <p:strVal val="visible"/>
                                      </p:to>
                                    </p:set>
                                    <p:animEffect transition="in" filter="fade">
                                      <p:cBhvr>
                                        <p:cTn id="19" dur="1000">
                                          <p:stCondLst>
                                            <p:cond delay="0"/>
                                          </p:stCondLst>
                                        </p:cTn>
                                        <p:tgtEl>
                                          <p:spTgt spid="285704">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85704">
                                            <p:txEl>
                                              <p:pRg st="4" end="4"/>
                                            </p:txEl>
                                          </p:spTgt>
                                        </p:tgtEl>
                                        <p:attrNameLst>
                                          <p:attrName>style.visibility</p:attrName>
                                        </p:attrNameLst>
                                      </p:cBhvr>
                                      <p:to>
                                        <p:strVal val="visible"/>
                                      </p:to>
                                    </p:set>
                                    <p:animEffect transition="in" filter="fade">
                                      <p:cBhvr>
                                        <p:cTn id="23" dur="1000">
                                          <p:stCondLst>
                                            <p:cond delay="0"/>
                                          </p:stCondLst>
                                        </p:cTn>
                                        <p:tgtEl>
                                          <p:spTgt spid="2857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4"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2150" name="Picture 6" descr="DM015"/>
          <p:cNvPicPr>
            <a:picLocks noGrp="1" noChangeAspect="1" noChangeArrowheads="1"/>
          </p:cNvPicPr>
          <p:nvPr>
            <p:ph sz="half" idx="2"/>
          </p:nvPr>
        </p:nvPicPr>
        <p:blipFill>
          <a:blip r:embed="rId2" cstate="print"/>
          <a:srcRect/>
          <a:stretch>
            <a:fillRect/>
          </a:stretch>
        </p:blipFill>
        <p:spPr>
          <a:xfrm>
            <a:off x="0" y="0"/>
            <a:ext cx="9144000" cy="6858000"/>
          </a:xfrm>
          <a:noFill/>
          <a:ln/>
        </p:spPr>
      </p:pic>
      <p:sp>
        <p:nvSpPr>
          <p:cNvPr id="262147" name="Rectangle 3"/>
          <p:cNvSpPr>
            <a:spLocks noGrp="1" noChangeArrowheads="1"/>
          </p:cNvSpPr>
          <p:nvPr>
            <p:ph type="body" sz="half" idx="1"/>
          </p:nvPr>
        </p:nvSpPr>
        <p:spPr>
          <a:xfrm>
            <a:off x="152400" y="533400"/>
            <a:ext cx="7086600" cy="4114800"/>
          </a:xfrm>
        </p:spPr>
        <p:txBody>
          <a:bodyPr/>
          <a:lstStyle/>
          <a:p>
            <a:pPr marL="609600" indent="-609600">
              <a:buClr>
                <a:srgbClr val="000000"/>
              </a:buClr>
            </a:pPr>
            <a:r>
              <a:rPr lang="en-US">
                <a:solidFill>
                  <a:srgbClr val="000000"/>
                </a:solidFill>
                <a:effectLst/>
              </a:rPr>
              <a:t>Q 2. All the following are reservoirs of infection except?</a:t>
            </a:r>
          </a:p>
          <a:p>
            <a:pPr marL="609600" indent="-609600">
              <a:buClr>
                <a:srgbClr val="000000"/>
              </a:buClr>
              <a:buFont typeface="Wingdings" pitchFamily="2" charset="2"/>
              <a:buAutoNum type="arabicPeriod"/>
            </a:pPr>
            <a:r>
              <a:rPr lang="en-US" sz="2800">
                <a:solidFill>
                  <a:srgbClr val="000000"/>
                </a:solidFill>
                <a:effectLst/>
              </a:rPr>
              <a:t>Dog</a:t>
            </a:r>
          </a:p>
          <a:p>
            <a:pPr marL="609600" indent="-609600">
              <a:buClr>
                <a:srgbClr val="000000"/>
              </a:buClr>
              <a:buFont typeface="Wingdings" pitchFamily="2" charset="2"/>
              <a:buAutoNum type="arabicPeriod"/>
            </a:pPr>
            <a:r>
              <a:rPr lang="en-US" sz="2800">
                <a:solidFill>
                  <a:srgbClr val="000000"/>
                </a:solidFill>
                <a:effectLst/>
              </a:rPr>
              <a:t>Soil</a:t>
            </a:r>
          </a:p>
          <a:p>
            <a:pPr marL="609600" indent="-609600">
              <a:buClr>
                <a:srgbClr val="000000"/>
              </a:buClr>
              <a:buFont typeface="Wingdings" pitchFamily="2" charset="2"/>
              <a:buAutoNum type="arabicPeriod"/>
            </a:pPr>
            <a:r>
              <a:rPr lang="en-US" sz="2800">
                <a:solidFill>
                  <a:srgbClr val="000000"/>
                </a:solidFill>
                <a:effectLst/>
              </a:rPr>
              <a:t>Man</a:t>
            </a:r>
          </a:p>
          <a:p>
            <a:pPr marL="609600" indent="-609600">
              <a:buClr>
                <a:srgbClr val="000000"/>
              </a:buClr>
              <a:buFont typeface="Wingdings" pitchFamily="2" charset="2"/>
              <a:buAutoNum type="arabicPeriod"/>
            </a:pPr>
            <a:r>
              <a:rPr lang="en-US" sz="2800">
                <a:solidFill>
                  <a:srgbClr val="000000"/>
                </a:solidFill>
                <a:effectLst/>
              </a:rPr>
              <a:t>Birds</a:t>
            </a:r>
          </a:p>
          <a:p>
            <a:pPr marL="609600" indent="-609600">
              <a:buClr>
                <a:srgbClr val="000000"/>
              </a:buClr>
              <a:buFont typeface="Wingdings" pitchFamily="2" charset="2"/>
              <a:buAutoNum type="arabicPeriod"/>
            </a:pPr>
            <a:r>
              <a:rPr lang="en-US" sz="2800">
                <a:solidFill>
                  <a:srgbClr val="000000"/>
                </a:solidFill>
                <a:effectLst/>
              </a:rPr>
              <a:t>Glass of water</a:t>
            </a:r>
          </a:p>
          <a:p>
            <a:pPr marL="609600" indent="-609600">
              <a:buClr>
                <a:srgbClr val="000000"/>
              </a:buClr>
            </a:pPr>
            <a:endParaRPr lang="en-US" sz="2400">
              <a:solidFill>
                <a:srgbClr val="000000"/>
              </a:solidFill>
              <a:effectLst/>
            </a:endParaRPr>
          </a:p>
          <a:p>
            <a:pPr marL="609600" indent="-609600">
              <a:buClr>
                <a:srgbClr val="000000"/>
              </a:buClr>
              <a:buFont typeface="Wingdings" pitchFamily="2" charset="2"/>
              <a:buNone/>
            </a:pPr>
            <a:endParaRPr lang="en-US" sz="2400">
              <a:solidFill>
                <a:srgbClr val="000000"/>
              </a:solidFill>
              <a:effectLst/>
            </a:endParaRPr>
          </a:p>
        </p:txBody>
      </p:sp>
      <p:pic>
        <p:nvPicPr>
          <p:cNvPr id="262149" name="Picture 5" descr="anirouter"/>
          <p:cNvPicPr>
            <a:picLocks noChangeAspect="1" noChangeArrowheads="1" noCrop="1"/>
          </p:cNvPicPr>
          <p:nvPr/>
        </p:nvPicPr>
        <p:blipFill>
          <a:blip r:embed="rId3" cstate="print"/>
          <a:srcRect/>
          <a:stretch>
            <a:fillRect/>
          </a:stretch>
        </p:blipFill>
        <p:spPr bwMode="auto">
          <a:xfrm>
            <a:off x="6629400" y="4419600"/>
            <a:ext cx="2514600" cy="2133600"/>
          </a:xfrm>
          <a:prstGeom prst="rect">
            <a:avLst/>
          </a:prstGeom>
          <a:noFill/>
          <a:ln w="9525">
            <a:noFill/>
            <a:miter lim="800000"/>
            <a:headEnd/>
            <a:tailEnd/>
          </a:ln>
        </p:spPr>
      </p:pic>
    </p:spTree>
  </p:cSld>
  <p:clrMapOvr>
    <a:masterClrMapping/>
  </p:clrMapOvr>
  <p:transition advClick="0" advTm="60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4200" name="Picture 8" descr="DM015"/>
          <p:cNvPicPr>
            <a:picLocks noGrp="1" noChangeAspect="1" noChangeArrowheads="1"/>
          </p:cNvPicPr>
          <p:nvPr>
            <p:ph sz="half" idx="2"/>
          </p:nvPr>
        </p:nvPicPr>
        <p:blipFill>
          <a:blip r:embed="rId2" cstate="print"/>
          <a:srcRect/>
          <a:stretch>
            <a:fillRect/>
          </a:stretch>
        </p:blipFill>
        <p:spPr>
          <a:xfrm>
            <a:off x="0" y="-15875"/>
            <a:ext cx="9144000" cy="6873875"/>
          </a:xfrm>
          <a:noFill/>
          <a:ln/>
        </p:spPr>
      </p:pic>
      <p:sp>
        <p:nvSpPr>
          <p:cNvPr id="264195" name="Rectangle 3"/>
          <p:cNvSpPr>
            <a:spLocks noGrp="1" noChangeArrowheads="1"/>
          </p:cNvSpPr>
          <p:nvPr>
            <p:ph type="body" sz="half" idx="1"/>
          </p:nvPr>
        </p:nvSpPr>
        <p:spPr>
          <a:xfrm>
            <a:off x="76200" y="304800"/>
            <a:ext cx="6324600" cy="4495800"/>
          </a:xfrm>
        </p:spPr>
        <p:txBody>
          <a:bodyPr/>
          <a:lstStyle/>
          <a:p>
            <a:pPr>
              <a:buClr>
                <a:srgbClr val="000000"/>
              </a:buClr>
            </a:pPr>
            <a:r>
              <a:rPr lang="en-US" sz="3600">
                <a:solidFill>
                  <a:srgbClr val="000000"/>
                </a:solidFill>
                <a:effectLst/>
              </a:rPr>
              <a:t>Q 3. All the following are indirect modes of spread  of infection except?</a:t>
            </a:r>
          </a:p>
          <a:p>
            <a:pPr>
              <a:buClr>
                <a:srgbClr val="000000"/>
              </a:buClr>
              <a:buFont typeface="Wingdings" pitchFamily="2" charset="2"/>
              <a:buAutoNum type="arabicPeriod"/>
            </a:pPr>
            <a:r>
              <a:rPr lang="en-US" sz="2800">
                <a:solidFill>
                  <a:srgbClr val="000000"/>
                </a:solidFill>
                <a:effectLst/>
              </a:rPr>
              <a:t>Blood transfusion</a:t>
            </a:r>
          </a:p>
          <a:p>
            <a:pPr>
              <a:buClr>
                <a:srgbClr val="000000"/>
              </a:buClr>
              <a:buFont typeface="Wingdings" pitchFamily="2" charset="2"/>
              <a:buAutoNum type="arabicPeriod"/>
            </a:pPr>
            <a:r>
              <a:rPr lang="en-US" sz="2800">
                <a:solidFill>
                  <a:srgbClr val="000000"/>
                </a:solidFill>
                <a:effectLst/>
              </a:rPr>
              <a:t>Mosquito bite</a:t>
            </a:r>
          </a:p>
          <a:p>
            <a:pPr>
              <a:buClr>
                <a:srgbClr val="000000"/>
              </a:buClr>
              <a:buFont typeface="Wingdings" pitchFamily="2" charset="2"/>
              <a:buAutoNum type="arabicPeriod"/>
            </a:pPr>
            <a:r>
              <a:rPr lang="en-US" sz="2800">
                <a:solidFill>
                  <a:srgbClr val="000000"/>
                </a:solidFill>
                <a:effectLst/>
              </a:rPr>
              <a:t>Tissue Grafts</a:t>
            </a:r>
          </a:p>
          <a:p>
            <a:pPr>
              <a:buClr>
                <a:srgbClr val="000000"/>
              </a:buClr>
              <a:buFont typeface="Wingdings" pitchFamily="2" charset="2"/>
              <a:buAutoNum type="arabicPeriod"/>
            </a:pPr>
            <a:r>
              <a:rPr lang="en-US" sz="2800">
                <a:solidFill>
                  <a:srgbClr val="000000"/>
                </a:solidFill>
                <a:effectLst/>
              </a:rPr>
              <a:t>Inhalation of dust</a:t>
            </a:r>
          </a:p>
          <a:p>
            <a:pPr>
              <a:buClr>
                <a:srgbClr val="000000"/>
              </a:buClr>
              <a:buFont typeface="Wingdings" pitchFamily="2" charset="2"/>
              <a:buAutoNum type="arabicPeriod"/>
            </a:pPr>
            <a:r>
              <a:rPr lang="en-US" sz="2800">
                <a:solidFill>
                  <a:srgbClr val="000000"/>
                </a:solidFill>
                <a:effectLst/>
              </a:rPr>
              <a:t>Contact with infected soil</a:t>
            </a:r>
          </a:p>
        </p:txBody>
      </p:sp>
      <p:pic>
        <p:nvPicPr>
          <p:cNvPr id="264196" name="Picture 4" descr="anirouter"/>
          <p:cNvPicPr>
            <a:picLocks noChangeAspect="1" noChangeArrowheads="1" noCrop="1"/>
          </p:cNvPicPr>
          <p:nvPr/>
        </p:nvPicPr>
        <p:blipFill>
          <a:blip r:embed="rId3" cstate="print"/>
          <a:srcRect/>
          <a:stretch>
            <a:fillRect/>
          </a:stretch>
        </p:blipFill>
        <p:spPr bwMode="auto">
          <a:xfrm>
            <a:off x="6629400" y="4419600"/>
            <a:ext cx="2514600" cy="2133600"/>
          </a:xfrm>
          <a:prstGeom prst="rect">
            <a:avLst/>
          </a:prstGeom>
          <a:noFill/>
          <a:ln w="9525">
            <a:noFill/>
            <a:miter lim="800000"/>
            <a:headEnd/>
            <a:tailEnd/>
          </a:ln>
        </p:spPr>
      </p:pic>
    </p:spTree>
  </p:cSld>
  <p:clrMapOvr>
    <a:masterClrMapping/>
  </p:clrMapOvr>
  <p:transition advClick="0" advTm="600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3177" name="Picture 9" descr="DM015"/>
          <p:cNvPicPr>
            <a:picLocks noGrp="1" noChangeAspect="1" noChangeArrowheads="1"/>
          </p:cNvPicPr>
          <p:nvPr>
            <p:ph sz="half" idx="2"/>
          </p:nvPr>
        </p:nvPicPr>
        <p:blipFill>
          <a:blip r:embed="rId2" cstate="print"/>
          <a:srcRect/>
          <a:stretch>
            <a:fillRect/>
          </a:stretch>
        </p:blipFill>
        <p:spPr>
          <a:xfrm>
            <a:off x="0" y="0"/>
            <a:ext cx="9144000" cy="6858000"/>
          </a:xfrm>
          <a:noFill/>
          <a:ln/>
        </p:spPr>
      </p:pic>
      <p:sp>
        <p:nvSpPr>
          <p:cNvPr id="263171" name="Rectangle 3"/>
          <p:cNvSpPr>
            <a:spLocks noGrp="1" noChangeArrowheads="1"/>
          </p:cNvSpPr>
          <p:nvPr>
            <p:ph type="body" sz="half" idx="1"/>
          </p:nvPr>
        </p:nvSpPr>
        <p:spPr>
          <a:xfrm>
            <a:off x="76200" y="533400"/>
            <a:ext cx="5029200" cy="4114800"/>
          </a:xfrm>
        </p:spPr>
        <p:txBody>
          <a:bodyPr/>
          <a:lstStyle/>
          <a:p>
            <a:pPr>
              <a:buClr>
                <a:srgbClr val="000000"/>
              </a:buClr>
            </a:pPr>
            <a:r>
              <a:rPr lang="en-US" sz="4800">
                <a:solidFill>
                  <a:srgbClr val="000000"/>
                </a:solidFill>
                <a:effectLst/>
              </a:rPr>
              <a:t>Q 4. Define</a:t>
            </a:r>
            <a:r>
              <a:rPr lang="en-US" sz="4000">
                <a:solidFill>
                  <a:srgbClr val="000000"/>
                </a:solidFill>
                <a:effectLst/>
              </a:rPr>
              <a:t>?</a:t>
            </a:r>
          </a:p>
          <a:p>
            <a:pPr>
              <a:buClr>
                <a:srgbClr val="000000"/>
              </a:buClr>
              <a:buFont typeface="Wingdings" pitchFamily="2" charset="2"/>
              <a:buAutoNum type="arabicPeriod"/>
            </a:pPr>
            <a:r>
              <a:rPr lang="en-US" sz="3600">
                <a:solidFill>
                  <a:srgbClr val="000000"/>
                </a:solidFill>
                <a:effectLst/>
              </a:rPr>
              <a:t>Pollution</a:t>
            </a:r>
          </a:p>
          <a:p>
            <a:pPr>
              <a:buClr>
                <a:srgbClr val="000000"/>
              </a:buClr>
              <a:buFont typeface="Wingdings" pitchFamily="2" charset="2"/>
              <a:buAutoNum type="arabicPeriod"/>
            </a:pPr>
            <a:r>
              <a:rPr lang="en-US" sz="3600">
                <a:solidFill>
                  <a:srgbClr val="000000"/>
                </a:solidFill>
                <a:effectLst/>
              </a:rPr>
              <a:t>Reservoir</a:t>
            </a:r>
          </a:p>
          <a:p>
            <a:pPr>
              <a:buClr>
                <a:srgbClr val="000000"/>
              </a:buClr>
              <a:buFont typeface="Wingdings" pitchFamily="2" charset="2"/>
              <a:buAutoNum type="arabicPeriod"/>
            </a:pPr>
            <a:r>
              <a:rPr lang="en-US" sz="3600">
                <a:solidFill>
                  <a:srgbClr val="000000"/>
                </a:solidFill>
                <a:effectLst/>
              </a:rPr>
              <a:t>Fomite</a:t>
            </a:r>
          </a:p>
          <a:p>
            <a:pPr>
              <a:buClr>
                <a:srgbClr val="000000"/>
              </a:buClr>
              <a:buFont typeface="Wingdings" pitchFamily="2" charset="2"/>
              <a:buNone/>
            </a:pPr>
            <a:endParaRPr lang="en-US" sz="2800">
              <a:solidFill>
                <a:srgbClr val="000000"/>
              </a:solidFill>
              <a:effectLst/>
            </a:endParaRPr>
          </a:p>
          <a:p>
            <a:pPr>
              <a:buClr>
                <a:srgbClr val="000000"/>
              </a:buClr>
            </a:pPr>
            <a:endParaRPr lang="en-US" sz="2800">
              <a:solidFill>
                <a:srgbClr val="000000"/>
              </a:solidFill>
              <a:effectLst/>
            </a:endParaRPr>
          </a:p>
        </p:txBody>
      </p:sp>
      <p:pic>
        <p:nvPicPr>
          <p:cNvPr id="263172" name="Picture 4" descr="anirouter"/>
          <p:cNvPicPr>
            <a:picLocks noChangeAspect="1" noChangeArrowheads="1" noCrop="1"/>
          </p:cNvPicPr>
          <p:nvPr/>
        </p:nvPicPr>
        <p:blipFill>
          <a:blip r:embed="rId3" cstate="print"/>
          <a:srcRect/>
          <a:stretch>
            <a:fillRect/>
          </a:stretch>
        </p:blipFill>
        <p:spPr bwMode="auto">
          <a:xfrm>
            <a:off x="6172200" y="4419600"/>
            <a:ext cx="2514600" cy="2133600"/>
          </a:xfrm>
          <a:prstGeom prst="rect">
            <a:avLst/>
          </a:prstGeom>
          <a:noFill/>
          <a:ln w="9525">
            <a:noFill/>
            <a:miter lim="800000"/>
            <a:headEnd/>
            <a:tailEnd/>
          </a:ln>
        </p:spPr>
      </p:pic>
    </p:spTree>
  </p:cSld>
  <p:clrMapOvr>
    <a:masterClrMapping/>
  </p:clrMapOvr>
  <p:transition advClick="0" advTm="6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Rectangle 4"/>
          <p:cNvSpPr>
            <a:spLocks noChangeArrowheads="1"/>
          </p:cNvSpPr>
          <p:nvPr/>
        </p:nvSpPr>
        <p:spPr bwMode="auto">
          <a:xfrm>
            <a:off x="2590800" y="2743200"/>
            <a:ext cx="3429000" cy="914400"/>
          </a:xfrm>
          <a:prstGeom prst="rect">
            <a:avLst/>
          </a:prstGeom>
          <a:noFill/>
          <a:ln w="9525">
            <a:noFill/>
            <a:miter lim="800000"/>
            <a:headEnd/>
            <a:tailEnd/>
          </a:ln>
          <a:effectLst/>
        </p:spPr>
        <p:txBody>
          <a:bodyPr anchor="ctr"/>
          <a:lstStyle/>
          <a:p>
            <a:pPr algn="ctr" eaLnBrk="1" hangingPunct="1"/>
            <a:r>
              <a:rPr lang="en-US" sz="4800" u="sng">
                <a:solidFill>
                  <a:schemeClr val="tx2"/>
                </a:solidFill>
                <a:effectLst>
                  <a:outerShdw blurRad="38100" dist="38100" dir="2700000" algn="tl">
                    <a:srgbClr val="000000"/>
                  </a:outerShdw>
                </a:effectLst>
              </a:rPr>
              <a:t>Infection</a:t>
            </a:r>
          </a:p>
        </p:txBody>
      </p:sp>
      <p:pic>
        <p:nvPicPr>
          <p:cNvPr id="231445" name="Picture 21"/>
          <p:cNvPicPr>
            <a:picLocks noGrp="1" noChangeAspect="1" noChangeArrowheads="1"/>
          </p:cNvPicPr>
          <p:nvPr>
            <p:ph sz="quarter" idx="2"/>
          </p:nvPr>
        </p:nvPicPr>
        <p:blipFill>
          <a:blip r:embed="rId2" cstate="print"/>
          <a:srcRect/>
          <a:stretch>
            <a:fillRect/>
          </a:stretch>
        </p:blipFill>
        <p:spPr>
          <a:xfrm>
            <a:off x="6248400" y="2057400"/>
            <a:ext cx="1704975" cy="1981200"/>
          </a:xfrm>
          <a:noFill/>
          <a:ln/>
        </p:spPr>
      </p:pic>
      <p:pic>
        <p:nvPicPr>
          <p:cNvPr id="231434" name="Picture 10"/>
          <p:cNvPicPr>
            <a:picLocks noGrp="1" noChangeAspect="1" noChangeArrowheads="1"/>
          </p:cNvPicPr>
          <p:nvPr>
            <p:ph sz="quarter" idx="3"/>
          </p:nvPr>
        </p:nvPicPr>
        <p:blipFill>
          <a:blip r:embed="rId3" cstate="print"/>
          <a:srcRect/>
          <a:stretch>
            <a:fillRect/>
          </a:stretch>
        </p:blipFill>
        <p:spPr>
          <a:xfrm>
            <a:off x="3352800" y="4419600"/>
            <a:ext cx="2447925" cy="1692275"/>
          </a:xfrm>
          <a:noFill/>
          <a:ln/>
        </p:spPr>
      </p:pic>
      <p:pic>
        <p:nvPicPr>
          <p:cNvPr id="231437" name="Picture 13"/>
          <p:cNvPicPr>
            <a:picLocks noGrp="1" noChangeAspect="1" noChangeArrowheads="1"/>
          </p:cNvPicPr>
          <p:nvPr>
            <p:ph sz="quarter" idx="4"/>
          </p:nvPr>
        </p:nvPicPr>
        <p:blipFill>
          <a:blip r:embed="rId4" cstate="print"/>
          <a:srcRect/>
          <a:stretch>
            <a:fillRect/>
          </a:stretch>
        </p:blipFill>
        <p:spPr>
          <a:xfrm>
            <a:off x="3581400" y="152400"/>
            <a:ext cx="2447925" cy="1871663"/>
          </a:xfrm>
          <a:noFill/>
          <a:ln/>
        </p:spPr>
      </p:pic>
      <p:sp>
        <p:nvSpPr>
          <p:cNvPr id="231440" name="Line 16"/>
          <p:cNvSpPr>
            <a:spLocks noChangeShapeType="1"/>
          </p:cNvSpPr>
          <p:nvPr/>
        </p:nvSpPr>
        <p:spPr bwMode="auto">
          <a:xfrm flipV="1">
            <a:off x="5562600" y="3276600"/>
            <a:ext cx="1066800" cy="0"/>
          </a:xfrm>
          <a:prstGeom prst="line">
            <a:avLst/>
          </a:prstGeom>
          <a:noFill/>
          <a:ln w="38100">
            <a:solidFill>
              <a:schemeClr val="tx1"/>
            </a:solidFill>
            <a:round/>
            <a:headEnd type="triangle" w="med" len="med"/>
            <a:tailEnd type="triangle" w="med" len="med"/>
          </a:ln>
          <a:effectLst/>
        </p:spPr>
        <p:txBody>
          <a:bodyPr anchor="ctr"/>
          <a:lstStyle/>
          <a:p>
            <a:endParaRPr lang="en-GB"/>
          </a:p>
        </p:txBody>
      </p:sp>
      <p:sp>
        <p:nvSpPr>
          <p:cNvPr id="231441" name="Line 17"/>
          <p:cNvSpPr>
            <a:spLocks noChangeShapeType="1"/>
          </p:cNvSpPr>
          <p:nvPr/>
        </p:nvSpPr>
        <p:spPr bwMode="auto">
          <a:xfrm flipH="1">
            <a:off x="4419600" y="3581400"/>
            <a:ext cx="0" cy="990600"/>
          </a:xfrm>
          <a:prstGeom prst="line">
            <a:avLst/>
          </a:prstGeom>
          <a:noFill/>
          <a:ln w="38100">
            <a:solidFill>
              <a:schemeClr val="tx1"/>
            </a:solidFill>
            <a:round/>
            <a:headEnd type="triangle" w="med" len="med"/>
            <a:tailEnd type="triangle" w="med" len="med"/>
          </a:ln>
          <a:effectLst/>
        </p:spPr>
        <p:txBody>
          <a:bodyPr anchor="ctr"/>
          <a:lstStyle/>
          <a:p>
            <a:endParaRPr lang="en-GB"/>
          </a:p>
        </p:txBody>
      </p:sp>
      <p:sp>
        <p:nvSpPr>
          <p:cNvPr id="231442" name="Line 18"/>
          <p:cNvSpPr>
            <a:spLocks noChangeShapeType="1"/>
          </p:cNvSpPr>
          <p:nvPr/>
        </p:nvSpPr>
        <p:spPr bwMode="auto">
          <a:xfrm flipH="1">
            <a:off x="1981200" y="3352800"/>
            <a:ext cx="990600" cy="0"/>
          </a:xfrm>
          <a:prstGeom prst="line">
            <a:avLst/>
          </a:prstGeom>
          <a:noFill/>
          <a:ln w="38100">
            <a:solidFill>
              <a:schemeClr val="tx1"/>
            </a:solidFill>
            <a:round/>
            <a:headEnd type="triangle" w="med" len="med"/>
            <a:tailEnd type="triangle" w="med" len="med"/>
          </a:ln>
          <a:effectLst/>
        </p:spPr>
        <p:txBody>
          <a:bodyPr anchor="ctr"/>
          <a:lstStyle/>
          <a:p>
            <a:endParaRPr lang="en-GB"/>
          </a:p>
        </p:txBody>
      </p:sp>
      <p:sp>
        <p:nvSpPr>
          <p:cNvPr id="231443" name="Line 19"/>
          <p:cNvSpPr>
            <a:spLocks noChangeShapeType="1"/>
          </p:cNvSpPr>
          <p:nvPr/>
        </p:nvSpPr>
        <p:spPr bwMode="auto">
          <a:xfrm flipV="1">
            <a:off x="4419600" y="1981200"/>
            <a:ext cx="0" cy="914400"/>
          </a:xfrm>
          <a:prstGeom prst="line">
            <a:avLst/>
          </a:prstGeom>
          <a:noFill/>
          <a:ln w="38100">
            <a:solidFill>
              <a:schemeClr val="tx1"/>
            </a:solidFill>
            <a:round/>
            <a:headEnd type="triangle" w="med" len="med"/>
            <a:tailEnd type="triangle" w="med" len="med"/>
          </a:ln>
          <a:effectLst/>
        </p:spPr>
        <p:txBody>
          <a:bodyPr anchor="ctr"/>
          <a:lstStyle/>
          <a:p>
            <a:endParaRPr lang="en-GB"/>
          </a:p>
        </p:txBody>
      </p:sp>
      <p:pic>
        <p:nvPicPr>
          <p:cNvPr id="231448" name="Picture 24"/>
          <p:cNvPicPr>
            <a:picLocks noChangeAspect="1" noChangeArrowheads="1"/>
          </p:cNvPicPr>
          <p:nvPr/>
        </p:nvPicPr>
        <p:blipFill>
          <a:blip r:embed="rId5" cstate="print"/>
          <a:srcRect/>
          <a:stretch>
            <a:fillRect/>
          </a:stretch>
        </p:blipFill>
        <p:spPr bwMode="auto">
          <a:xfrm>
            <a:off x="0" y="2133600"/>
            <a:ext cx="1909763" cy="2133600"/>
          </a:xfrm>
          <a:prstGeom prst="rect">
            <a:avLst/>
          </a:prstGeom>
          <a:noFill/>
          <a:ln w="9525">
            <a:noFill/>
            <a:miter lim="800000"/>
            <a:headEnd/>
            <a:tailEnd/>
          </a:ln>
          <a:effectLst/>
        </p:spPr>
      </p:pic>
      <p:sp useBgFill="1">
        <p:nvSpPr>
          <p:cNvPr id="231450" name="Oval 26"/>
          <p:cNvSpPr>
            <a:spLocks noChangeArrowheads="1"/>
          </p:cNvSpPr>
          <p:nvPr/>
        </p:nvSpPr>
        <p:spPr bwMode="auto">
          <a:xfrm>
            <a:off x="4800600" y="3581400"/>
            <a:ext cx="1524000" cy="990600"/>
          </a:xfrm>
          <a:prstGeom prst="ellipse">
            <a:avLst/>
          </a:prstGeom>
          <a:ln w="9525">
            <a:solidFill>
              <a:schemeClr val="tx1"/>
            </a:solidFill>
            <a:round/>
            <a:headEnd/>
            <a:tailEnd/>
          </a:ln>
          <a:effectLst/>
        </p:spPr>
        <p:txBody>
          <a:bodyPr wrap="none" anchor="ctr"/>
          <a:lstStyle/>
          <a:p>
            <a:endParaRPr lang="en-GB"/>
          </a:p>
        </p:txBody>
      </p:sp>
      <p:sp>
        <p:nvSpPr>
          <p:cNvPr id="231451" name="Oval 27"/>
          <p:cNvSpPr>
            <a:spLocks noChangeArrowheads="1"/>
          </p:cNvSpPr>
          <p:nvPr/>
        </p:nvSpPr>
        <p:spPr bwMode="auto">
          <a:xfrm>
            <a:off x="5791200" y="42672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2" name="Oval 28"/>
          <p:cNvSpPr>
            <a:spLocks noChangeArrowheads="1"/>
          </p:cNvSpPr>
          <p:nvPr/>
        </p:nvSpPr>
        <p:spPr bwMode="auto">
          <a:xfrm>
            <a:off x="5943600" y="41148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3" name="Oval 29"/>
          <p:cNvSpPr>
            <a:spLocks noChangeArrowheads="1"/>
          </p:cNvSpPr>
          <p:nvPr/>
        </p:nvSpPr>
        <p:spPr bwMode="auto">
          <a:xfrm>
            <a:off x="5867400" y="38862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4" name="Oval 30"/>
          <p:cNvSpPr>
            <a:spLocks noChangeArrowheads="1"/>
          </p:cNvSpPr>
          <p:nvPr/>
        </p:nvSpPr>
        <p:spPr bwMode="auto">
          <a:xfrm>
            <a:off x="5334000" y="41148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5" name="Oval 31"/>
          <p:cNvSpPr>
            <a:spLocks noChangeArrowheads="1"/>
          </p:cNvSpPr>
          <p:nvPr/>
        </p:nvSpPr>
        <p:spPr bwMode="auto">
          <a:xfrm>
            <a:off x="5638800" y="41148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6" name="Oval 32"/>
          <p:cNvSpPr>
            <a:spLocks noChangeArrowheads="1"/>
          </p:cNvSpPr>
          <p:nvPr/>
        </p:nvSpPr>
        <p:spPr bwMode="auto">
          <a:xfrm>
            <a:off x="5486400" y="38100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7" name="Oval 33"/>
          <p:cNvSpPr>
            <a:spLocks noChangeArrowheads="1"/>
          </p:cNvSpPr>
          <p:nvPr/>
        </p:nvSpPr>
        <p:spPr bwMode="auto">
          <a:xfrm>
            <a:off x="5105400" y="38100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8" name="Oval 34"/>
          <p:cNvSpPr>
            <a:spLocks noChangeArrowheads="1"/>
          </p:cNvSpPr>
          <p:nvPr/>
        </p:nvSpPr>
        <p:spPr bwMode="auto">
          <a:xfrm>
            <a:off x="5715000" y="36576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59" name="Oval 35"/>
          <p:cNvSpPr>
            <a:spLocks noChangeArrowheads="1"/>
          </p:cNvSpPr>
          <p:nvPr/>
        </p:nvSpPr>
        <p:spPr bwMode="auto">
          <a:xfrm>
            <a:off x="5486400" y="42672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60" name="Oval 36"/>
          <p:cNvSpPr>
            <a:spLocks noChangeArrowheads="1"/>
          </p:cNvSpPr>
          <p:nvPr/>
        </p:nvSpPr>
        <p:spPr bwMode="auto">
          <a:xfrm>
            <a:off x="5029200" y="40386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61" name="Oval 37"/>
          <p:cNvSpPr>
            <a:spLocks noChangeArrowheads="1"/>
          </p:cNvSpPr>
          <p:nvPr/>
        </p:nvSpPr>
        <p:spPr bwMode="auto">
          <a:xfrm>
            <a:off x="5181600" y="42672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62" name="Oval 38"/>
          <p:cNvSpPr>
            <a:spLocks noChangeArrowheads="1"/>
          </p:cNvSpPr>
          <p:nvPr/>
        </p:nvSpPr>
        <p:spPr bwMode="auto">
          <a:xfrm>
            <a:off x="6096000" y="3886200"/>
            <a:ext cx="152400" cy="152400"/>
          </a:xfrm>
          <a:prstGeom prst="ellipse">
            <a:avLst/>
          </a:prstGeom>
          <a:solidFill>
            <a:schemeClr val="accent1"/>
          </a:solidFill>
          <a:ln w="9525">
            <a:solidFill>
              <a:schemeClr val="tx1"/>
            </a:solidFill>
            <a:round/>
            <a:headEnd/>
            <a:tailEnd/>
          </a:ln>
          <a:effectLst/>
        </p:spPr>
        <p:txBody>
          <a:bodyPr wrap="none" anchor="ctr"/>
          <a:lstStyle/>
          <a:p>
            <a:endParaRPr lang="en-GB"/>
          </a:p>
        </p:txBody>
      </p:sp>
      <p:sp>
        <p:nvSpPr>
          <p:cNvPr id="231463" name="Line 39"/>
          <p:cNvSpPr>
            <a:spLocks noChangeShapeType="1"/>
          </p:cNvSpPr>
          <p:nvPr/>
        </p:nvSpPr>
        <p:spPr bwMode="auto">
          <a:xfrm>
            <a:off x="6172200" y="4419600"/>
            <a:ext cx="381000" cy="228600"/>
          </a:xfrm>
          <a:prstGeom prst="line">
            <a:avLst/>
          </a:prstGeom>
          <a:noFill/>
          <a:ln w="9525">
            <a:solidFill>
              <a:schemeClr val="tx1"/>
            </a:solidFill>
            <a:round/>
            <a:headEnd/>
            <a:tailEnd type="triangle" w="med" len="med"/>
          </a:ln>
          <a:effectLst/>
        </p:spPr>
        <p:txBody>
          <a:bodyPr anchor="ctr"/>
          <a:lstStyle/>
          <a:p>
            <a:endParaRPr lang="en-GB"/>
          </a:p>
        </p:txBody>
      </p:sp>
      <p:sp>
        <p:nvSpPr>
          <p:cNvPr id="231464" name="Text Box 40"/>
          <p:cNvSpPr txBox="1">
            <a:spLocks noChangeArrowheads="1"/>
          </p:cNvSpPr>
          <p:nvPr/>
        </p:nvSpPr>
        <p:spPr bwMode="auto">
          <a:xfrm>
            <a:off x="6019800" y="4495800"/>
            <a:ext cx="1266825" cy="457200"/>
          </a:xfrm>
          <a:prstGeom prst="rect">
            <a:avLst/>
          </a:prstGeom>
          <a:noFill/>
          <a:ln w="9525">
            <a:noFill/>
            <a:miter lim="800000"/>
            <a:headEnd/>
            <a:tailEnd/>
          </a:ln>
          <a:effectLst/>
        </p:spPr>
        <p:txBody>
          <a:bodyPr wrap="none">
            <a:spAutoFit/>
          </a:bodyPr>
          <a:lstStyle/>
          <a:p>
            <a:r>
              <a:rPr lang="en-US"/>
              <a:t>Bacteria</a:t>
            </a:r>
          </a:p>
        </p:txBody>
      </p:sp>
      <p:sp>
        <p:nvSpPr>
          <p:cNvPr id="231470" name="Freeform 46"/>
          <p:cNvSpPr>
            <a:spLocks/>
          </p:cNvSpPr>
          <p:nvPr/>
        </p:nvSpPr>
        <p:spPr bwMode="auto">
          <a:xfrm>
            <a:off x="2819400" y="2209800"/>
            <a:ext cx="190500" cy="3048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231471" name="Freeform 47"/>
          <p:cNvSpPr>
            <a:spLocks/>
          </p:cNvSpPr>
          <p:nvPr/>
        </p:nvSpPr>
        <p:spPr bwMode="auto">
          <a:xfrm>
            <a:off x="2895600" y="2501900"/>
            <a:ext cx="381000" cy="889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231472" name="Freeform 48"/>
          <p:cNvSpPr>
            <a:spLocks/>
          </p:cNvSpPr>
          <p:nvPr/>
        </p:nvSpPr>
        <p:spPr bwMode="auto">
          <a:xfrm flipV="1">
            <a:off x="3048000" y="2819400"/>
            <a:ext cx="228600" cy="762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231473" name="Freeform 49"/>
          <p:cNvSpPr>
            <a:spLocks/>
          </p:cNvSpPr>
          <p:nvPr/>
        </p:nvSpPr>
        <p:spPr bwMode="auto">
          <a:xfrm>
            <a:off x="3581400" y="2514600"/>
            <a:ext cx="152400" cy="2413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231474" name="Freeform 50"/>
          <p:cNvSpPr>
            <a:spLocks/>
          </p:cNvSpPr>
          <p:nvPr/>
        </p:nvSpPr>
        <p:spPr bwMode="auto">
          <a:xfrm>
            <a:off x="3352800" y="2362200"/>
            <a:ext cx="76200" cy="889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231475" name="Freeform 51"/>
          <p:cNvSpPr>
            <a:spLocks/>
          </p:cNvSpPr>
          <p:nvPr/>
        </p:nvSpPr>
        <p:spPr bwMode="auto">
          <a:xfrm>
            <a:off x="3276600" y="2057400"/>
            <a:ext cx="266700" cy="165100"/>
          </a:xfrm>
          <a:custGeom>
            <a:avLst/>
            <a:gdLst/>
            <a:ahLst/>
            <a:cxnLst>
              <a:cxn ang="0">
                <a:pos x="0" y="56"/>
              </a:cxn>
              <a:cxn ang="0">
                <a:pos x="144" y="8"/>
              </a:cxn>
              <a:cxn ang="0">
                <a:pos x="144" y="104"/>
              </a:cxn>
            </a:cxnLst>
            <a:rect l="0" t="0" r="r" b="b"/>
            <a:pathLst>
              <a:path w="168" h="104">
                <a:moveTo>
                  <a:pt x="0" y="56"/>
                </a:moveTo>
                <a:cubicBezTo>
                  <a:pt x="60" y="28"/>
                  <a:pt x="120" y="0"/>
                  <a:pt x="144" y="8"/>
                </a:cubicBezTo>
                <a:cubicBezTo>
                  <a:pt x="168" y="16"/>
                  <a:pt x="144" y="88"/>
                  <a:pt x="144" y="104"/>
                </a:cubicBezTo>
              </a:path>
            </a:pathLst>
          </a:custGeom>
          <a:noFill/>
          <a:ln w="9525" cap="flat" cmpd="sng">
            <a:solidFill>
              <a:schemeClr val="tx1"/>
            </a:solidFill>
            <a:prstDash val="solid"/>
            <a:round/>
            <a:headEnd/>
            <a:tailEnd/>
          </a:ln>
          <a:effectLst/>
        </p:spPr>
        <p:txBody>
          <a:bodyPr anchor="ctr"/>
          <a:lstStyle/>
          <a:p>
            <a:endParaRPr lang="en-GB"/>
          </a:p>
        </p:txBody>
      </p:sp>
      <p:sp>
        <p:nvSpPr>
          <p:cNvPr id="231476" name="Freeform 52"/>
          <p:cNvSpPr>
            <a:spLocks/>
          </p:cNvSpPr>
          <p:nvPr/>
        </p:nvSpPr>
        <p:spPr bwMode="auto">
          <a:xfrm>
            <a:off x="2819400" y="2697163"/>
            <a:ext cx="285750" cy="46037"/>
          </a:xfrm>
          <a:custGeom>
            <a:avLst/>
            <a:gdLst/>
            <a:ahLst/>
            <a:cxnLst>
              <a:cxn ang="0">
                <a:pos x="0" y="29"/>
              </a:cxn>
              <a:cxn ang="0">
                <a:pos x="144" y="17"/>
              </a:cxn>
              <a:cxn ang="0">
                <a:pos x="180" y="5"/>
              </a:cxn>
            </a:cxnLst>
            <a:rect l="0" t="0" r="r" b="b"/>
            <a:pathLst>
              <a:path w="180" h="29">
                <a:moveTo>
                  <a:pt x="0" y="29"/>
                </a:moveTo>
                <a:cubicBezTo>
                  <a:pt x="55" y="20"/>
                  <a:pt x="93" y="0"/>
                  <a:pt x="144" y="17"/>
                </a:cubicBezTo>
                <a:cubicBezTo>
                  <a:pt x="156" y="13"/>
                  <a:pt x="180" y="5"/>
                  <a:pt x="180" y="5"/>
                </a:cubicBezTo>
              </a:path>
            </a:pathLst>
          </a:custGeom>
          <a:noFill/>
          <a:ln w="9525" cap="flat" cmpd="sng">
            <a:solidFill>
              <a:schemeClr val="tx1"/>
            </a:solidFill>
            <a:prstDash val="solid"/>
            <a:round/>
            <a:headEnd/>
            <a:tailEnd/>
          </a:ln>
          <a:effectLst/>
        </p:spPr>
        <p:txBody>
          <a:bodyPr anchor="ctr"/>
          <a:lstStyle/>
          <a:p>
            <a:endParaRPr lang="en-GB"/>
          </a:p>
        </p:txBody>
      </p:sp>
      <p:sp>
        <p:nvSpPr>
          <p:cNvPr id="231477" name="Freeform 53"/>
          <p:cNvSpPr>
            <a:spLocks/>
          </p:cNvSpPr>
          <p:nvPr/>
        </p:nvSpPr>
        <p:spPr bwMode="auto">
          <a:xfrm>
            <a:off x="3295650" y="2667000"/>
            <a:ext cx="285750" cy="46038"/>
          </a:xfrm>
          <a:custGeom>
            <a:avLst/>
            <a:gdLst/>
            <a:ahLst/>
            <a:cxnLst>
              <a:cxn ang="0">
                <a:pos x="0" y="29"/>
              </a:cxn>
              <a:cxn ang="0">
                <a:pos x="144" y="17"/>
              </a:cxn>
              <a:cxn ang="0">
                <a:pos x="180" y="5"/>
              </a:cxn>
            </a:cxnLst>
            <a:rect l="0" t="0" r="r" b="b"/>
            <a:pathLst>
              <a:path w="180" h="29">
                <a:moveTo>
                  <a:pt x="0" y="29"/>
                </a:moveTo>
                <a:cubicBezTo>
                  <a:pt x="55" y="20"/>
                  <a:pt x="93" y="0"/>
                  <a:pt x="144" y="17"/>
                </a:cubicBezTo>
                <a:cubicBezTo>
                  <a:pt x="156" y="13"/>
                  <a:pt x="180" y="5"/>
                  <a:pt x="180" y="5"/>
                </a:cubicBezTo>
              </a:path>
            </a:pathLst>
          </a:custGeom>
          <a:noFill/>
          <a:ln w="9525" cap="flat" cmpd="sng">
            <a:solidFill>
              <a:schemeClr val="tx1"/>
            </a:solidFill>
            <a:prstDash val="solid"/>
            <a:round/>
            <a:headEnd/>
            <a:tailEnd/>
          </a:ln>
          <a:effectLst/>
        </p:spPr>
        <p:txBody>
          <a:bodyPr anchor="ctr"/>
          <a:lstStyle/>
          <a:p>
            <a:endParaRPr lang="en-GB"/>
          </a:p>
        </p:txBody>
      </p:sp>
      <p:sp>
        <p:nvSpPr>
          <p:cNvPr id="231478" name="Freeform 54"/>
          <p:cNvSpPr>
            <a:spLocks/>
          </p:cNvSpPr>
          <p:nvPr/>
        </p:nvSpPr>
        <p:spPr bwMode="auto">
          <a:xfrm>
            <a:off x="3524250" y="2286000"/>
            <a:ext cx="285750" cy="46038"/>
          </a:xfrm>
          <a:custGeom>
            <a:avLst/>
            <a:gdLst/>
            <a:ahLst/>
            <a:cxnLst>
              <a:cxn ang="0">
                <a:pos x="0" y="29"/>
              </a:cxn>
              <a:cxn ang="0">
                <a:pos x="144" y="17"/>
              </a:cxn>
              <a:cxn ang="0">
                <a:pos x="180" y="5"/>
              </a:cxn>
            </a:cxnLst>
            <a:rect l="0" t="0" r="r" b="b"/>
            <a:pathLst>
              <a:path w="180" h="29">
                <a:moveTo>
                  <a:pt x="0" y="29"/>
                </a:moveTo>
                <a:cubicBezTo>
                  <a:pt x="55" y="20"/>
                  <a:pt x="93" y="0"/>
                  <a:pt x="144" y="17"/>
                </a:cubicBezTo>
                <a:cubicBezTo>
                  <a:pt x="156" y="13"/>
                  <a:pt x="180" y="5"/>
                  <a:pt x="180" y="5"/>
                </a:cubicBezTo>
              </a:path>
            </a:pathLst>
          </a:custGeom>
          <a:noFill/>
          <a:ln w="9525" cap="flat" cmpd="sng">
            <a:solidFill>
              <a:schemeClr val="tx1"/>
            </a:solidFill>
            <a:prstDash val="solid"/>
            <a:round/>
            <a:headEnd/>
            <a:tailEnd/>
          </a:ln>
          <a:effectLst/>
        </p:spPr>
        <p:txBody>
          <a:bodyPr anchor="ctr"/>
          <a:lstStyle/>
          <a:p>
            <a:endParaRPr lang="en-GB"/>
          </a:p>
        </p:txBody>
      </p:sp>
      <p:sp>
        <p:nvSpPr>
          <p:cNvPr id="231479" name="Freeform 55"/>
          <p:cNvSpPr>
            <a:spLocks/>
          </p:cNvSpPr>
          <p:nvPr/>
        </p:nvSpPr>
        <p:spPr bwMode="auto">
          <a:xfrm>
            <a:off x="3276600" y="2514600"/>
            <a:ext cx="285750" cy="46038"/>
          </a:xfrm>
          <a:custGeom>
            <a:avLst/>
            <a:gdLst/>
            <a:ahLst/>
            <a:cxnLst>
              <a:cxn ang="0">
                <a:pos x="0" y="29"/>
              </a:cxn>
              <a:cxn ang="0">
                <a:pos x="144" y="17"/>
              </a:cxn>
              <a:cxn ang="0">
                <a:pos x="180" y="5"/>
              </a:cxn>
            </a:cxnLst>
            <a:rect l="0" t="0" r="r" b="b"/>
            <a:pathLst>
              <a:path w="180" h="29">
                <a:moveTo>
                  <a:pt x="0" y="29"/>
                </a:moveTo>
                <a:cubicBezTo>
                  <a:pt x="55" y="20"/>
                  <a:pt x="93" y="0"/>
                  <a:pt x="144" y="17"/>
                </a:cubicBezTo>
                <a:cubicBezTo>
                  <a:pt x="156" y="13"/>
                  <a:pt x="180" y="5"/>
                  <a:pt x="180" y="5"/>
                </a:cubicBezTo>
              </a:path>
            </a:pathLst>
          </a:custGeom>
          <a:noFill/>
          <a:ln w="9525" cap="flat" cmpd="sng">
            <a:solidFill>
              <a:schemeClr val="tx1"/>
            </a:solidFill>
            <a:prstDash val="solid"/>
            <a:round/>
            <a:headEnd/>
            <a:tailEnd/>
          </a:ln>
          <a:effectLst/>
        </p:spPr>
        <p:txBody>
          <a:bodyPr anchor="ctr"/>
          <a:lstStyle/>
          <a:p>
            <a:endParaRPr lang="en-GB"/>
          </a:p>
        </p:txBody>
      </p:sp>
      <p:sp>
        <p:nvSpPr>
          <p:cNvPr id="231480" name="Line 56"/>
          <p:cNvSpPr>
            <a:spLocks noChangeShapeType="1"/>
          </p:cNvSpPr>
          <p:nvPr/>
        </p:nvSpPr>
        <p:spPr bwMode="auto">
          <a:xfrm flipH="1" flipV="1">
            <a:off x="2743200" y="1828800"/>
            <a:ext cx="304800" cy="304800"/>
          </a:xfrm>
          <a:prstGeom prst="line">
            <a:avLst/>
          </a:prstGeom>
          <a:noFill/>
          <a:ln w="9525">
            <a:solidFill>
              <a:schemeClr val="tx1"/>
            </a:solidFill>
            <a:round/>
            <a:headEnd/>
            <a:tailEnd type="triangle" w="med" len="med"/>
          </a:ln>
          <a:effectLst/>
        </p:spPr>
        <p:txBody>
          <a:bodyPr anchor="ctr"/>
          <a:lstStyle/>
          <a:p>
            <a:endParaRPr lang="en-GB"/>
          </a:p>
        </p:txBody>
      </p:sp>
      <p:sp>
        <p:nvSpPr>
          <p:cNvPr id="231481" name="Text Box 57"/>
          <p:cNvSpPr txBox="1">
            <a:spLocks noChangeArrowheads="1"/>
          </p:cNvSpPr>
          <p:nvPr/>
        </p:nvSpPr>
        <p:spPr bwMode="auto">
          <a:xfrm>
            <a:off x="2209800" y="1371600"/>
            <a:ext cx="852488" cy="457200"/>
          </a:xfrm>
          <a:prstGeom prst="rect">
            <a:avLst/>
          </a:prstGeom>
          <a:noFill/>
          <a:ln w="9525">
            <a:noFill/>
            <a:miter lim="800000"/>
            <a:headEnd/>
            <a:tailEnd/>
          </a:ln>
          <a:effectLst/>
        </p:spPr>
        <p:txBody>
          <a:bodyPr wrap="none">
            <a:spAutoFit/>
          </a:bodyPr>
          <a:lstStyle/>
          <a:p>
            <a:r>
              <a:rPr lang="en-US"/>
              <a:t>Virus</a:t>
            </a:r>
          </a:p>
        </p:txBody>
      </p:sp>
      <p:sp>
        <p:nvSpPr>
          <p:cNvPr id="231482" name="Line 58"/>
          <p:cNvSpPr>
            <a:spLocks noChangeShapeType="1"/>
          </p:cNvSpPr>
          <p:nvPr/>
        </p:nvSpPr>
        <p:spPr bwMode="auto">
          <a:xfrm>
            <a:off x="3048000" y="3962400"/>
            <a:ext cx="0" cy="6096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231483" name="Line 59"/>
          <p:cNvSpPr>
            <a:spLocks noChangeShapeType="1"/>
          </p:cNvSpPr>
          <p:nvPr/>
        </p:nvSpPr>
        <p:spPr bwMode="auto">
          <a:xfrm flipV="1">
            <a:off x="3048000" y="3657600"/>
            <a:ext cx="381000" cy="3048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231484" name="Line 60"/>
          <p:cNvSpPr>
            <a:spLocks noChangeShapeType="1"/>
          </p:cNvSpPr>
          <p:nvPr/>
        </p:nvSpPr>
        <p:spPr bwMode="auto">
          <a:xfrm flipH="1" flipV="1">
            <a:off x="2667000" y="3733800"/>
            <a:ext cx="381000" cy="2286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231485" name="Line 61"/>
          <p:cNvSpPr>
            <a:spLocks noChangeShapeType="1"/>
          </p:cNvSpPr>
          <p:nvPr/>
        </p:nvSpPr>
        <p:spPr bwMode="auto">
          <a:xfrm flipH="1">
            <a:off x="2667000" y="4267200"/>
            <a:ext cx="381000" cy="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231486" name="Line 62"/>
          <p:cNvSpPr>
            <a:spLocks noChangeShapeType="1"/>
          </p:cNvSpPr>
          <p:nvPr/>
        </p:nvSpPr>
        <p:spPr bwMode="auto">
          <a:xfrm flipV="1">
            <a:off x="3048000" y="4038600"/>
            <a:ext cx="304800" cy="2286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231487" name="Line 63"/>
          <p:cNvSpPr>
            <a:spLocks noChangeShapeType="1"/>
          </p:cNvSpPr>
          <p:nvPr/>
        </p:nvSpPr>
        <p:spPr bwMode="auto">
          <a:xfrm>
            <a:off x="3048000" y="4267200"/>
            <a:ext cx="304800" cy="76200"/>
          </a:xfrm>
          <a:prstGeom prst="line">
            <a:avLst/>
          </a:prstGeom>
          <a:noFill/>
          <a:ln w="9525">
            <a:solidFill>
              <a:schemeClr val="tx1"/>
            </a:solidFill>
            <a:round/>
            <a:headEnd type="oval" w="med" len="med"/>
            <a:tailEnd type="oval" w="med" len="med"/>
          </a:ln>
          <a:effectLst/>
        </p:spPr>
        <p:txBody>
          <a:bodyPr anchor="ctr"/>
          <a:lstStyle/>
          <a:p>
            <a:endParaRPr lang="en-GB"/>
          </a:p>
        </p:txBody>
      </p:sp>
      <p:sp>
        <p:nvSpPr>
          <p:cNvPr id="231488" name="Line 64"/>
          <p:cNvSpPr>
            <a:spLocks noChangeShapeType="1"/>
          </p:cNvSpPr>
          <p:nvPr/>
        </p:nvSpPr>
        <p:spPr bwMode="auto">
          <a:xfrm flipH="1">
            <a:off x="2514600" y="4419600"/>
            <a:ext cx="304800" cy="304800"/>
          </a:xfrm>
          <a:prstGeom prst="line">
            <a:avLst/>
          </a:prstGeom>
          <a:noFill/>
          <a:ln w="9525">
            <a:solidFill>
              <a:schemeClr val="tx1"/>
            </a:solidFill>
            <a:round/>
            <a:headEnd/>
            <a:tailEnd type="triangle" w="med" len="med"/>
          </a:ln>
          <a:effectLst/>
        </p:spPr>
        <p:txBody>
          <a:bodyPr anchor="ctr"/>
          <a:lstStyle/>
          <a:p>
            <a:endParaRPr lang="en-GB"/>
          </a:p>
        </p:txBody>
      </p:sp>
      <p:sp>
        <p:nvSpPr>
          <p:cNvPr id="231489" name="Text Box 65"/>
          <p:cNvSpPr txBox="1">
            <a:spLocks noChangeArrowheads="1"/>
          </p:cNvSpPr>
          <p:nvPr/>
        </p:nvSpPr>
        <p:spPr bwMode="auto">
          <a:xfrm>
            <a:off x="1822450" y="4800600"/>
            <a:ext cx="920750" cy="457200"/>
          </a:xfrm>
          <a:prstGeom prst="rect">
            <a:avLst/>
          </a:prstGeom>
          <a:noFill/>
          <a:ln w="9525">
            <a:noFill/>
            <a:miter lim="800000"/>
            <a:headEnd/>
            <a:tailEnd/>
          </a:ln>
          <a:effectLst/>
        </p:spPr>
        <p:txBody>
          <a:bodyPr wrap="none">
            <a:spAutoFit/>
          </a:bodyPr>
          <a:lstStyle/>
          <a:p>
            <a:r>
              <a:rPr lang="en-US"/>
              <a:t>Fungi</a:t>
            </a:r>
          </a:p>
        </p:txBody>
      </p:sp>
      <p:sp>
        <p:nvSpPr>
          <p:cNvPr id="231490" name="Oval 66"/>
          <p:cNvSpPr>
            <a:spLocks noChangeArrowheads="1"/>
          </p:cNvSpPr>
          <p:nvPr/>
        </p:nvSpPr>
        <p:spPr bwMode="auto">
          <a:xfrm>
            <a:off x="4876800" y="2209800"/>
            <a:ext cx="1066800" cy="685800"/>
          </a:xfrm>
          <a:prstGeom prst="ellipse">
            <a:avLst/>
          </a:prstGeom>
          <a:solidFill>
            <a:srgbClr val="C0C0C0"/>
          </a:solidFill>
          <a:ln w="9525">
            <a:solidFill>
              <a:schemeClr val="tx1"/>
            </a:solidFill>
            <a:round/>
            <a:headEnd/>
            <a:tailEnd/>
          </a:ln>
          <a:effectLst/>
        </p:spPr>
        <p:txBody>
          <a:bodyPr wrap="none" anchor="ctr"/>
          <a:lstStyle/>
          <a:p>
            <a:endParaRPr lang="en-GB"/>
          </a:p>
        </p:txBody>
      </p:sp>
      <p:sp>
        <p:nvSpPr>
          <p:cNvPr id="231491" name="Freeform 67"/>
          <p:cNvSpPr>
            <a:spLocks/>
          </p:cNvSpPr>
          <p:nvPr/>
        </p:nvSpPr>
        <p:spPr bwMode="auto">
          <a:xfrm>
            <a:off x="5638800" y="2044700"/>
            <a:ext cx="609600" cy="622300"/>
          </a:xfrm>
          <a:custGeom>
            <a:avLst/>
            <a:gdLst/>
            <a:ahLst/>
            <a:cxnLst>
              <a:cxn ang="0">
                <a:pos x="0" y="248"/>
              </a:cxn>
              <a:cxn ang="0">
                <a:pos x="144" y="8"/>
              </a:cxn>
              <a:cxn ang="0">
                <a:pos x="288" y="200"/>
              </a:cxn>
              <a:cxn ang="0">
                <a:pos x="384" y="392"/>
              </a:cxn>
            </a:cxnLst>
            <a:rect l="0" t="0" r="r" b="b"/>
            <a:pathLst>
              <a:path w="384" h="392">
                <a:moveTo>
                  <a:pt x="0" y="248"/>
                </a:moveTo>
                <a:cubicBezTo>
                  <a:pt x="48" y="132"/>
                  <a:pt x="96" y="16"/>
                  <a:pt x="144" y="8"/>
                </a:cubicBezTo>
                <a:cubicBezTo>
                  <a:pt x="192" y="0"/>
                  <a:pt x="248" y="136"/>
                  <a:pt x="288" y="200"/>
                </a:cubicBezTo>
                <a:cubicBezTo>
                  <a:pt x="328" y="264"/>
                  <a:pt x="368" y="352"/>
                  <a:pt x="384" y="392"/>
                </a:cubicBezTo>
              </a:path>
            </a:pathLst>
          </a:custGeom>
          <a:noFill/>
          <a:ln w="9525" cap="flat" cmpd="sng">
            <a:solidFill>
              <a:schemeClr val="tx1"/>
            </a:solidFill>
            <a:prstDash val="solid"/>
            <a:round/>
            <a:headEnd/>
            <a:tailEnd/>
          </a:ln>
          <a:effectLst/>
        </p:spPr>
        <p:txBody>
          <a:bodyPr anchor="ctr"/>
          <a:lstStyle/>
          <a:p>
            <a:endParaRPr lang="en-GB"/>
          </a:p>
        </p:txBody>
      </p:sp>
      <p:sp>
        <p:nvSpPr>
          <p:cNvPr id="231492" name="Oval 68"/>
          <p:cNvSpPr>
            <a:spLocks noChangeArrowheads="1"/>
          </p:cNvSpPr>
          <p:nvPr/>
        </p:nvSpPr>
        <p:spPr bwMode="auto">
          <a:xfrm>
            <a:off x="5562600" y="2362200"/>
            <a:ext cx="152400" cy="152400"/>
          </a:xfrm>
          <a:prstGeom prst="ellipse">
            <a:avLst/>
          </a:prstGeom>
          <a:solidFill>
            <a:srgbClr val="000000"/>
          </a:solidFill>
          <a:ln w="9525">
            <a:solidFill>
              <a:schemeClr val="tx1"/>
            </a:solidFill>
            <a:round/>
            <a:headEnd/>
            <a:tailEnd/>
          </a:ln>
          <a:effectLst/>
        </p:spPr>
        <p:txBody>
          <a:bodyPr wrap="none" anchor="ctr"/>
          <a:lstStyle/>
          <a:p>
            <a:endParaRPr lang="en-GB"/>
          </a:p>
        </p:txBody>
      </p:sp>
      <p:sp>
        <p:nvSpPr>
          <p:cNvPr id="231495" name="Oval 71"/>
          <p:cNvSpPr>
            <a:spLocks noChangeArrowheads="1"/>
          </p:cNvSpPr>
          <p:nvPr/>
        </p:nvSpPr>
        <p:spPr bwMode="auto">
          <a:xfrm>
            <a:off x="5105400" y="2362200"/>
            <a:ext cx="228600" cy="228600"/>
          </a:xfrm>
          <a:prstGeom prst="ellipse">
            <a:avLst/>
          </a:prstGeom>
          <a:solidFill>
            <a:srgbClr val="000000"/>
          </a:solidFill>
          <a:ln w="9525">
            <a:solidFill>
              <a:schemeClr val="tx1"/>
            </a:solidFill>
            <a:round/>
            <a:headEnd/>
            <a:tailEnd/>
          </a:ln>
          <a:effectLst/>
        </p:spPr>
        <p:txBody>
          <a:bodyPr wrap="none" anchor="ctr"/>
          <a:lstStyle/>
          <a:p>
            <a:endParaRPr lang="en-GB"/>
          </a:p>
        </p:txBody>
      </p:sp>
      <p:sp>
        <p:nvSpPr>
          <p:cNvPr id="231496" name="Oval 72"/>
          <p:cNvSpPr>
            <a:spLocks noChangeArrowheads="1"/>
          </p:cNvSpPr>
          <p:nvPr/>
        </p:nvSpPr>
        <p:spPr bwMode="auto">
          <a:xfrm>
            <a:off x="5105400" y="2590800"/>
            <a:ext cx="152400" cy="152400"/>
          </a:xfrm>
          <a:prstGeom prst="ellipse">
            <a:avLst/>
          </a:prstGeom>
          <a:solidFill>
            <a:srgbClr val="FFFFFF"/>
          </a:solidFill>
          <a:ln w="9525">
            <a:solidFill>
              <a:schemeClr val="tx1"/>
            </a:solidFill>
            <a:round/>
            <a:headEnd/>
            <a:tailEnd/>
          </a:ln>
          <a:effectLst/>
        </p:spPr>
        <p:txBody>
          <a:bodyPr wrap="none" anchor="ctr"/>
          <a:lstStyle/>
          <a:p>
            <a:endParaRPr lang="en-GB"/>
          </a:p>
        </p:txBody>
      </p:sp>
      <p:sp>
        <p:nvSpPr>
          <p:cNvPr id="231497" name="Oval 73"/>
          <p:cNvSpPr>
            <a:spLocks noChangeArrowheads="1"/>
          </p:cNvSpPr>
          <p:nvPr/>
        </p:nvSpPr>
        <p:spPr bwMode="auto">
          <a:xfrm>
            <a:off x="5410200" y="2514600"/>
            <a:ext cx="152400" cy="152400"/>
          </a:xfrm>
          <a:prstGeom prst="ellipse">
            <a:avLst/>
          </a:prstGeom>
          <a:solidFill>
            <a:srgbClr val="FFFFFF"/>
          </a:solidFill>
          <a:ln w="9525">
            <a:solidFill>
              <a:schemeClr val="tx1"/>
            </a:solidFill>
            <a:round/>
            <a:headEnd/>
            <a:tailEnd/>
          </a:ln>
          <a:effectLst/>
        </p:spPr>
        <p:txBody>
          <a:bodyPr wrap="none" anchor="ctr"/>
          <a:lstStyle/>
          <a:p>
            <a:endParaRPr lang="en-GB"/>
          </a:p>
        </p:txBody>
      </p:sp>
      <p:sp>
        <p:nvSpPr>
          <p:cNvPr id="231498" name="Line 74"/>
          <p:cNvSpPr>
            <a:spLocks noChangeShapeType="1"/>
          </p:cNvSpPr>
          <p:nvPr/>
        </p:nvSpPr>
        <p:spPr bwMode="auto">
          <a:xfrm flipV="1">
            <a:off x="5638800" y="1828800"/>
            <a:ext cx="304800" cy="381000"/>
          </a:xfrm>
          <a:prstGeom prst="line">
            <a:avLst/>
          </a:prstGeom>
          <a:noFill/>
          <a:ln w="9525">
            <a:solidFill>
              <a:schemeClr val="tx1"/>
            </a:solidFill>
            <a:round/>
            <a:headEnd/>
            <a:tailEnd type="triangle" w="med" len="med"/>
          </a:ln>
          <a:effectLst/>
        </p:spPr>
        <p:txBody>
          <a:bodyPr anchor="ctr"/>
          <a:lstStyle/>
          <a:p>
            <a:endParaRPr lang="en-GB"/>
          </a:p>
        </p:txBody>
      </p:sp>
      <p:sp>
        <p:nvSpPr>
          <p:cNvPr id="231499" name="Text Box 75"/>
          <p:cNvSpPr txBox="1">
            <a:spLocks noChangeArrowheads="1"/>
          </p:cNvSpPr>
          <p:nvPr/>
        </p:nvSpPr>
        <p:spPr bwMode="auto">
          <a:xfrm>
            <a:off x="5622925" y="1328738"/>
            <a:ext cx="1250950" cy="457200"/>
          </a:xfrm>
          <a:prstGeom prst="rect">
            <a:avLst/>
          </a:prstGeom>
          <a:noFill/>
          <a:ln w="9525">
            <a:noFill/>
            <a:miter lim="800000"/>
            <a:headEnd/>
            <a:tailEnd/>
          </a:ln>
          <a:effectLst/>
        </p:spPr>
        <p:txBody>
          <a:bodyPr wrap="none">
            <a:spAutoFit/>
          </a:bodyPr>
          <a:lstStyle/>
          <a:p>
            <a:r>
              <a:rPr lang="en-US"/>
              <a:t>Parasite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indefinite" fill="hold" grpId="0" nodeType="afterEffect">
                                  <p:stCondLst>
                                    <p:cond delay="0"/>
                                  </p:stCondLst>
                                  <p:childTnLst>
                                    <p:set>
                                      <p:cBhvr>
                                        <p:cTn id="6" dur="1" fill="hold">
                                          <p:stCondLst>
                                            <p:cond delay="0"/>
                                          </p:stCondLst>
                                        </p:cTn>
                                        <p:tgtEl>
                                          <p:spTgt spid="231443"/>
                                        </p:tgtEl>
                                        <p:attrNameLst>
                                          <p:attrName>style.visibility</p:attrName>
                                        </p:attrNameLst>
                                      </p:cBhvr>
                                      <p:to>
                                        <p:strVal val="visible"/>
                                      </p:to>
                                    </p:set>
                                    <p:animEffect transition="in" filter="wipe(down)">
                                      <p:cBhvr>
                                        <p:cTn id="7" dur="500"/>
                                        <p:tgtEl>
                                          <p:spTgt spid="231443"/>
                                        </p:tgtEl>
                                      </p:cBhvr>
                                    </p:animEffect>
                                  </p:childTnLst>
                                </p:cTn>
                              </p:par>
                              <p:par>
                                <p:cTn id="8" presetID="22" presetClass="entr" presetSubtype="8" repeatCount="indefinite" fill="hold" grpId="0" nodeType="withEffect">
                                  <p:stCondLst>
                                    <p:cond delay="0"/>
                                  </p:stCondLst>
                                  <p:childTnLst>
                                    <p:set>
                                      <p:cBhvr>
                                        <p:cTn id="9" dur="1" fill="hold">
                                          <p:stCondLst>
                                            <p:cond delay="0"/>
                                          </p:stCondLst>
                                        </p:cTn>
                                        <p:tgtEl>
                                          <p:spTgt spid="231440"/>
                                        </p:tgtEl>
                                        <p:attrNameLst>
                                          <p:attrName>style.visibility</p:attrName>
                                        </p:attrNameLst>
                                      </p:cBhvr>
                                      <p:to>
                                        <p:strVal val="visible"/>
                                      </p:to>
                                    </p:set>
                                    <p:animEffect transition="in" filter="wipe(left)">
                                      <p:cBhvr>
                                        <p:cTn id="10" dur="500"/>
                                        <p:tgtEl>
                                          <p:spTgt spid="231440"/>
                                        </p:tgtEl>
                                      </p:cBhvr>
                                    </p:animEffect>
                                  </p:childTnLst>
                                </p:cTn>
                              </p:par>
                              <p:par>
                                <p:cTn id="11" presetID="22" presetClass="entr" presetSubtype="1" repeatCount="indefinite" fill="hold" grpId="0" nodeType="withEffect">
                                  <p:stCondLst>
                                    <p:cond delay="0"/>
                                  </p:stCondLst>
                                  <p:childTnLst>
                                    <p:set>
                                      <p:cBhvr>
                                        <p:cTn id="12" dur="1" fill="hold">
                                          <p:stCondLst>
                                            <p:cond delay="0"/>
                                          </p:stCondLst>
                                        </p:cTn>
                                        <p:tgtEl>
                                          <p:spTgt spid="231441"/>
                                        </p:tgtEl>
                                        <p:attrNameLst>
                                          <p:attrName>style.visibility</p:attrName>
                                        </p:attrNameLst>
                                      </p:cBhvr>
                                      <p:to>
                                        <p:strVal val="visible"/>
                                      </p:to>
                                    </p:set>
                                    <p:animEffect transition="in" filter="wipe(up)">
                                      <p:cBhvr>
                                        <p:cTn id="13" dur="500"/>
                                        <p:tgtEl>
                                          <p:spTgt spid="231441"/>
                                        </p:tgtEl>
                                      </p:cBhvr>
                                    </p:animEffect>
                                  </p:childTnLst>
                                </p:cTn>
                              </p:par>
                              <p:par>
                                <p:cTn id="14" presetID="22" presetClass="entr" presetSubtype="2" repeatCount="indefinite" fill="hold" grpId="0" nodeType="withEffect">
                                  <p:stCondLst>
                                    <p:cond delay="0"/>
                                  </p:stCondLst>
                                  <p:childTnLst>
                                    <p:set>
                                      <p:cBhvr>
                                        <p:cTn id="15" dur="1" fill="hold">
                                          <p:stCondLst>
                                            <p:cond delay="0"/>
                                          </p:stCondLst>
                                        </p:cTn>
                                        <p:tgtEl>
                                          <p:spTgt spid="231442"/>
                                        </p:tgtEl>
                                        <p:attrNameLst>
                                          <p:attrName>style.visibility</p:attrName>
                                        </p:attrNameLst>
                                      </p:cBhvr>
                                      <p:to>
                                        <p:strVal val="visible"/>
                                      </p:to>
                                    </p:set>
                                    <p:animEffect transition="in" filter="wipe(right)">
                                      <p:cBhvr>
                                        <p:cTn id="16" dur="500"/>
                                        <p:tgtEl>
                                          <p:spTgt spid="23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40" grpId="0" animBg="1"/>
      <p:bldP spid="231441" grpId="0" animBg="1"/>
      <p:bldP spid="231442" grpId="0" animBg="1"/>
      <p:bldP spid="231443" grpId="0" animBg="1"/>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6244" name="Picture 4" descr="DM015"/>
          <p:cNvPicPr>
            <a:picLocks noChangeAspect="1" noChangeArrowheads="1"/>
          </p:cNvPicPr>
          <p:nvPr/>
        </p:nvPicPr>
        <p:blipFill>
          <a:blip r:embed="rId2" cstate="print"/>
          <a:srcRect/>
          <a:stretch>
            <a:fillRect/>
          </a:stretch>
        </p:blipFill>
        <p:spPr bwMode="auto">
          <a:xfrm>
            <a:off x="0" y="0"/>
            <a:ext cx="9144000" cy="6842125"/>
          </a:xfrm>
          <a:prstGeom prst="rect">
            <a:avLst/>
          </a:prstGeom>
          <a:noFill/>
        </p:spPr>
      </p:pic>
      <p:pic>
        <p:nvPicPr>
          <p:cNvPr id="266245" name="Picture 5"/>
          <p:cNvPicPr>
            <a:picLocks noChangeAspect="1" noChangeArrowheads="1"/>
          </p:cNvPicPr>
          <p:nvPr/>
        </p:nvPicPr>
        <p:blipFill>
          <a:blip r:embed="rId3" cstate="print"/>
          <a:srcRect/>
          <a:stretch>
            <a:fillRect/>
          </a:stretch>
        </p:blipFill>
        <p:spPr bwMode="auto">
          <a:xfrm>
            <a:off x="3425825" y="609600"/>
            <a:ext cx="1908175" cy="3132138"/>
          </a:xfrm>
          <a:prstGeom prst="rect">
            <a:avLst/>
          </a:prstGeom>
          <a:noFill/>
          <a:ln w="9525">
            <a:noFill/>
            <a:miter lim="800000"/>
            <a:headEnd/>
            <a:tailEnd/>
          </a:ln>
          <a:effectLst/>
        </p:spPr>
      </p:pic>
      <p:sp>
        <p:nvSpPr>
          <p:cNvPr id="266246" name="WordArt 6"/>
          <p:cNvSpPr>
            <a:spLocks noChangeArrowheads="1" noChangeShapeType="1" noTextEdit="1"/>
          </p:cNvSpPr>
          <p:nvPr/>
        </p:nvSpPr>
        <p:spPr bwMode="auto">
          <a:xfrm>
            <a:off x="457200" y="3657600"/>
            <a:ext cx="8305800" cy="2362200"/>
          </a:xfrm>
          <a:prstGeom prst="rect">
            <a:avLst/>
          </a:prstGeom>
        </p:spPr>
        <p:txBody>
          <a:bodyPr wrap="none" fromWordArt="1">
            <a:prstTxWarp prst="textCanDown">
              <a:avLst>
                <a:gd name="adj" fmla="val 33333"/>
              </a:avLst>
            </a:prstTxWarp>
          </a:bodyPr>
          <a:lstStyle/>
          <a:p>
            <a:pPr algn="ctr"/>
            <a:r>
              <a:rPr lang="en-GB" sz="3600" kern="10">
                <a:ln w="9525">
                  <a:solidFill>
                    <a:srgbClr val="000000"/>
                  </a:solidFill>
                  <a:round/>
                  <a:headEnd/>
                  <a:tailEnd/>
                </a:ln>
                <a:solidFill>
                  <a:srgbClr val="000000"/>
                </a:solidFill>
                <a:latin typeface="Times New Roman"/>
                <a:cs typeface="Times New Roman"/>
              </a:rPr>
              <a:t>Any Question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66245"/>
                                        </p:tgtEl>
                                        <p:attrNameLst>
                                          <p:attrName>style.visibility</p:attrName>
                                        </p:attrNameLst>
                                      </p:cBhvr>
                                      <p:to>
                                        <p:strVal val="visible"/>
                                      </p:to>
                                    </p:set>
                                    <p:anim calcmode="lin" valueType="num">
                                      <p:cBhvr additive="base">
                                        <p:cTn id="7" dur="500" fill="hold"/>
                                        <p:tgtEl>
                                          <p:spTgt spid="266245"/>
                                        </p:tgtEl>
                                        <p:attrNameLst>
                                          <p:attrName>ppt_x</p:attrName>
                                        </p:attrNameLst>
                                      </p:cBhvr>
                                      <p:tavLst>
                                        <p:tav tm="0">
                                          <p:val>
                                            <p:strVal val="#ppt_x"/>
                                          </p:val>
                                        </p:tav>
                                        <p:tav tm="100000">
                                          <p:val>
                                            <p:strVal val="#ppt_x"/>
                                          </p:val>
                                        </p:tav>
                                      </p:tavLst>
                                    </p:anim>
                                    <p:anim calcmode="lin" valueType="num">
                                      <p:cBhvr additive="base">
                                        <p:cTn id="8" dur="500" fill="hold"/>
                                        <p:tgtEl>
                                          <p:spTgt spid="26624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mph" presetSubtype="0" fill="hold" grpId="0" nodeType="afterEffect">
                                  <p:stCondLst>
                                    <p:cond delay="0"/>
                                  </p:stCondLst>
                                  <p:childTnLst>
                                    <p:animRot by="21600000">
                                      <p:cBhvr>
                                        <p:cTn id="11" dur="2000" fill="hold"/>
                                        <p:tgtEl>
                                          <p:spTgt spid="26624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6"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pic>
        <p:nvPicPr>
          <p:cNvPr id="230402" name="Picture 2" descr="file01"/>
          <p:cNvPicPr>
            <a:picLocks noGrp="1" noChangeAspect="1" noChangeArrowheads="1"/>
          </p:cNvPicPr>
          <p:nvPr>
            <p:ph/>
          </p:nvPr>
        </p:nvPicPr>
        <p:blipFill>
          <a:blip r:embed="rId2" cstate="print"/>
          <a:srcRect/>
          <a:stretch>
            <a:fillRect/>
          </a:stretch>
        </p:blipFill>
        <p:spPr>
          <a:xfrm>
            <a:off x="0" y="0"/>
            <a:ext cx="9144000" cy="6858000"/>
          </a:xfrm>
          <a:noFill/>
          <a:ln/>
        </p:spPr>
      </p:pic>
      <p:sp>
        <p:nvSpPr>
          <p:cNvPr id="230403" name="WordArt 3"/>
          <p:cNvSpPr>
            <a:spLocks noChangeArrowheads="1" noChangeShapeType="1" noTextEdit="1"/>
          </p:cNvSpPr>
          <p:nvPr/>
        </p:nvSpPr>
        <p:spPr bwMode="auto">
          <a:xfrm>
            <a:off x="762000" y="4114800"/>
            <a:ext cx="7924800" cy="1600200"/>
          </a:xfrm>
          <a:prstGeom prst="rect">
            <a:avLst/>
          </a:prstGeom>
        </p:spPr>
        <p:txBody>
          <a:bodyPr wrap="none" fromWordArt="1">
            <a:prstTxWarp prst="textPlain">
              <a:avLst>
                <a:gd name="adj" fmla="val 52565"/>
              </a:avLst>
            </a:prstTxWarp>
          </a:bodyPr>
          <a:lstStyle/>
          <a:p>
            <a:pPr algn="ctr"/>
            <a:r>
              <a:rPr lang="en-GB" sz="36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THANKS</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4000" fill="hold" nodeType="afterEffect">
                                  <p:stCondLst>
                                    <p:cond delay="0"/>
                                  </p:stCondLst>
                                  <p:childTnLst>
                                    <p:animEffect transition="out" filter="fade">
                                      <p:cBhvr>
                                        <p:cTn id="6" dur="500" tmFilter="0, 0; .2, .5; .8, .5; 1, 0"/>
                                        <p:tgtEl>
                                          <p:spTgt spid="230402"/>
                                        </p:tgtEl>
                                      </p:cBhvr>
                                    </p:animEffect>
                                    <p:animScale>
                                      <p:cBhvr>
                                        <p:cTn id="7" dur="250" autoRev="1" fill="hold"/>
                                        <p:tgtEl>
                                          <p:spTgt spid="230402"/>
                                        </p:tgtEl>
                                      </p:cBhvr>
                                      <p:by x="105000" y="105000"/>
                                    </p:animScale>
                                  </p:childTnLst>
                                </p:cTn>
                              </p:par>
                            </p:childTnLst>
                          </p:cTn>
                        </p:par>
                        <p:par>
                          <p:cTn id="8" fill="hold">
                            <p:stCondLst>
                              <p:cond delay="2000"/>
                            </p:stCondLst>
                            <p:childTnLst>
                              <p:par>
                                <p:cTn id="9" presetID="8" presetClass="emph" presetSubtype="0" fill="hold" grpId="0" nodeType="afterEffect">
                                  <p:stCondLst>
                                    <p:cond delay="0"/>
                                  </p:stCondLst>
                                  <p:childTnLst>
                                    <p:animRot by="21600000">
                                      <p:cBhvr>
                                        <p:cTn id="10" dur="2000" fill="hold"/>
                                        <p:tgtEl>
                                          <p:spTgt spid="23040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8293" name="Rectangle 5"/>
          <p:cNvSpPr>
            <a:spLocks noChangeArrowheads="1"/>
          </p:cNvSpPr>
          <p:nvPr/>
        </p:nvSpPr>
        <p:spPr bwMode="auto">
          <a:xfrm>
            <a:off x="0" y="1752600"/>
            <a:ext cx="9144000" cy="4800600"/>
          </a:xfrm>
          <a:prstGeom prst="rect">
            <a:avLst/>
          </a:prstGeom>
          <a:solidFill>
            <a:schemeClr val="hlink"/>
          </a:solidFill>
          <a:ln w="9525">
            <a:solidFill>
              <a:schemeClr val="tx1"/>
            </a:solidFill>
            <a:miter lim="800000"/>
            <a:headEnd/>
            <a:tailEnd/>
          </a:ln>
          <a:effectLst/>
        </p:spPr>
        <p:txBody>
          <a:bodyPr wrap="none" anchor="ctr"/>
          <a:lstStyle/>
          <a:p>
            <a:pPr algn="ctr"/>
            <a:endParaRPr lang="en-US">
              <a:solidFill>
                <a:srgbClr val="000000"/>
              </a:solidFill>
            </a:endParaRPr>
          </a:p>
        </p:txBody>
      </p:sp>
      <p:sp>
        <p:nvSpPr>
          <p:cNvPr id="268294" name="Freeform 6"/>
          <p:cNvSpPr>
            <a:spLocks/>
          </p:cNvSpPr>
          <p:nvPr/>
        </p:nvSpPr>
        <p:spPr bwMode="auto">
          <a:xfrm>
            <a:off x="1295400" y="38100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295" name="Freeform 7"/>
          <p:cNvSpPr>
            <a:spLocks/>
          </p:cNvSpPr>
          <p:nvPr/>
        </p:nvSpPr>
        <p:spPr bwMode="auto">
          <a:xfrm>
            <a:off x="6096000" y="49530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296" name="Freeform 8"/>
          <p:cNvSpPr>
            <a:spLocks/>
          </p:cNvSpPr>
          <p:nvPr/>
        </p:nvSpPr>
        <p:spPr bwMode="auto">
          <a:xfrm>
            <a:off x="76200" y="38862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297" name="Freeform 9"/>
          <p:cNvSpPr>
            <a:spLocks/>
          </p:cNvSpPr>
          <p:nvPr/>
        </p:nvSpPr>
        <p:spPr bwMode="auto">
          <a:xfrm>
            <a:off x="2590800" y="51054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298" name="Freeform 10"/>
          <p:cNvSpPr>
            <a:spLocks/>
          </p:cNvSpPr>
          <p:nvPr/>
        </p:nvSpPr>
        <p:spPr bwMode="auto">
          <a:xfrm>
            <a:off x="7696200" y="51816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299" name="Freeform 11"/>
          <p:cNvSpPr>
            <a:spLocks/>
          </p:cNvSpPr>
          <p:nvPr/>
        </p:nvSpPr>
        <p:spPr bwMode="auto">
          <a:xfrm>
            <a:off x="533400" y="49530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300" name="Freeform 12"/>
          <p:cNvSpPr>
            <a:spLocks/>
          </p:cNvSpPr>
          <p:nvPr/>
        </p:nvSpPr>
        <p:spPr bwMode="auto">
          <a:xfrm>
            <a:off x="3276600" y="38862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301" name="Freeform 13"/>
          <p:cNvSpPr>
            <a:spLocks/>
          </p:cNvSpPr>
          <p:nvPr/>
        </p:nvSpPr>
        <p:spPr bwMode="auto">
          <a:xfrm>
            <a:off x="4343400" y="48768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302" name="Freeform 14"/>
          <p:cNvSpPr>
            <a:spLocks/>
          </p:cNvSpPr>
          <p:nvPr/>
        </p:nvSpPr>
        <p:spPr bwMode="auto">
          <a:xfrm>
            <a:off x="5791200" y="38100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303" name="Freeform 15"/>
          <p:cNvSpPr>
            <a:spLocks/>
          </p:cNvSpPr>
          <p:nvPr/>
        </p:nvSpPr>
        <p:spPr bwMode="auto">
          <a:xfrm>
            <a:off x="4495800" y="50292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304" name="Freeform 16"/>
          <p:cNvSpPr>
            <a:spLocks/>
          </p:cNvSpPr>
          <p:nvPr/>
        </p:nvSpPr>
        <p:spPr bwMode="auto">
          <a:xfrm>
            <a:off x="4648200" y="51816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sp>
        <p:nvSpPr>
          <p:cNvPr id="268305" name="Freeform 17"/>
          <p:cNvSpPr>
            <a:spLocks/>
          </p:cNvSpPr>
          <p:nvPr/>
        </p:nvSpPr>
        <p:spPr bwMode="auto">
          <a:xfrm>
            <a:off x="7391400" y="3733800"/>
            <a:ext cx="1219200" cy="381000"/>
          </a:xfrm>
          <a:custGeom>
            <a:avLst/>
            <a:gdLst/>
            <a:ahLst/>
            <a:cxnLst>
              <a:cxn ang="0">
                <a:pos x="0" y="96"/>
              </a:cxn>
              <a:cxn ang="0">
                <a:pos x="288" y="96"/>
              </a:cxn>
              <a:cxn ang="0">
                <a:pos x="288" y="0"/>
              </a:cxn>
              <a:cxn ang="0">
                <a:pos x="336" y="96"/>
              </a:cxn>
              <a:cxn ang="0">
                <a:pos x="528" y="192"/>
              </a:cxn>
              <a:cxn ang="0">
                <a:pos x="768" y="240"/>
              </a:cxn>
            </a:cxnLst>
            <a:rect l="0" t="0" r="r" b="b"/>
            <a:pathLst>
              <a:path w="768" h="240">
                <a:moveTo>
                  <a:pt x="0" y="96"/>
                </a:moveTo>
                <a:cubicBezTo>
                  <a:pt x="120" y="104"/>
                  <a:pt x="240" y="112"/>
                  <a:pt x="288" y="96"/>
                </a:cubicBezTo>
                <a:cubicBezTo>
                  <a:pt x="336" y="80"/>
                  <a:pt x="280" y="0"/>
                  <a:pt x="288" y="0"/>
                </a:cubicBezTo>
                <a:cubicBezTo>
                  <a:pt x="296" y="0"/>
                  <a:pt x="296" y="64"/>
                  <a:pt x="336" y="96"/>
                </a:cubicBezTo>
                <a:cubicBezTo>
                  <a:pt x="376" y="128"/>
                  <a:pt x="456" y="168"/>
                  <a:pt x="528" y="192"/>
                </a:cubicBezTo>
                <a:cubicBezTo>
                  <a:pt x="600" y="216"/>
                  <a:pt x="684" y="228"/>
                  <a:pt x="768" y="240"/>
                </a:cubicBezTo>
              </a:path>
            </a:pathLst>
          </a:custGeom>
          <a:solidFill>
            <a:schemeClr val="tx1"/>
          </a:solidFill>
          <a:ln w="9525" cap="flat" cmpd="sng">
            <a:solidFill>
              <a:srgbClr val="0000FF"/>
            </a:solidFill>
            <a:prstDash val="solid"/>
            <a:round/>
            <a:headEnd/>
            <a:tailEnd/>
          </a:ln>
          <a:effectLst/>
        </p:spPr>
        <p:txBody>
          <a:bodyPr anchor="ctr"/>
          <a:lstStyle/>
          <a:p>
            <a:endParaRPr lang="en-GB"/>
          </a:p>
        </p:txBody>
      </p:sp>
      <p:pic>
        <p:nvPicPr>
          <p:cNvPr id="268319" name="Picture 31"/>
          <p:cNvPicPr>
            <a:picLocks noChangeAspect="1" noChangeArrowheads="1"/>
          </p:cNvPicPr>
          <p:nvPr/>
        </p:nvPicPr>
        <p:blipFill>
          <a:blip r:embed="rId2" cstate="print"/>
          <a:srcRect/>
          <a:stretch>
            <a:fillRect/>
          </a:stretch>
        </p:blipFill>
        <p:spPr bwMode="auto">
          <a:xfrm>
            <a:off x="9372600" y="1905000"/>
            <a:ext cx="1447800" cy="681038"/>
          </a:xfrm>
          <a:prstGeom prst="rect">
            <a:avLst/>
          </a:prstGeom>
          <a:noFill/>
          <a:ln w="9525">
            <a:noFill/>
            <a:miter lim="800000"/>
            <a:headEnd/>
            <a:tailEnd/>
          </a:ln>
          <a:effectLst/>
        </p:spPr>
      </p:pic>
      <p:pic>
        <p:nvPicPr>
          <p:cNvPr id="268320" name="Picture 32"/>
          <p:cNvPicPr>
            <a:picLocks noChangeAspect="1" noChangeArrowheads="1"/>
          </p:cNvPicPr>
          <p:nvPr/>
        </p:nvPicPr>
        <p:blipFill>
          <a:blip r:embed="rId2" cstate="print"/>
          <a:srcRect/>
          <a:stretch>
            <a:fillRect/>
          </a:stretch>
        </p:blipFill>
        <p:spPr bwMode="auto">
          <a:xfrm>
            <a:off x="9372600" y="2667000"/>
            <a:ext cx="1447800" cy="681038"/>
          </a:xfrm>
          <a:prstGeom prst="rect">
            <a:avLst/>
          </a:prstGeom>
          <a:noFill/>
          <a:ln w="9525">
            <a:noFill/>
            <a:miter lim="800000"/>
            <a:headEnd/>
            <a:tailEnd/>
          </a:ln>
          <a:effectLst/>
        </p:spPr>
      </p:pic>
      <p:pic>
        <p:nvPicPr>
          <p:cNvPr id="268321" name="Picture 33"/>
          <p:cNvPicPr>
            <a:picLocks noChangeAspect="1" noChangeArrowheads="1"/>
          </p:cNvPicPr>
          <p:nvPr/>
        </p:nvPicPr>
        <p:blipFill>
          <a:blip r:embed="rId2" cstate="print"/>
          <a:srcRect/>
          <a:stretch>
            <a:fillRect/>
          </a:stretch>
        </p:blipFill>
        <p:spPr bwMode="auto">
          <a:xfrm>
            <a:off x="9677400" y="3048000"/>
            <a:ext cx="1447800" cy="681038"/>
          </a:xfrm>
          <a:prstGeom prst="rect">
            <a:avLst/>
          </a:prstGeom>
          <a:noFill/>
          <a:ln w="9525">
            <a:noFill/>
            <a:miter lim="800000"/>
            <a:headEnd/>
            <a:tailEnd/>
          </a:ln>
          <a:effectLst/>
        </p:spPr>
      </p:pic>
      <p:pic>
        <p:nvPicPr>
          <p:cNvPr id="268322" name="Picture 34"/>
          <p:cNvPicPr>
            <a:picLocks noChangeAspect="1" noChangeArrowheads="1"/>
          </p:cNvPicPr>
          <p:nvPr/>
        </p:nvPicPr>
        <p:blipFill>
          <a:blip r:embed="rId2" cstate="print"/>
          <a:srcRect/>
          <a:stretch>
            <a:fillRect/>
          </a:stretch>
        </p:blipFill>
        <p:spPr bwMode="auto">
          <a:xfrm flipH="1">
            <a:off x="-1371600" y="4424363"/>
            <a:ext cx="1447800" cy="681037"/>
          </a:xfrm>
          <a:prstGeom prst="rect">
            <a:avLst/>
          </a:prstGeom>
          <a:noFill/>
          <a:ln w="9525">
            <a:noFill/>
            <a:miter lim="800000"/>
            <a:headEnd/>
            <a:tailEnd/>
          </a:ln>
          <a:effectLst/>
        </p:spPr>
      </p:pic>
      <p:pic>
        <p:nvPicPr>
          <p:cNvPr id="268323" name="Picture 35"/>
          <p:cNvPicPr>
            <a:picLocks noChangeAspect="1" noChangeArrowheads="1"/>
          </p:cNvPicPr>
          <p:nvPr/>
        </p:nvPicPr>
        <p:blipFill>
          <a:blip r:embed="rId2" cstate="print"/>
          <a:srcRect/>
          <a:stretch>
            <a:fillRect/>
          </a:stretch>
        </p:blipFill>
        <p:spPr bwMode="auto">
          <a:xfrm>
            <a:off x="9525000" y="4424363"/>
            <a:ext cx="1447800" cy="681037"/>
          </a:xfrm>
          <a:prstGeom prst="rect">
            <a:avLst/>
          </a:prstGeom>
          <a:noFill/>
          <a:ln w="9525">
            <a:noFill/>
            <a:miter lim="800000"/>
            <a:headEnd/>
            <a:tailEnd/>
          </a:ln>
          <a:effectLst/>
        </p:spPr>
      </p:pic>
      <p:sp>
        <p:nvSpPr>
          <p:cNvPr id="268331" name="Oval 43"/>
          <p:cNvSpPr>
            <a:spLocks noChangeArrowheads="1"/>
          </p:cNvSpPr>
          <p:nvPr/>
        </p:nvSpPr>
        <p:spPr bwMode="auto">
          <a:xfrm>
            <a:off x="6248400" y="6934200"/>
            <a:ext cx="533400" cy="381000"/>
          </a:xfrm>
          <a:prstGeom prst="ellipse">
            <a:avLst/>
          </a:prstGeom>
          <a:gradFill rotWithShape="1">
            <a:gsLst>
              <a:gs pos="0">
                <a:srgbClr val="CCCCFF"/>
              </a:gs>
              <a:gs pos="9000">
                <a:srgbClr val="99CCFF">
                  <a:alpha val="82001"/>
                </a:srgbClr>
              </a:gs>
              <a:gs pos="18000">
                <a:srgbClr val="9966FF">
                  <a:alpha val="64000"/>
                </a:srgbClr>
              </a:gs>
              <a:gs pos="30500">
                <a:srgbClr val="CC99FF">
                  <a:alpha val="39000"/>
                </a:srgbClr>
              </a:gs>
              <a:gs pos="41001">
                <a:srgbClr val="99CCFF">
                  <a:alpha val="17999"/>
                </a:srgbClr>
              </a:gs>
              <a:gs pos="50000">
                <a:srgbClr val="CCCCFF">
                  <a:alpha val="0"/>
                </a:srgbClr>
              </a:gs>
              <a:gs pos="59000">
                <a:srgbClr val="99CCFF">
                  <a:alpha val="17999"/>
                </a:srgbClr>
              </a:gs>
              <a:gs pos="69500">
                <a:srgbClr val="CC99FF">
                  <a:alpha val="39000"/>
                </a:srgbClr>
              </a:gs>
              <a:gs pos="82000">
                <a:srgbClr val="9966FF">
                  <a:alpha val="64000"/>
                </a:srgbClr>
              </a:gs>
              <a:gs pos="91001">
                <a:srgbClr val="99CCFF">
                  <a:alpha val="82001"/>
                </a:srgbClr>
              </a:gs>
              <a:gs pos="100000">
                <a:srgbClr val="CCCCFF"/>
              </a:gs>
            </a:gsLst>
            <a:lin ang="5400000" scaled="1"/>
          </a:gradFill>
          <a:ln w="9525">
            <a:solidFill>
              <a:schemeClr val="tx1"/>
            </a:solidFill>
            <a:round/>
            <a:headEnd/>
            <a:tailEnd/>
          </a:ln>
          <a:effectLst/>
        </p:spPr>
        <p:txBody>
          <a:bodyPr wrap="none" anchor="ctr"/>
          <a:lstStyle/>
          <a:p>
            <a:endParaRPr lang="en-GB"/>
          </a:p>
        </p:txBody>
      </p:sp>
      <p:sp>
        <p:nvSpPr>
          <p:cNvPr id="268334" name="Oval 46"/>
          <p:cNvSpPr>
            <a:spLocks noChangeArrowheads="1"/>
          </p:cNvSpPr>
          <p:nvPr/>
        </p:nvSpPr>
        <p:spPr bwMode="auto">
          <a:xfrm>
            <a:off x="6400800" y="7010400"/>
            <a:ext cx="533400" cy="381000"/>
          </a:xfrm>
          <a:prstGeom prst="ellipse">
            <a:avLst/>
          </a:prstGeom>
          <a:gradFill rotWithShape="1">
            <a:gsLst>
              <a:gs pos="0">
                <a:srgbClr val="CCCCFF"/>
              </a:gs>
              <a:gs pos="9000">
                <a:srgbClr val="99CCFF">
                  <a:alpha val="82001"/>
                </a:srgbClr>
              </a:gs>
              <a:gs pos="18000">
                <a:srgbClr val="9966FF">
                  <a:alpha val="64000"/>
                </a:srgbClr>
              </a:gs>
              <a:gs pos="30500">
                <a:srgbClr val="CC99FF">
                  <a:alpha val="39000"/>
                </a:srgbClr>
              </a:gs>
              <a:gs pos="41001">
                <a:srgbClr val="99CCFF">
                  <a:alpha val="17999"/>
                </a:srgbClr>
              </a:gs>
              <a:gs pos="50000">
                <a:srgbClr val="CCCCFF">
                  <a:alpha val="0"/>
                </a:srgbClr>
              </a:gs>
              <a:gs pos="59000">
                <a:srgbClr val="99CCFF">
                  <a:alpha val="17999"/>
                </a:srgbClr>
              </a:gs>
              <a:gs pos="69500">
                <a:srgbClr val="CC99FF">
                  <a:alpha val="39000"/>
                </a:srgbClr>
              </a:gs>
              <a:gs pos="82000">
                <a:srgbClr val="9966FF">
                  <a:alpha val="64000"/>
                </a:srgbClr>
              </a:gs>
              <a:gs pos="91001">
                <a:srgbClr val="99CCFF">
                  <a:alpha val="82001"/>
                </a:srgbClr>
              </a:gs>
              <a:gs pos="100000">
                <a:srgbClr val="CCCCFF"/>
              </a:gs>
            </a:gsLst>
            <a:lin ang="5400000" scaled="1"/>
          </a:gradFill>
          <a:ln w="9525">
            <a:solidFill>
              <a:schemeClr val="tx1"/>
            </a:solidFill>
            <a:round/>
            <a:headEnd/>
            <a:tailEnd/>
          </a:ln>
          <a:effectLst/>
        </p:spPr>
        <p:txBody>
          <a:bodyPr wrap="none" anchor="ctr"/>
          <a:lstStyle/>
          <a:p>
            <a:endParaRPr lang="en-GB"/>
          </a:p>
        </p:txBody>
      </p:sp>
      <p:sp>
        <p:nvSpPr>
          <p:cNvPr id="268335" name="Oval 47"/>
          <p:cNvSpPr>
            <a:spLocks noChangeArrowheads="1"/>
          </p:cNvSpPr>
          <p:nvPr/>
        </p:nvSpPr>
        <p:spPr bwMode="auto">
          <a:xfrm>
            <a:off x="6553200" y="7162800"/>
            <a:ext cx="533400" cy="381000"/>
          </a:xfrm>
          <a:prstGeom prst="ellipse">
            <a:avLst/>
          </a:prstGeom>
          <a:gradFill rotWithShape="1">
            <a:gsLst>
              <a:gs pos="0">
                <a:srgbClr val="CCCCFF"/>
              </a:gs>
              <a:gs pos="9000">
                <a:srgbClr val="99CCFF">
                  <a:alpha val="82001"/>
                </a:srgbClr>
              </a:gs>
              <a:gs pos="18000">
                <a:srgbClr val="9966FF">
                  <a:alpha val="64000"/>
                </a:srgbClr>
              </a:gs>
              <a:gs pos="30500">
                <a:srgbClr val="CC99FF">
                  <a:alpha val="39000"/>
                </a:srgbClr>
              </a:gs>
              <a:gs pos="41001">
                <a:srgbClr val="99CCFF">
                  <a:alpha val="17999"/>
                </a:srgbClr>
              </a:gs>
              <a:gs pos="50000">
                <a:srgbClr val="CCCCFF">
                  <a:alpha val="0"/>
                </a:srgbClr>
              </a:gs>
              <a:gs pos="59000">
                <a:srgbClr val="99CCFF">
                  <a:alpha val="17999"/>
                </a:srgbClr>
              </a:gs>
              <a:gs pos="69500">
                <a:srgbClr val="CC99FF">
                  <a:alpha val="39000"/>
                </a:srgbClr>
              </a:gs>
              <a:gs pos="82000">
                <a:srgbClr val="9966FF">
                  <a:alpha val="64000"/>
                </a:srgbClr>
              </a:gs>
              <a:gs pos="91001">
                <a:srgbClr val="99CCFF">
                  <a:alpha val="82001"/>
                </a:srgbClr>
              </a:gs>
              <a:gs pos="100000">
                <a:srgbClr val="CCCCFF"/>
              </a:gs>
            </a:gsLst>
            <a:lin ang="5400000" scaled="1"/>
          </a:gradFill>
          <a:ln w="9525">
            <a:solidFill>
              <a:schemeClr val="tx1"/>
            </a:solidFill>
            <a:round/>
            <a:headEnd/>
            <a:tailEnd/>
          </a:ln>
          <a:effectLst/>
        </p:spPr>
        <p:txBody>
          <a:bodyPr wrap="none" anchor="ctr"/>
          <a:lstStyle/>
          <a:p>
            <a:endParaRPr lang="en-GB"/>
          </a:p>
        </p:txBody>
      </p:sp>
      <p:sp>
        <p:nvSpPr>
          <p:cNvPr id="268336" name="Oval 48"/>
          <p:cNvSpPr>
            <a:spLocks noChangeArrowheads="1"/>
          </p:cNvSpPr>
          <p:nvPr/>
        </p:nvSpPr>
        <p:spPr bwMode="auto">
          <a:xfrm>
            <a:off x="6705600" y="7315200"/>
            <a:ext cx="533400" cy="381000"/>
          </a:xfrm>
          <a:prstGeom prst="ellipse">
            <a:avLst/>
          </a:prstGeom>
          <a:gradFill rotWithShape="1">
            <a:gsLst>
              <a:gs pos="0">
                <a:srgbClr val="CCCCFF"/>
              </a:gs>
              <a:gs pos="9000">
                <a:srgbClr val="99CCFF">
                  <a:alpha val="82001"/>
                </a:srgbClr>
              </a:gs>
              <a:gs pos="18000">
                <a:srgbClr val="9966FF">
                  <a:alpha val="64000"/>
                </a:srgbClr>
              </a:gs>
              <a:gs pos="30500">
                <a:srgbClr val="CC99FF">
                  <a:alpha val="39000"/>
                </a:srgbClr>
              </a:gs>
              <a:gs pos="41001">
                <a:srgbClr val="99CCFF">
                  <a:alpha val="17999"/>
                </a:srgbClr>
              </a:gs>
              <a:gs pos="50000">
                <a:srgbClr val="CCCCFF">
                  <a:alpha val="0"/>
                </a:srgbClr>
              </a:gs>
              <a:gs pos="59000">
                <a:srgbClr val="99CCFF">
                  <a:alpha val="17999"/>
                </a:srgbClr>
              </a:gs>
              <a:gs pos="69500">
                <a:srgbClr val="CC99FF">
                  <a:alpha val="39000"/>
                </a:srgbClr>
              </a:gs>
              <a:gs pos="82000">
                <a:srgbClr val="9966FF">
                  <a:alpha val="64000"/>
                </a:srgbClr>
              </a:gs>
              <a:gs pos="91001">
                <a:srgbClr val="99CCFF">
                  <a:alpha val="82001"/>
                </a:srgbClr>
              </a:gs>
              <a:gs pos="100000">
                <a:srgbClr val="CCCCFF"/>
              </a:gs>
            </a:gsLst>
            <a:lin ang="5400000" scaled="1"/>
          </a:gradFill>
          <a:ln w="9525">
            <a:solidFill>
              <a:schemeClr val="tx1"/>
            </a:solidFill>
            <a:round/>
            <a:headEnd/>
            <a:tailEnd/>
          </a:ln>
          <a:effectLst/>
        </p:spPr>
        <p:txBody>
          <a:bodyPr wrap="none" anchor="ctr"/>
          <a:lstStyle/>
          <a:p>
            <a:endParaRPr lang="en-GB"/>
          </a:p>
        </p:txBody>
      </p:sp>
      <p:sp>
        <p:nvSpPr>
          <p:cNvPr id="268337" name="Oval 49"/>
          <p:cNvSpPr>
            <a:spLocks noChangeArrowheads="1"/>
          </p:cNvSpPr>
          <p:nvPr/>
        </p:nvSpPr>
        <p:spPr bwMode="auto">
          <a:xfrm>
            <a:off x="6858000" y="7467600"/>
            <a:ext cx="533400" cy="381000"/>
          </a:xfrm>
          <a:prstGeom prst="ellipse">
            <a:avLst/>
          </a:prstGeom>
          <a:gradFill rotWithShape="1">
            <a:gsLst>
              <a:gs pos="0">
                <a:srgbClr val="CCCCFF"/>
              </a:gs>
              <a:gs pos="9000">
                <a:srgbClr val="99CCFF">
                  <a:alpha val="82001"/>
                </a:srgbClr>
              </a:gs>
              <a:gs pos="18000">
                <a:srgbClr val="9966FF">
                  <a:alpha val="64000"/>
                </a:srgbClr>
              </a:gs>
              <a:gs pos="30500">
                <a:srgbClr val="CC99FF">
                  <a:alpha val="39000"/>
                </a:srgbClr>
              </a:gs>
              <a:gs pos="41001">
                <a:srgbClr val="99CCFF">
                  <a:alpha val="17999"/>
                </a:srgbClr>
              </a:gs>
              <a:gs pos="50000">
                <a:srgbClr val="CCCCFF">
                  <a:alpha val="0"/>
                </a:srgbClr>
              </a:gs>
              <a:gs pos="59000">
                <a:srgbClr val="99CCFF">
                  <a:alpha val="17999"/>
                </a:srgbClr>
              </a:gs>
              <a:gs pos="69500">
                <a:srgbClr val="CC99FF">
                  <a:alpha val="39000"/>
                </a:srgbClr>
              </a:gs>
              <a:gs pos="82000">
                <a:srgbClr val="9966FF">
                  <a:alpha val="64000"/>
                </a:srgbClr>
              </a:gs>
              <a:gs pos="91001">
                <a:srgbClr val="99CCFF">
                  <a:alpha val="82001"/>
                </a:srgbClr>
              </a:gs>
              <a:gs pos="100000">
                <a:srgbClr val="CCCCFF"/>
              </a:gs>
            </a:gsLst>
            <a:lin ang="5400000" scaled="1"/>
          </a:gradFill>
          <a:ln w="9525">
            <a:solidFill>
              <a:schemeClr val="tx1"/>
            </a:solidFill>
            <a:round/>
            <a:headEnd/>
            <a:tailEnd/>
          </a:ln>
          <a:effectLst/>
        </p:spPr>
        <p:txBody>
          <a:bodyPr wrap="none" anchor="ctr"/>
          <a:lstStyle/>
          <a:p>
            <a:endParaRPr lang="en-GB"/>
          </a:p>
        </p:txBody>
      </p:sp>
      <p:sp>
        <p:nvSpPr>
          <p:cNvPr id="268338" name="Oval 50"/>
          <p:cNvSpPr>
            <a:spLocks noChangeArrowheads="1"/>
          </p:cNvSpPr>
          <p:nvPr/>
        </p:nvSpPr>
        <p:spPr bwMode="auto">
          <a:xfrm>
            <a:off x="7010400" y="7620000"/>
            <a:ext cx="533400" cy="381000"/>
          </a:xfrm>
          <a:prstGeom prst="ellipse">
            <a:avLst/>
          </a:prstGeom>
          <a:gradFill rotWithShape="1">
            <a:gsLst>
              <a:gs pos="0">
                <a:srgbClr val="CCCCFF"/>
              </a:gs>
              <a:gs pos="9000">
                <a:srgbClr val="99CCFF">
                  <a:alpha val="82001"/>
                </a:srgbClr>
              </a:gs>
              <a:gs pos="18000">
                <a:srgbClr val="9966FF">
                  <a:alpha val="64000"/>
                </a:srgbClr>
              </a:gs>
              <a:gs pos="30500">
                <a:srgbClr val="CC99FF">
                  <a:alpha val="39000"/>
                </a:srgbClr>
              </a:gs>
              <a:gs pos="41001">
                <a:srgbClr val="99CCFF">
                  <a:alpha val="17999"/>
                </a:srgbClr>
              </a:gs>
              <a:gs pos="50000">
                <a:srgbClr val="CCCCFF">
                  <a:alpha val="0"/>
                </a:srgbClr>
              </a:gs>
              <a:gs pos="59000">
                <a:srgbClr val="99CCFF">
                  <a:alpha val="17999"/>
                </a:srgbClr>
              </a:gs>
              <a:gs pos="69500">
                <a:srgbClr val="CC99FF">
                  <a:alpha val="39000"/>
                </a:srgbClr>
              </a:gs>
              <a:gs pos="82000">
                <a:srgbClr val="9966FF">
                  <a:alpha val="64000"/>
                </a:srgbClr>
              </a:gs>
              <a:gs pos="91001">
                <a:srgbClr val="99CCFF">
                  <a:alpha val="82001"/>
                </a:srgbClr>
              </a:gs>
              <a:gs pos="100000">
                <a:srgbClr val="CCCCFF"/>
              </a:gs>
            </a:gsLst>
            <a:lin ang="5400000" scaled="1"/>
          </a:gradFill>
          <a:ln w="9525">
            <a:solidFill>
              <a:schemeClr val="tx1"/>
            </a:solidFill>
            <a:round/>
            <a:headEnd/>
            <a:tailEnd/>
          </a:ln>
          <a:effectLst/>
        </p:spPr>
        <p:txBody>
          <a:bodyPr wrap="none" anchor="ctr"/>
          <a:lstStyle/>
          <a:p>
            <a:endParaRPr lang="en-GB"/>
          </a:p>
        </p:txBody>
      </p:sp>
      <p:sp>
        <p:nvSpPr>
          <p:cNvPr id="268339" name="Oval 51"/>
          <p:cNvSpPr>
            <a:spLocks noChangeArrowheads="1"/>
          </p:cNvSpPr>
          <p:nvPr/>
        </p:nvSpPr>
        <p:spPr bwMode="auto">
          <a:xfrm>
            <a:off x="0" y="7620000"/>
            <a:ext cx="533400" cy="381000"/>
          </a:xfrm>
          <a:prstGeom prst="ellipse">
            <a:avLst/>
          </a:prstGeom>
          <a:gradFill rotWithShape="1">
            <a:gsLst>
              <a:gs pos="0">
                <a:srgbClr val="CCCCFF"/>
              </a:gs>
              <a:gs pos="9000">
                <a:srgbClr val="99CCFF">
                  <a:alpha val="82001"/>
                </a:srgbClr>
              </a:gs>
              <a:gs pos="18000">
                <a:srgbClr val="9966FF">
                  <a:alpha val="64000"/>
                </a:srgbClr>
              </a:gs>
              <a:gs pos="30500">
                <a:srgbClr val="CC99FF">
                  <a:alpha val="39000"/>
                </a:srgbClr>
              </a:gs>
              <a:gs pos="41001">
                <a:srgbClr val="99CCFF">
                  <a:alpha val="17999"/>
                </a:srgbClr>
              </a:gs>
              <a:gs pos="50000">
                <a:srgbClr val="CCCCFF">
                  <a:alpha val="0"/>
                </a:srgbClr>
              </a:gs>
              <a:gs pos="59000">
                <a:srgbClr val="99CCFF">
                  <a:alpha val="17999"/>
                </a:srgbClr>
              </a:gs>
              <a:gs pos="69500">
                <a:srgbClr val="CC99FF">
                  <a:alpha val="39000"/>
                </a:srgbClr>
              </a:gs>
              <a:gs pos="82000">
                <a:srgbClr val="9966FF">
                  <a:alpha val="64000"/>
                </a:srgbClr>
              </a:gs>
              <a:gs pos="91001">
                <a:srgbClr val="99CCFF">
                  <a:alpha val="82001"/>
                </a:srgbClr>
              </a:gs>
              <a:gs pos="100000">
                <a:srgbClr val="CCCCFF"/>
              </a:gs>
            </a:gsLst>
            <a:lin ang="5400000" scaled="1"/>
          </a:gradFill>
          <a:ln w="9525">
            <a:solidFill>
              <a:schemeClr val="tx1"/>
            </a:solidFill>
            <a:round/>
            <a:headEnd/>
            <a:tailEnd/>
          </a:ln>
          <a:effectLst/>
        </p:spPr>
        <p:txBody>
          <a:bodyPr wrap="none" anchor="ctr"/>
          <a:lstStyle/>
          <a:p>
            <a:endParaRPr lang="en-GB"/>
          </a:p>
        </p:txBody>
      </p:sp>
      <p:pic>
        <p:nvPicPr>
          <p:cNvPr id="268340" name="Picture 52"/>
          <p:cNvPicPr>
            <a:picLocks noGrp="1" noChangeAspect="1" noChangeArrowheads="1"/>
          </p:cNvPicPr>
          <p:nvPr>
            <p:ph sz="half" idx="1"/>
          </p:nvPr>
        </p:nvPicPr>
        <p:blipFill>
          <a:blip r:embed="rId3" cstate="print"/>
          <a:srcRect/>
          <a:stretch>
            <a:fillRect/>
          </a:stretch>
        </p:blipFill>
        <p:spPr>
          <a:xfrm>
            <a:off x="9677400" y="2438400"/>
            <a:ext cx="2447925" cy="2592388"/>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0"/>
                                  </p:stCondLst>
                                  <p:childTnLst>
                                    <p:animEffect transition="out" filter="fade">
                                      <p:cBhvr>
                                        <p:cTn id="6" dur="500" tmFilter="0, 0; .2, .5; .8, .5; 1, 0"/>
                                        <p:tgtEl>
                                          <p:spTgt spid="268305"/>
                                        </p:tgtEl>
                                      </p:cBhvr>
                                    </p:animEffect>
                                    <p:animScale>
                                      <p:cBhvr>
                                        <p:cTn id="7" dur="250" autoRev="1" fill="hold"/>
                                        <p:tgtEl>
                                          <p:spTgt spid="268305"/>
                                        </p:tgtEl>
                                      </p:cBhvr>
                                      <p:by x="105000" y="105000"/>
                                    </p:animScale>
                                  </p:childTnLst>
                                </p:cTn>
                              </p:par>
                              <p:par>
                                <p:cTn id="8" presetID="26" presetClass="emph" presetSubtype="0" repeatCount="indefinite" fill="hold" grpId="0" nodeType="withEffect">
                                  <p:stCondLst>
                                    <p:cond delay="0"/>
                                  </p:stCondLst>
                                  <p:childTnLst>
                                    <p:animEffect transition="out" filter="fade">
                                      <p:cBhvr>
                                        <p:cTn id="9" dur="500" tmFilter="0, 0; .2, .5; .8, .5; 1, 0"/>
                                        <p:tgtEl>
                                          <p:spTgt spid="268298"/>
                                        </p:tgtEl>
                                      </p:cBhvr>
                                    </p:animEffect>
                                    <p:animScale>
                                      <p:cBhvr>
                                        <p:cTn id="10" dur="250" autoRev="1" fill="hold"/>
                                        <p:tgtEl>
                                          <p:spTgt spid="268298"/>
                                        </p:tgtEl>
                                      </p:cBhvr>
                                      <p:by x="105000" y="105000"/>
                                    </p:animScale>
                                  </p:childTnLst>
                                </p:cTn>
                              </p:par>
                            </p:childTnLst>
                          </p:cTn>
                        </p:par>
                        <p:par>
                          <p:cTn id="11" fill="hold">
                            <p:stCondLst>
                              <p:cond delay="500"/>
                            </p:stCondLst>
                            <p:childTnLst>
                              <p:par>
                                <p:cTn id="12" presetID="26" presetClass="emph" presetSubtype="0" repeatCount="indefinite" fill="hold" grpId="0" nodeType="afterEffect">
                                  <p:stCondLst>
                                    <p:cond delay="0"/>
                                  </p:stCondLst>
                                  <p:childTnLst>
                                    <p:animEffect transition="out" filter="fade">
                                      <p:cBhvr>
                                        <p:cTn id="13" dur="2000" tmFilter="0, 0; .2, .5; .8, .5; 1, 0"/>
                                        <p:tgtEl>
                                          <p:spTgt spid="268302"/>
                                        </p:tgtEl>
                                      </p:cBhvr>
                                    </p:animEffect>
                                    <p:animScale>
                                      <p:cBhvr>
                                        <p:cTn id="14" dur="1000" autoRev="1" fill="hold"/>
                                        <p:tgtEl>
                                          <p:spTgt spid="268302"/>
                                        </p:tgtEl>
                                      </p:cBhvr>
                                      <p:by x="105000" y="105000"/>
                                    </p:animScale>
                                  </p:childTnLst>
                                </p:cTn>
                              </p:par>
                              <p:par>
                                <p:cTn id="15" presetID="26" presetClass="emph" presetSubtype="0" fill="hold" grpId="0" nodeType="withEffect">
                                  <p:stCondLst>
                                    <p:cond delay="0"/>
                                  </p:stCondLst>
                                  <p:childTnLst>
                                    <p:animEffect transition="out" filter="fade">
                                      <p:cBhvr>
                                        <p:cTn id="16" dur="500" tmFilter="0, 0; .2, .5; .8, .5; 1, 0"/>
                                        <p:tgtEl>
                                          <p:spTgt spid="268295"/>
                                        </p:tgtEl>
                                      </p:cBhvr>
                                    </p:animEffect>
                                    <p:animScale>
                                      <p:cBhvr>
                                        <p:cTn id="17" dur="250" autoRev="1" fill="hold"/>
                                        <p:tgtEl>
                                          <p:spTgt spid="268295"/>
                                        </p:tgtEl>
                                      </p:cBhvr>
                                      <p:by x="105000" y="105000"/>
                                    </p:animScale>
                                  </p:childTnLst>
                                </p:cTn>
                              </p:par>
                            </p:childTnLst>
                          </p:cTn>
                        </p:par>
                        <p:par>
                          <p:cTn id="18" fill="hold">
                            <p:stCondLst>
                              <p:cond delay="2500"/>
                            </p:stCondLst>
                            <p:childTnLst>
                              <p:par>
                                <p:cTn id="19" presetID="26" presetClass="emph" presetSubtype="0" repeatCount="indefinite" fill="hold" grpId="0" nodeType="afterEffect">
                                  <p:stCondLst>
                                    <p:cond delay="0"/>
                                  </p:stCondLst>
                                  <p:childTnLst>
                                    <p:animEffect transition="out" filter="fade">
                                      <p:cBhvr>
                                        <p:cTn id="20" dur="2000" tmFilter="0, 0; .2, .5; .8, .5; 1, 0"/>
                                        <p:tgtEl>
                                          <p:spTgt spid="268300"/>
                                        </p:tgtEl>
                                      </p:cBhvr>
                                    </p:animEffect>
                                    <p:animScale>
                                      <p:cBhvr>
                                        <p:cTn id="21" dur="1000" autoRev="1" fill="hold"/>
                                        <p:tgtEl>
                                          <p:spTgt spid="268300"/>
                                        </p:tgtEl>
                                      </p:cBhvr>
                                      <p:by x="105000" y="105000"/>
                                    </p:animScale>
                                  </p:childTnLst>
                                </p:cTn>
                              </p:par>
                              <p:par>
                                <p:cTn id="22" presetID="64" presetClass="path" presetSubtype="0" repeatCount="indefinite" accel="50000" decel="50000" fill="hold" grpId="0" nodeType="withEffect">
                                  <p:stCondLst>
                                    <p:cond delay="0"/>
                                  </p:stCondLst>
                                  <p:childTnLst>
                                    <p:animMotion origin="layout" path="M -0.45834 3.33333E-6 L -0.4625 -1.18334 " pathEditMode="relative" rAng="0" ptsTypes="AA">
                                      <p:cBhvr>
                                        <p:cTn id="23" dur="5000" fill="hold"/>
                                        <p:tgtEl>
                                          <p:spTgt spid="268337"/>
                                        </p:tgtEl>
                                        <p:attrNameLst>
                                          <p:attrName>ppt_x</p:attrName>
                                          <p:attrName>ppt_y</p:attrName>
                                        </p:attrNameLst>
                                      </p:cBhvr>
                                      <p:rCtr x="-2" y="-592"/>
                                    </p:animMotion>
                                  </p:childTnLst>
                                </p:cTn>
                              </p:par>
                              <p:par>
                                <p:cTn id="24" presetID="26" presetClass="emph" presetSubtype="0" repeatCount="indefinite" fill="hold" grpId="0" nodeType="withEffect">
                                  <p:stCondLst>
                                    <p:cond delay="0"/>
                                  </p:stCondLst>
                                  <p:childTnLst>
                                    <p:animEffect transition="out" filter="fade">
                                      <p:cBhvr>
                                        <p:cTn id="25" dur="2000" tmFilter="0, 0; .2, .5; .8, .5; 1, 0"/>
                                        <p:tgtEl>
                                          <p:spTgt spid="268304"/>
                                        </p:tgtEl>
                                      </p:cBhvr>
                                    </p:animEffect>
                                    <p:animScale>
                                      <p:cBhvr>
                                        <p:cTn id="26" dur="1000" autoRev="1" fill="hold"/>
                                        <p:tgtEl>
                                          <p:spTgt spid="268304"/>
                                        </p:tgtEl>
                                      </p:cBhvr>
                                      <p:by x="105000" y="105000"/>
                                    </p:animScale>
                                  </p:childTnLst>
                                </p:cTn>
                              </p:par>
                              <p:par>
                                <p:cTn id="27" presetID="26" presetClass="emph" presetSubtype="0" repeatCount="indefinite" fill="hold" grpId="0" nodeType="withEffect">
                                  <p:stCondLst>
                                    <p:cond delay="0"/>
                                  </p:stCondLst>
                                  <p:childTnLst>
                                    <p:animEffect transition="out" filter="fade">
                                      <p:cBhvr>
                                        <p:cTn id="28" dur="2000" tmFilter="0, 0; .2, .5; .8, .5; 1, 0"/>
                                        <p:tgtEl>
                                          <p:spTgt spid="268303"/>
                                        </p:tgtEl>
                                      </p:cBhvr>
                                    </p:animEffect>
                                    <p:animScale>
                                      <p:cBhvr>
                                        <p:cTn id="29" dur="1000" autoRev="1" fill="hold"/>
                                        <p:tgtEl>
                                          <p:spTgt spid="268303"/>
                                        </p:tgtEl>
                                      </p:cBhvr>
                                      <p:by x="105000" y="105000"/>
                                    </p:animScale>
                                  </p:childTnLst>
                                </p:cTn>
                              </p:par>
                              <p:par>
                                <p:cTn id="30" presetID="26" presetClass="emph" presetSubtype="0" repeatCount="indefinite" fill="hold" grpId="0" nodeType="withEffect">
                                  <p:stCondLst>
                                    <p:cond delay="0"/>
                                  </p:stCondLst>
                                  <p:childTnLst>
                                    <p:animEffect transition="out" filter="fade">
                                      <p:cBhvr>
                                        <p:cTn id="31" dur="2000" tmFilter="0, 0; .2, .5; .8, .5; 1, 0"/>
                                        <p:tgtEl>
                                          <p:spTgt spid="268301"/>
                                        </p:tgtEl>
                                      </p:cBhvr>
                                    </p:animEffect>
                                    <p:animScale>
                                      <p:cBhvr>
                                        <p:cTn id="32" dur="1000" autoRev="1" fill="hold"/>
                                        <p:tgtEl>
                                          <p:spTgt spid="268301"/>
                                        </p:tgtEl>
                                      </p:cBhvr>
                                      <p:by x="105000" y="105000"/>
                                    </p:animScale>
                                  </p:childTnLst>
                                </p:cTn>
                              </p:par>
                              <p:par>
                                <p:cTn id="33" presetID="64" presetClass="path" presetSubtype="0" accel="50000" decel="50000" fill="hold" grpId="0" nodeType="withEffect">
                                  <p:stCondLst>
                                    <p:cond delay="0"/>
                                  </p:stCondLst>
                                  <p:childTnLst>
                                    <p:animMotion origin="layout" path="M 0.0 2.22222E-6 L -0.00417 -1.11667 " pathEditMode="relative" rAng="0" ptsTypes="AA">
                                      <p:cBhvr>
                                        <p:cTn id="34" dur="5000" fill="hold"/>
                                        <p:tgtEl>
                                          <p:spTgt spid="268331"/>
                                        </p:tgtEl>
                                        <p:attrNameLst>
                                          <p:attrName>ppt_x</p:attrName>
                                          <p:attrName>ppt_y</p:attrName>
                                        </p:attrNameLst>
                                      </p:cBhvr>
                                      <p:rCtr x="-2" y="-558"/>
                                    </p:animMotion>
                                  </p:childTnLst>
                                </p:cTn>
                              </p:par>
                            </p:childTnLst>
                          </p:cTn>
                        </p:par>
                        <p:par>
                          <p:cTn id="35" fill="hold">
                            <p:stCondLst>
                              <p:cond delay="7500"/>
                            </p:stCondLst>
                            <p:childTnLst>
                              <p:par>
                                <p:cTn id="36" presetID="26" presetClass="emph" presetSubtype="0" repeatCount="indefinite" fill="hold" grpId="0" nodeType="afterEffect">
                                  <p:stCondLst>
                                    <p:cond delay="0"/>
                                  </p:stCondLst>
                                  <p:childTnLst>
                                    <p:animEffect transition="out" filter="fade">
                                      <p:cBhvr>
                                        <p:cTn id="37" dur="2000" tmFilter="0, 0; .2, .5; .8, .5; 1, 0"/>
                                        <p:tgtEl>
                                          <p:spTgt spid="268294"/>
                                        </p:tgtEl>
                                      </p:cBhvr>
                                    </p:animEffect>
                                    <p:animScale>
                                      <p:cBhvr>
                                        <p:cTn id="38" dur="1000" autoRev="1" fill="hold"/>
                                        <p:tgtEl>
                                          <p:spTgt spid="268294"/>
                                        </p:tgtEl>
                                      </p:cBhvr>
                                      <p:by x="105000" y="105000"/>
                                    </p:animScale>
                                  </p:childTnLst>
                                </p:cTn>
                              </p:par>
                              <p:par>
                                <p:cTn id="39" presetID="26" presetClass="emph" presetSubtype="0" repeatCount="indefinite" fill="hold" grpId="0" nodeType="withEffect">
                                  <p:stCondLst>
                                    <p:cond delay="0"/>
                                  </p:stCondLst>
                                  <p:childTnLst>
                                    <p:animEffect transition="out" filter="fade">
                                      <p:cBhvr>
                                        <p:cTn id="40" dur="2000" tmFilter="0, 0; .2, .5; .8, .5; 1, 0"/>
                                        <p:tgtEl>
                                          <p:spTgt spid="268297"/>
                                        </p:tgtEl>
                                      </p:cBhvr>
                                    </p:animEffect>
                                    <p:animScale>
                                      <p:cBhvr>
                                        <p:cTn id="41" dur="1000" autoRev="1" fill="hold"/>
                                        <p:tgtEl>
                                          <p:spTgt spid="268297"/>
                                        </p:tgtEl>
                                      </p:cBhvr>
                                      <p:by x="105000" y="105000"/>
                                    </p:animScale>
                                  </p:childTnLst>
                                </p:cTn>
                              </p:par>
                            </p:childTnLst>
                          </p:cTn>
                        </p:par>
                        <p:par>
                          <p:cTn id="42" fill="hold">
                            <p:stCondLst>
                              <p:cond delay="9500"/>
                            </p:stCondLst>
                            <p:childTnLst>
                              <p:par>
                                <p:cTn id="43" presetID="64" presetClass="path" presetSubtype="0" repeatCount="indefinite" accel="50000" decel="50000" fill="hold" grpId="0" nodeType="afterEffect">
                                  <p:stCondLst>
                                    <p:cond delay="0"/>
                                  </p:stCondLst>
                                  <p:childTnLst>
                                    <p:animMotion origin="layout" path="M -0.63333 1.11111E-6 L -0.62916 -1.20556 " pathEditMode="relative" rAng="0" ptsTypes="AA">
                                      <p:cBhvr>
                                        <p:cTn id="44" dur="5000" fill="hold"/>
                                        <p:tgtEl>
                                          <p:spTgt spid="268338"/>
                                        </p:tgtEl>
                                        <p:attrNameLst>
                                          <p:attrName>ppt_x</p:attrName>
                                          <p:attrName>ppt_y</p:attrName>
                                        </p:attrNameLst>
                                      </p:cBhvr>
                                      <p:rCtr x="2" y="-603"/>
                                    </p:animMotion>
                                  </p:childTnLst>
                                </p:cTn>
                              </p:par>
                            </p:childTnLst>
                          </p:cTn>
                        </p:par>
                        <p:par>
                          <p:cTn id="45" fill="hold">
                            <p:stCondLst>
                              <p:cond delay="14500"/>
                            </p:stCondLst>
                            <p:childTnLst>
                              <p:par>
                                <p:cTn id="46" presetID="26" presetClass="emph" presetSubtype="0" repeatCount="indefinite" fill="hold" grpId="0" nodeType="afterEffect">
                                  <p:stCondLst>
                                    <p:cond delay="0"/>
                                  </p:stCondLst>
                                  <p:childTnLst>
                                    <p:animEffect transition="out" filter="fade">
                                      <p:cBhvr>
                                        <p:cTn id="47" dur="500" tmFilter="0, 0; .2, .5; .8, .5; 1, 0"/>
                                        <p:tgtEl>
                                          <p:spTgt spid="268296"/>
                                        </p:tgtEl>
                                      </p:cBhvr>
                                    </p:animEffect>
                                    <p:animScale>
                                      <p:cBhvr>
                                        <p:cTn id="48" dur="250" autoRev="1" fill="hold"/>
                                        <p:tgtEl>
                                          <p:spTgt spid="268296"/>
                                        </p:tgtEl>
                                      </p:cBhvr>
                                      <p:by x="105000" y="105000"/>
                                    </p:animScale>
                                  </p:childTnLst>
                                </p:cTn>
                              </p:par>
                              <p:par>
                                <p:cTn id="49" presetID="64" presetClass="path" presetSubtype="0" repeatCount="indefinite" accel="50000" decel="50000" fill="hold" grpId="0" nodeType="withEffect">
                                  <p:stCondLst>
                                    <p:cond delay="0"/>
                                  </p:stCondLst>
                                  <p:childTnLst>
                                    <p:animMotion origin="layout" path="M 3.33333E-6 1.11111E-6 L 0.02916 -1.20556 " pathEditMode="relative" rAng="0" ptsTypes="AA">
                                      <p:cBhvr>
                                        <p:cTn id="50" dur="5000" fill="hold"/>
                                        <p:tgtEl>
                                          <p:spTgt spid="268339"/>
                                        </p:tgtEl>
                                        <p:attrNameLst>
                                          <p:attrName>ppt_x</p:attrName>
                                          <p:attrName>ppt_y</p:attrName>
                                        </p:attrNameLst>
                                      </p:cBhvr>
                                      <p:rCtr x="15" y="-603"/>
                                    </p:animMotion>
                                  </p:childTnLst>
                                </p:cTn>
                              </p:par>
                              <p:par>
                                <p:cTn id="51" presetID="26" presetClass="emph" presetSubtype="0" repeatCount="indefinite" fill="hold" grpId="0" nodeType="withEffect">
                                  <p:stCondLst>
                                    <p:cond delay="0"/>
                                  </p:stCondLst>
                                  <p:childTnLst>
                                    <p:animEffect transition="out" filter="fade">
                                      <p:cBhvr>
                                        <p:cTn id="52" dur="500" tmFilter="0, 0; .2, .5; .8, .5; 1, 0"/>
                                        <p:tgtEl>
                                          <p:spTgt spid="268299"/>
                                        </p:tgtEl>
                                      </p:cBhvr>
                                    </p:animEffect>
                                    <p:animScale>
                                      <p:cBhvr>
                                        <p:cTn id="53" dur="250" autoRev="1" fill="hold"/>
                                        <p:tgtEl>
                                          <p:spTgt spid="268299"/>
                                        </p:tgtEl>
                                      </p:cBhvr>
                                      <p:by x="105000" y="105000"/>
                                    </p:animScale>
                                  </p:childTnLst>
                                </p:cTn>
                              </p:par>
                            </p:childTnLst>
                          </p:cTn>
                        </p:par>
                        <p:par>
                          <p:cTn id="54" fill="hold">
                            <p:stCondLst>
                              <p:cond delay="19500"/>
                            </p:stCondLst>
                            <p:childTnLst>
                              <p:par>
                                <p:cTn id="55" presetID="0" presetClass="path" presetSubtype="0" repeatCount="indefinite" accel="50000" decel="50000" fill="hold" nodeType="afterEffect">
                                  <p:stCondLst>
                                    <p:cond delay="0"/>
                                  </p:stCondLst>
                                  <p:childTnLst>
                                    <p:animMotion origin="layout" path="M -0.12917 0.00532 C -0.15556 -0.02616 -0.18177 -0.05741 -0.20122 -0.06505 C -0.22066 -0.07292 -0.22222 -0.04352 -0.24618 -0.04167 C -0.27014 -0.03982 -0.31528 -0.05348 -0.34514 -0.05348 C -0.37517 -0.05348 -0.39323 -0.03588 -0.42622 -0.04167 C -0.4592 -0.04746 -0.50712 -0.08866 -0.54306 -0.08866 C -0.57917 -0.08866 -0.61059 -0.0338 -0.64201 -0.04167 C -0.67361 -0.04954 -0.69913 -0.11389 -0.73212 -0.13542 C -0.7651 -0.15695 -0.81007 -0.17246 -0.8401 -0.17061 C -0.86997 -0.16875 -0.89392 -0.14329 -0.91198 -0.12385 C -0.93003 -0.10417 -0.93003 -0.0632 -0.94792 -0.05348 C -0.96597 -0.04352 -1.00347 -0.05533 -1.01997 -0.06505 C -1.03646 -0.075 -1.03038 -0.10996 -1.04687 -0.11204 C -1.06319 -0.11389 -1.10226 -0.08264 -1.11875 -0.07686 C -1.13524 -0.07107 -1.14045 -0.07385 -1.14583 -0.07686 " pathEditMode="relative" rAng="0" ptsTypes="aaaaaaaaaaaaaaA">
                                      <p:cBhvr>
                                        <p:cTn id="56" dur="5000" fill="hold"/>
                                        <p:tgtEl>
                                          <p:spTgt spid="268323"/>
                                        </p:tgtEl>
                                        <p:attrNameLst>
                                          <p:attrName>ppt_x</p:attrName>
                                          <p:attrName>ppt_y</p:attrName>
                                        </p:attrNameLst>
                                      </p:cBhvr>
                                      <p:rCtr x="-508" y="-89"/>
                                    </p:animMotion>
                                  </p:childTnLst>
                                </p:cTn>
                              </p:par>
                            </p:childTnLst>
                          </p:cTn>
                        </p:par>
                        <p:par>
                          <p:cTn id="57" fill="hold">
                            <p:stCondLst>
                              <p:cond delay="24500"/>
                            </p:stCondLst>
                            <p:childTnLst>
                              <p:par>
                                <p:cTn id="58" presetID="0" presetClass="path" presetSubtype="0" repeatCount="indefinite" accel="50000" decel="50000" fill="hold" nodeType="afterEffect">
                                  <p:stCondLst>
                                    <p:cond delay="0"/>
                                  </p:stCondLst>
                                  <p:childTnLst>
                                    <p:animMotion origin="layout" path="M 0.1125 0.00532 L 1.17916 0.06088 " pathEditMode="relative" ptsTypes="AA">
                                      <p:cBhvr>
                                        <p:cTn id="59" dur="5000" fill="hold"/>
                                        <p:tgtEl>
                                          <p:spTgt spid="268322"/>
                                        </p:tgtEl>
                                        <p:attrNameLst>
                                          <p:attrName>ppt_x</p:attrName>
                                          <p:attrName>ppt_y</p:attrName>
                                        </p:attrNameLst>
                                      </p:cBhvr>
                                    </p:animMotion>
                                  </p:childTnLst>
                                </p:cTn>
                              </p:par>
                              <p:par>
                                <p:cTn id="60" presetID="64" presetClass="path" presetSubtype="0" accel="50000" decel="50000" fill="hold" grpId="0" nodeType="withEffect">
                                  <p:stCondLst>
                                    <p:cond delay="0"/>
                                  </p:stCondLst>
                                  <p:childTnLst>
                                    <p:animMotion origin="layout" path="M -0.125 0.0 L -0.12917 -1.12778 " pathEditMode="relative" rAng="0" ptsTypes="AA">
                                      <p:cBhvr>
                                        <p:cTn id="61" dur="5000" fill="hold"/>
                                        <p:tgtEl>
                                          <p:spTgt spid="268334"/>
                                        </p:tgtEl>
                                        <p:attrNameLst>
                                          <p:attrName>ppt_x</p:attrName>
                                          <p:attrName>ppt_y</p:attrName>
                                        </p:attrNameLst>
                                      </p:cBhvr>
                                      <p:rCtr x="-2" y="-564"/>
                                    </p:animMotion>
                                  </p:childTnLst>
                                </p:cTn>
                              </p:par>
                            </p:childTnLst>
                          </p:cTn>
                        </p:par>
                        <p:par>
                          <p:cTn id="62" fill="hold">
                            <p:stCondLst>
                              <p:cond delay="29500"/>
                            </p:stCondLst>
                            <p:childTnLst>
                              <p:par>
                                <p:cTn id="63" presetID="35" presetClass="path" presetSubtype="0" repeatCount="indefinite" accel="50000" decel="50000" fill="hold" nodeType="afterEffect">
                                  <p:stCondLst>
                                    <p:cond delay="0"/>
                                  </p:stCondLst>
                                  <p:childTnLst>
                                    <p:animMotion origin="layout" path="M -0.13334 -0.13842 L -1.37084 -0.1324 " pathEditMode="relative" rAng="0" ptsTypes="AA">
                                      <p:cBhvr>
                                        <p:cTn id="64" dur="5000" fill="hold"/>
                                        <p:tgtEl>
                                          <p:spTgt spid="268319"/>
                                        </p:tgtEl>
                                        <p:attrNameLst>
                                          <p:attrName>ppt_x</p:attrName>
                                          <p:attrName>ppt_y</p:attrName>
                                        </p:attrNameLst>
                                      </p:cBhvr>
                                      <p:rCtr x="-619" y="3"/>
                                    </p:animMotion>
                                  </p:childTnLst>
                                </p:cTn>
                              </p:par>
                              <p:par>
                                <p:cTn id="65" presetID="64" presetClass="path" presetSubtype="0" repeatCount="indefinite" accel="50000" decel="50000" fill="hold" grpId="0" nodeType="withEffect">
                                  <p:stCondLst>
                                    <p:cond delay="0"/>
                                  </p:stCondLst>
                                  <p:childTnLst>
                                    <p:animMotion origin="layout" path="M 0.14584 -2.22222E-6 L 0.1375 -1.11666 " pathEditMode="relative" rAng="0" ptsTypes="AA">
                                      <p:cBhvr>
                                        <p:cTn id="66" dur="5000" fill="hold"/>
                                        <p:tgtEl>
                                          <p:spTgt spid="268335"/>
                                        </p:tgtEl>
                                        <p:attrNameLst>
                                          <p:attrName>ppt_x</p:attrName>
                                          <p:attrName>ppt_y</p:attrName>
                                        </p:attrNameLst>
                                      </p:cBhvr>
                                      <p:rCtr x="-4" y="-558"/>
                                    </p:animMotion>
                                  </p:childTnLst>
                                </p:cTn>
                              </p:par>
                            </p:childTnLst>
                          </p:cTn>
                        </p:par>
                        <p:par>
                          <p:cTn id="67" fill="hold">
                            <p:stCondLst>
                              <p:cond delay="34500"/>
                            </p:stCondLst>
                            <p:childTnLst>
                              <p:par>
                                <p:cTn id="68" presetID="35" presetClass="path" presetSubtype="0" repeatCount="indefinite" accel="50000" decel="50000" fill="hold" nodeType="afterEffect">
                                  <p:stCondLst>
                                    <p:cond delay="0"/>
                                  </p:stCondLst>
                                  <p:childTnLst>
                                    <p:animMotion origin="layout" path="M 3.33333E-6 4.07407E-6 L -1.2875 -0.01621 " pathEditMode="relative" rAng="0" ptsTypes="AA">
                                      <p:cBhvr>
                                        <p:cTn id="69" dur="5000" fill="hold"/>
                                        <p:tgtEl>
                                          <p:spTgt spid="268320"/>
                                        </p:tgtEl>
                                        <p:attrNameLst>
                                          <p:attrName>ppt_x</p:attrName>
                                          <p:attrName>ppt_y</p:attrName>
                                        </p:attrNameLst>
                                      </p:cBhvr>
                                      <p:rCtr x="-644" y="-8"/>
                                    </p:animMotion>
                                  </p:childTnLst>
                                </p:cTn>
                              </p:par>
                            </p:childTnLst>
                          </p:cTn>
                        </p:par>
                        <p:par>
                          <p:cTn id="70" fill="hold">
                            <p:stCondLst>
                              <p:cond delay="39500"/>
                            </p:stCondLst>
                            <p:childTnLst>
                              <p:par>
                                <p:cTn id="71" presetID="35" presetClass="path" presetSubtype="0" repeatCount="indefinite" accel="50000" decel="50000" fill="hold" nodeType="afterEffect">
                                  <p:stCondLst>
                                    <p:cond delay="0"/>
                                  </p:stCondLst>
                                  <p:childTnLst>
                                    <p:animMotion origin="layout" path="M 0.0 -1.48148E-6 L -1.29583 -0.00509 " pathEditMode="relative" rAng="0" ptsTypes="AA">
                                      <p:cBhvr>
                                        <p:cTn id="72" dur="5000" fill="hold"/>
                                        <p:tgtEl>
                                          <p:spTgt spid="268321"/>
                                        </p:tgtEl>
                                        <p:attrNameLst>
                                          <p:attrName>ppt_x</p:attrName>
                                          <p:attrName>ppt_y</p:attrName>
                                        </p:attrNameLst>
                                      </p:cBhvr>
                                      <p:rCtr x="-648" y="-3"/>
                                    </p:animMotion>
                                  </p:childTnLst>
                                </p:cTn>
                              </p:par>
                              <p:par>
                                <p:cTn id="73" presetID="64" presetClass="path" presetSubtype="0" repeatCount="indefinite" accel="50000" decel="50000" fill="hold" grpId="0" nodeType="withEffect">
                                  <p:stCondLst>
                                    <p:cond delay="0"/>
                                  </p:stCondLst>
                                  <p:childTnLst>
                                    <p:animMotion origin="layout" path="M -0.30833 0.11112 L -0.3125 -1.03888 " pathEditMode="relative" rAng="0" ptsTypes="AA">
                                      <p:cBhvr>
                                        <p:cTn id="74" dur="5000" fill="hold"/>
                                        <p:tgtEl>
                                          <p:spTgt spid="268336"/>
                                        </p:tgtEl>
                                        <p:attrNameLst>
                                          <p:attrName>ppt_x</p:attrName>
                                          <p:attrName>ppt_y</p:attrName>
                                        </p:attrNameLst>
                                      </p:cBhvr>
                                      <p:rCtr x="-2" y="-575"/>
                                    </p:animMotion>
                                  </p:childTnLst>
                                </p:cTn>
                              </p:par>
                            </p:childTnLst>
                          </p:cTn>
                        </p:par>
                        <p:par>
                          <p:cTn id="75" fill="hold">
                            <p:stCondLst>
                              <p:cond delay="44500"/>
                            </p:stCondLst>
                            <p:childTnLst>
                              <p:par>
                                <p:cTn id="76" presetID="35" presetClass="path" presetSubtype="0" repeatCount="indefinite" accel="50000" decel="50000" fill="hold" nodeType="afterEffect">
                                  <p:stCondLst>
                                    <p:cond delay="0"/>
                                  </p:stCondLst>
                                  <p:childTnLst>
                                    <p:animMotion origin="layout" path="M -4.16667E-6 -7.40741E-7 L -1.25885 -0.00532 " pathEditMode="relative" rAng="0" ptsTypes="AA">
                                      <p:cBhvr>
                                        <p:cTn id="77" dur="5000" fill="hold"/>
                                        <p:tgtEl>
                                          <p:spTgt spid="268340"/>
                                        </p:tgtEl>
                                        <p:attrNameLst>
                                          <p:attrName>ppt_x</p:attrName>
                                          <p:attrName>ppt_y</p:attrName>
                                        </p:attrNameLst>
                                      </p:cBhvr>
                                      <p:rCtr x="-630"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4" grpId="0" animBg="1"/>
      <p:bldP spid="268295" grpId="0" animBg="1"/>
      <p:bldP spid="268296" grpId="0" animBg="1"/>
      <p:bldP spid="268297" grpId="0" animBg="1"/>
      <p:bldP spid="268298" grpId="0" animBg="1"/>
      <p:bldP spid="268299" grpId="0" animBg="1"/>
      <p:bldP spid="268300" grpId="0" animBg="1"/>
      <p:bldP spid="268301" grpId="0" animBg="1"/>
      <p:bldP spid="268302" grpId="0" animBg="1"/>
      <p:bldP spid="268303" grpId="0" animBg="1"/>
      <p:bldP spid="268304" grpId="0" animBg="1"/>
      <p:bldP spid="268305" grpId="0" animBg="1"/>
      <p:bldP spid="268331" grpId="0" animBg="1"/>
      <p:bldP spid="268334" grpId="0" animBg="1"/>
      <p:bldP spid="268335" grpId="0" animBg="1"/>
      <p:bldP spid="268336" grpId="0" animBg="1"/>
      <p:bldP spid="268337" grpId="0" animBg="1"/>
      <p:bldP spid="268338" grpId="0" animBg="1"/>
      <p:bldP spid="268339"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92868" name="Object 4"/>
          <p:cNvGraphicFramePr>
            <a:graphicFrameLocks noChangeAspect="1"/>
          </p:cNvGraphicFramePr>
          <p:nvPr>
            <p:ph/>
          </p:nvPr>
        </p:nvGraphicFramePr>
        <p:xfrm>
          <a:off x="0" y="0"/>
          <a:ext cx="9144000" cy="6858000"/>
        </p:xfrm>
        <a:graphic>
          <a:graphicData uri="http://schemas.openxmlformats.org/presentationml/2006/ole">
            <p:oleObj spid="_x0000_s292868" name="Bitmap Image" r:id="rId3" imgW="6095238" imgH="4571429" progId="PBrush">
              <p:embed/>
            </p:oleObj>
          </a:graphicData>
        </a:graphic>
      </p:graphicFrame>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0" y="381000"/>
            <a:ext cx="8229600" cy="1371600"/>
          </a:xfrm>
        </p:spPr>
        <p:txBody>
          <a:bodyPr/>
          <a:lstStyle/>
          <a:p>
            <a:r>
              <a:rPr lang="en-US" u="sng"/>
              <a:t>Phases in infections</a:t>
            </a:r>
          </a:p>
        </p:txBody>
      </p:sp>
      <p:sp>
        <p:nvSpPr>
          <p:cNvPr id="136195" name="Rectangle 3"/>
          <p:cNvSpPr>
            <a:spLocks noGrp="1" noChangeArrowheads="1"/>
          </p:cNvSpPr>
          <p:nvPr>
            <p:ph type="body" idx="1"/>
          </p:nvPr>
        </p:nvSpPr>
        <p:spPr>
          <a:xfrm>
            <a:off x="381000" y="1905000"/>
            <a:ext cx="8229600" cy="4114800"/>
          </a:xfrm>
        </p:spPr>
        <p:txBody>
          <a:bodyPr/>
          <a:lstStyle/>
          <a:p>
            <a:pPr marL="609600" indent="-609600"/>
            <a:r>
              <a:rPr lang="en-US" sz="2800"/>
              <a:t>Infective period</a:t>
            </a:r>
          </a:p>
          <a:p>
            <a:pPr marL="609600" indent="-609600"/>
            <a:r>
              <a:rPr lang="en-US" sz="2800"/>
              <a:t>Communicability period</a:t>
            </a:r>
          </a:p>
          <a:p>
            <a:pPr marL="609600" indent="-609600"/>
            <a:r>
              <a:rPr lang="en-US" sz="2800"/>
              <a:t>Incubation period</a:t>
            </a:r>
          </a:p>
          <a:p>
            <a:pPr marL="609600" indent="-609600"/>
            <a:r>
              <a:rPr lang="en-US" sz="2800"/>
              <a:t>External Incubation period</a:t>
            </a:r>
          </a:p>
          <a:p>
            <a:pPr marL="609600" indent="-609600"/>
            <a:r>
              <a:rPr lang="en-US" sz="2800"/>
              <a:t>Prodromal Period</a:t>
            </a:r>
          </a:p>
          <a:p>
            <a:pPr marL="609600" indent="-609600"/>
            <a:r>
              <a:rPr lang="en-US" sz="2800"/>
              <a:t>Convalescence period</a:t>
            </a:r>
          </a:p>
          <a:p>
            <a:pPr marL="609600" indent="-609600"/>
            <a:r>
              <a:rPr lang="en-US" sz="2800"/>
              <a:t>Generation time</a:t>
            </a:r>
          </a:p>
          <a:p>
            <a:pPr marL="609600" indent="-609600"/>
            <a:r>
              <a:rPr lang="en-US" sz="2800"/>
              <a:t>Serial interval</a:t>
            </a:r>
          </a:p>
          <a:p>
            <a:pPr marL="609600" indent="-609600">
              <a:buFont typeface="Wingdings" pitchFamily="2" charset="2"/>
              <a:buNone/>
            </a:pPr>
            <a:endParaRPr lang="en-US" sz="2800"/>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92100"/>
            <a:ext cx="8686800" cy="1384300"/>
          </a:xfrm>
        </p:spPr>
        <p:txBody>
          <a:bodyPr/>
          <a:lstStyle/>
          <a:p>
            <a:r>
              <a:rPr lang="en-US" sz="3600" u="sng"/>
              <a:t>Communicable period/Infective period:</a:t>
            </a:r>
          </a:p>
        </p:txBody>
      </p:sp>
      <p:sp>
        <p:nvSpPr>
          <p:cNvPr id="13315" name="Rectangle 3"/>
          <p:cNvSpPr>
            <a:spLocks noGrp="1" noChangeArrowheads="1"/>
          </p:cNvSpPr>
          <p:nvPr>
            <p:ph type="body" sz="half" idx="1"/>
          </p:nvPr>
        </p:nvSpPr>
        <p:spPr>
          <a:xfrm>
            <a:off x="457200" y="1981200"/>
            <a:ext cx="4033838" cy="4114800"/>
          </a:xfrm>
        </p:spPr>
        <p:txBody>
          <a:bodyPr/>
          <a:lstStyle/>
          <a:p>
            <a:endParaRPr lang="en-US" sz="3200">
              <a:solidFill>
                <a:schemeClr val="hlink"/>
              </a:solidFill>
            </a:endParaRPr>
          </a:p>
          <a:p>
            <a:endParaRPr lang="en-US" sz="3200">
              <a:solidFill>
                <a:schemeClr val="hlink"/>
              </a:solidFill>
            </a:endParaRPr>
          </a:p>
        </p:txBody>
      </p:sp>
      <p:sp>
        <p:nvSpPr>
          <p:cNvPr id="13317" name="Rectangle 5"/>
          <p:cNvSpPr>
            <a:spLocks noGrp="1" noChangeArrowheads="1"/>
          </p:cNvSpPr>
          <p:nvPr>
            <p:ph type="body" sz="half" idx="2"/>
          </p:nvPr>
        </p:nvSpPr>
        <p:spPr>
          <a:xfrm>
            <a:off x="228600" y="1981200"/>
            <a:ext cx="8610600" cy="4343400"/>
          </a:xfrm>
        </p:spPr>
        <p:txBody>
          <a:bodyPr/>
          <a:lstStyle/>
          <a:p>
            <a:pPr>
              <a:buFont typeface="Wingdings" pitchFamily="2" charset="2"/>
              <a:buNone/>
            </a:pPr>
            <a:r>
              <a:rPr lang="en-US"/>
              <a:t>	The period during which an infectious agent may be transferred directly or indirectly from an infected person to another person, from an infected person to an animal, including arthropods. </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33400" y="228600"/>
            <a:ext cx="7848600" cy="990600"/>
          </a:xfrm>
        </p:spPr>
        <p:txBody>
          <a:bodyPr/>
          <a:lstStyle/>
          <a:p>
            <a:pPr algn="l"/>
            <a:r>
              <a:rPr lang="en-US" sz="4000"/>
              <a:t/>
            </a:r>
            <a:br>
              <a:rPr lang="en-US" sz="4000"/>
            </a:br>
            <a:r>
              <a:rPr lang="en-US" sz="4000" u="sng"/>
              <a:t>Incubation Period</a:t>
            </a:r>
            <a:r>
              <a:rPr lang="en-US" sz="4000"/>
              <a:t/>
            </a:r>
            <a:br>
              <a:rPr lang="en-US" sz="4000"/>
            </a:br>
            <a:endParaRPr lang="en-US" sz="4000"/>
          </a:p>
        </p:txBody>
      </p:sp>
      <p:sp>
        <p:nvSpPr>
          <p:cNvPr id="15363" name="Rectangle 3"/>
          <p:cNvSpPr>
            <a:spLocks noGrp="1" noChangeArrowheads="1"/>
          </p:cNvSpPr>
          <p:nvPr>
            <p:ph type="subTitle" idx="1"/>
          </p:nvPr>
        </p:nvSpPr>
        <p:spPr>
          <a:xfrm>
            <a:off x="685800" y="4267200"/>
            <a:ext cx="8153400" cy="1447800"/>
          </a:xfrm>
        </p:spPr>
        <p:txBody>
          <a:bodyPr/>
          <a:lstStyle/>
          <a:p>
            <a:pPr marL="609600" indent="-609600" algn="l"/>
            <a:r>
              <a:rPr lang="en-US" sz="1600"/>
              <a:t>	</a:t>
            </a:r>
          </a:p>
          <a:p>
            <a:pPr marL="609600" indent="-609600" algn="l"/>
            <a:endParaRPr lang="en-US" sz="1600"/>
          </a:p>
        </p:txBody>
      </p:sp>
      <p:sp>
        <p:nvSpPr>
          <p:cNvPr id="15364" name="Text Box 4"/>
          <p:cNvSpPr txBox="1">
            <a:spLocks noChangeArrowheads="1"/>
          </p:cNvSpPr>
          <p:nvPr/>
        </p:nvSpPr>
        <p:spPr bwMode="auto">
          <a:xfrm>
            <a:off x="304800" y="1447800"/>
            <a:ext cx="8458200" cy="2227263"/>
          </a:xfrm>
          <a:prstGeom prst="rect">
            <a:avLst/>
          </a:prstGeom>
          <a:noFill/>
          <a:ln w="9525">
            <a:noFill/>
            <a:miter lim="800000"/>
            <a:headEnd/>
            <a:tailEnd/>
          </a:ln>
          <a:effectLst/>
        </p:spPr>
        <p:txBody>
          <a:bodyPr>
            <a:spAutoFit/>
          </a:bodyPr>
          <a:lstStyle/>
          <a:p>
            <a:r>
              <a:rPr lang="en-US" sz="2800">
                <a:effectLst>
                  <a:outerShdw blurRad="38100" dist="38100" dir="2700000" algn="tl">
                    <a:srgbClr val="000000"/>
                  </a:outerShdw>
                </a:effectLst>
              </a:rPr>
              <a:t> The time interval between initial contact with an</a:t>
            </a:r>
          </a:p>
          <a:p>
            <a:r>
              <a:rPr lang="en-US" sz="2800">
                <a:effectLst>
                  <a:outerShdw blurRad="38100" dist="38100" dir="2700000" algn="tl">
                    <a:srgbClr val="000000"/>
                  </a:outerShdw>
                </a:effectLst>
              </a:rPr>
              <a:t> infectious agent and the appearance of first</a:t>
            </a:r>
          </a:p>
          <a:p>
            <a:r>
              <a:rPr lang="en-US" sz="2800">
                <a:effectLst>
                  <a:outerShdw blurRad="38100" dist="38100" dir="2700000" algn="tl">
                    <a:srgbClr val="000000"/>
                  </a:outerShdw>
                </a:effectLst>
              </a:rPr>
              <a:t> symptom of the disease in question, or in a vector,</a:t>
            </a:r>
          </a:p>
          <a:p>
            <a:r>
              <a:rPr lang="en-US" sz="2800">
                <a:effectLst>
                  <a:outerShdw blurRad="38100" dist="38100" dir="2700000" algn="tl">
                    <a:srgbClr val="000000"/>
                  </a:outerShdw>
                </a:effectLst>
              </a:rPr>
              <a:t> if The first time transmission is possible </a:t>
            </a:r>
          </a:p>
          <a:p>
            <a:r>
              <a:rPr lang="en-US" sz="2800">
                <a:effectLst>
                  <a:outerShdw blurRad="38100" dist="38100" dir="2700000" algn="tl">
                    <a:srgbClr val="000000"/>
                  </a:outerShdw>
                </a:effectLst>
              </a:rPr>
              <a:t> (Extrinsic incubation period).</a:t>
            </a:r>
          </a:p>
        </p:txBody>
      </p:sp>
      <p:sp>
        <p:nvSpPr>
          <p:cNvPr id="15368" name="Rectangle 8"/>
          <p:cNvSpPr>
            <a:spLocks noChangeArrowheads="1"/>
          </p:cNvSpPr>
          <p:nvPr/>
        </p:nvSpPr>
        <p:spPr bwMode="auto">
          <a:xfrm>
            <a:off x="533400" y="3810000"/>
            <a:ext cx="8153400" cy="2654300"/>
          </a:xfrm>
          <a:prstGeom prst="rect">
            <a:avLst/>
          </a:prstGeom>
          <a:noFill/>
          <a:ln w="9525">
            <a:noFill/>
            <a:miter lim="800000"/>
            <a:headEnd/>
            <a:tailEnd/>
          </a:ln>
          <a:effectLst/>
        </p:spPr>
        <p:txBody>
          <a:bodyPr>
            <a:spAutoFit/>
          </a:bodyPr>
          <a:lstStyle/>
          <a:p>
            <a:r>
              <a:rPr lang="en-US" sz="2800">
                <a:effectLst>
                  <a:outerShdw blurRad="38100" dist="38100" dir="2700000" algn="tl">
                    <a:srgbClr val="000000"/>
                  </a:outerShdw>
                </a:effectLst>
              </a:rPr>
              <a:t>Example:</a:t>
            </a:r>
          </a:p>
          <a:p>
            <a:r>
              <a:rPr lang="en-US" sz="2800">
                <a:effectLst>
                  <a:outerShdw blurRad="38100" dist="38100" dir="2700000" algn="tl">
                    <a:srgbClr val="000000"/>
                  </a:outerShdw>
                </a:effectLst>
              </a:rPr>
              <a:t>	After exposure to the measles virus and before the onset of symptoms, a child is considered to be highly contagious due to continued attendance at school and social encounters with other children.</a:t>
            </a:r>
          </a:p>
        </p:txBody>
      </p:sp>
    </p:spTree>
  </p:cSld>
  <p:clrMapOvr>
    <a:masterClrMapping/>
  </p:clrMapOvr>
  <p:transition>
    <p:newsfla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0" name="Text Box 4"/>
          <p:cNvSpPr txBox="1">
            <a:spLocks noChangeArrowheads="1"/>
          </p:cNvSpPr>
          <p:nvPr/>
        </p:nvSpPr>
        <p:spPr bwMode="auto">
          <a:xfrm>
            <a:off x="152400" y="533400"/>
            <a:ext cx="7637463" cy="701675"/>
          </a:xfrm>
          <a:prstGeom prst="rect">
            <a:avLst/>
          </a:prstGeom>
          <a:noFill/>
          <a:ln w="9525">
            <a:noFill/>
            <a:miter lim="800000"/>
            <a:headEnd/>
            <a:tailEnd/>
          </a:ln>
          <a:effectLst/>
        </p:spPr>
        <p:txBody>
          <a:bodyPr wrap="none">
            <a:spAutoFit/>
          </a:bodyPr>
          <a:lstStyle/>
          <a:p>
            <a:r>
              <a:rPr lang="en-US" sz="4000" u="sng">
                <a:effectLst>
                  <a:outerShdw blurRad="38100" dist="38100" dir="2700000" algn="tl">
                    <a:srgbClr val="000000"/>
                  </a:outerShdw>
                </a:effectLst>
              </a:rPr>
              <a:t>Importance of Incubation Period:</a:t>
            </a:r>
            <a:endParaRPr lang="en-US" sz="1800" u="sng">
              <a:effectLst>
                <a:outerShdw blurRad="38100" dist="38100" dir="2700000" algn="tl">
                  <a:srgbClr val="000000"/>
                </a:outerShdw>
              </a:effectLst>
            </a:endParaRPr>
          </a:p>
        </p:txBody>
      </p:sp>
      <p:sp>
        <p:nvSpPr>
          <p:cNvPr id="301061" name="Text Box 5"/>
          <p:cNvSpPr txBox="1">
            <a:spLocks noChangeArrowheads="1"/>
          </p:cNvSpPr>
          <p:nvPr/>
        </p:nvSpPr>
        <p:spPr bwMode="auto">
          <a:xfrm>
            <a:off x="0" y="1689100"/>
            <a:ext cx="8839200" cy="3016250"/>
          </a:xfrm>
          <a:prstGeom prst="rect">
            <a:avLst/>
          </a:prstGeom>
          <a:noFill/>
          <a:ln w="9525">
            <a:noFill/>
            <a:miter lim="800000"/>
            <a:headEnd/>
            <a:tailEnd/>
          </a:ln>
          <a:effectLst/>
        </p:spPr>
        <p:txBody>
          <a:bodyPr>
            <a:spAutoFit/>
          </a:bodyPr>
          <a:lstStyle/>
          <a:p>
            <a:pPr marL="457200" indent="-457200">
              <a:buFontTx/>
              <a:buAutoNum type="arabicPeriod"/>
            </a:pPr>
            <a:r>
              <a:rPr lang="en-US" sz="3200">
                <a:effectLst>
                  <a:outerShdw blurRad="38100" dist="38100" dir="2700000" algn="tl">
                    <a:srgbClr val="000000"/>
                  </a:outerShdw>
                </a:effectLst>
              </a:rPr>
              <a:t>Quarantine  regulations</a:t>
            </a:r>
          </a:p>
          <a:p>
            <a:pPr marL="457200" indent="-457200">
              <a:buFontTx/>
              <a:buAutoNum type="arabicPeriod"/>
            </a:pPr>
            <a:r>
              <a:rPr lang="en-US" sz="3200">
                <a:effectLst>
                  <a:outerShdw blurRad="38100" dist="38100" dir="2700000" algn="tl">
                    <a:srgbClr val="000000"/>
                  </a:outerShdw>
                </a:effectLst>
              </a:rPr>
              <a:t>Tracing the source of infection</a:t>
            </a:r>
          </a:p>
          <a:p>
            <a:pPr marL="457200" indent="-457200">
              <a:buFontTx/>
              <a:buAutoNum type="arabicPeriod"/>
            </a:pPr>
            <a:r>
              <a:rPr lang="en-US" sz="3200">
                <a:effectLst>
                  <a:outerShdw blurRad="38100" dist="38100" dir="2700000" algn="tl">
                    <a:srgbClr val="000000"/>
                  </a:outerShdw>
                </a:effectLst>
              </a:rPr>
              <a:t>Determining the type of epidemic</a:t>
            </a:r>
          </a:p>
          <a:p>
            <a:pPr marL="457200" indent="-457200">
              <a:buFontTx/>
              <a:buAutoNum type="arabicPeriod"/>
            </a:pPr>
            <a:r>
              <a:rPr lang="en-US" sz="3200">
                <a:effectLst>
                  <a:outerShdw blurRad="38100" dist="38100" dir="2700000" algn="tl">
                    <a:srgbClr val="000000"/>
                  </a:outerShdw>
                </a:effectLst>
              </a:rPr>
              <a:t>For immunization, active as well as passive</a:t>
            </a:r>
          </a:p>
          <a:p>
            <a:pPr marL="457200" indent="-457200">
              <a:buFontTx/>
              <a:buAutoNum type="arabicPeriod"/>
            </a:pPr>
            <a:r>
              <a:rPr lang="en-US" sz="3200">
                <a:effectLst>
                  <a:outerShdw blurRad="38100" dist="38100" dir="2700000" algn="tl">
                    <a:srgbClr val="000000"/>
                  </a:outerShdw>
                </a:effectLst>
              </a:rPr>
              <a:t>Predicting prognosis</a:t>
            </a:r>
          </a:p>
          <a:p>
            <a:pPr marL="457200" indent="-457200"/>
            <a:endParaRPr lang="en-US" sz="3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257175" y="609600"/>
            <a:ext cx="8763000" cy="1143000"/>
          </a:xfrm>
        </p:spPr>
        <p:txBody>
          <a:bodyPr/>
          <a:lstStyle/>
          <a:p>
            <a:r>
              <a:rPr lang="en-US" u="sng"/>
              <a:t>Prodromal period:</a:t>
            </a:r>
          </a:p>
        </p:txBody>
      </p:sp>
      <p:sp>
        <p:nvSpPr>
          <p:cNvPr id="174083" name="Rectangle 3"/>
          <p:cNvSpPr>
            <a:spLocks noGrp="1" noChangeArrowheads="1"/>
          </p:cNvSpPr>
          <p:nvPr>
            <p:ph type="body" idx="1"/>
          </p:nvPr>
        </p:nvSpPr>
        <p:spPr>
          <a:xfrm>
            <a:off x="0" y="1752600"/>
            <a:ext cx="9144000" cy="4267200"/>
          </a:xfrm>
        </p:spPr>
        <p:txBody>
          <a:bodyPr/>
          <a:lstStyle/>
          <a:p>
            <a:pPr marL="609600" indent="-609600" algn="just">
              <a:buFontTx/>
              <a:buNone/>
            </a:pPr>
            <a:r>
              <a:rPr lang="en-US" sz="2800"/>
              <a:t>	It is the interval between the onset of symptoms &amp; appearance of characteristic clinical manifestations, for example as in measles, the interval between the onset of symptoms such as fever and coryza and appearance of rash.</a:t>
            </a:r>
          </a:p>
        </p:txBody>
      </p:sp>
    </p:spTree>
  </p:cSld>
  <p:clrMapOvr>
    <a:masterClrMapping/>
  </p:clrMapOvr>
  <p:transition>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304800" y="533400"/>
            <a:ext cx="8839200" cy="3505200"/>
          </a:xfrm>
        </p:spPr>
        <p:txBody>
          <a:bodyPr/>
          <a:lstStyle/>
          <a:p>
            <a:pPr algn="l"/>
            <a:r>
              <a:rPr lang="en-US" sz="3600" u="sng"/>
              <a:t>Convalescent Period</a:t>
            </a:r>
            <a:br>
              <a:rPr lang="en-US" sz="3600" u="sng"/>
            </a:br>
            <a:r>
              <a:rPr lang="en-US" sz="2800"/>
              <a:t/>
            </a:r>
            <a:br>
              <a:rPr lang="en-US" sz="2800"/>
            </a:br>
            <a:r>
              <a:rPr lang="en-US" sz="2800"/>
              <a:t>This is the period of recovery when the clinical symptoms have subsided.</a:t>
            </a:r>
            <a:br>
              <a:rPr lang="en-US" sz="2800"/>
            </a:br>
            <a:r>
              <a:rPr lang="en-US" sz="4000" u="sng">
                <a:solidFill>
                  <a:schemeClr val="tx1"/>
                </a:solidFill>
              </a:rPr>
              <a:t>Generation time</a:t>
            </a:r>
            <a:br>
              <a:rPr lang="en-US" sz="4000" u="sng">
                <a:solidFill>
                  <a:schemeClr val="tx1"/>
                </a:solidFill>
              </a:rPr>
            </a:br>
            <a:r>
              <a:rPr lang="en-US" sz="2800">
                <a:solidFill>
                  <a:schemeClr val="tx1"/>
                </a:solidFill>
              </a:rPr>
              <a:t>The interval of time between receipt of infection</a:t>
            </a:r>
            <a:br>
              <a:rPr lang="en-US" sz="2800">
                <a:solidFill>
                  <a:schemeClr val="tx1"/>
                </a:solidFill>
              </a:rPr>
            </a:br>
            <a:r>
              <a:rPr lang="en-US" sz="2800">
                <a:solidFill>
                  <a:schemeClr val="tx1"/>
                </a:solidFill>
              </a:rPr>
              <a:t> by a host and maximum communicability / infectivity </a:t>
            </a:r>
            <a:br>
              <a:rPr lang="en-US" sz="2800">
                <a:solidFill>
                  <a:schemeClr val="tx1"/>
                </a:solidFill>
              </a:rPr>
            </a:br>
            <a:r>
              <a:rPr lang="en-US" sz="2800">
                <a:solidFill>
                  <a:schemeClr val="tx1"/>
                </a:solidFill>
              </a:rPr>
              <a:t>of that host.</a:t>
            </a:r>
            <a:br>
              <a:rPr lang="en-US" sz="2800">
                <a:solidFill>
                  <a:schemeClr val="tx1"/>
                </a:solidFill>
              </a:rPr>
            </a:br>
            <a:endParaRPr lang="en-US" sz="2800">
              <a:solidFill>
                <a:schemeClr val="tx1"/>
              </a:solidFill>
            </a:endParaRPr>
          </a:p>
        </p:txBody>
      </p:sp>
      <p:sp>
        <p:nvSpPr>
          <p:cNvPr id="171013" name="Text Box 5"/>
          <p:cNvSpPr txBox="1">
            <a:spLocks noChangeArrowheads="1"/>
          </p:cNvSpPr>
          <p:nvPr/>
        </p:nvSpPr>
        <p:spPr bwMode="auto">
          <a:xfrm>
            <a:off x="304800" y="4114800"/>
            <a:ext cx="8339138" cy="1555750"/>
          </a:xfrm>
          <a:prstGeom prst="rect">
            <a:avLst/>
          </a:prstGeom>
          <a:noFill/>
          <a:ln w="9525">
            <a:noFill/>
            <a:miter lim="800000"/>
            <a:headEnd/>
            <a:tailEnd/>
          </a:ln>
          <a:effectLst/>
        </p:spPr>
        <p:txBody>
          <a:bodyPr wrap="none">
            <a:spAutoFit/>
          </a:bodyPr>
          <a:lstStyle/>
          <a:p>
            <a:r>
              <a:rPr lang="en-US" sz="4000" u="sng">
                <a:solidFill>
                  <a:schemeClr val="tx2"/>
                </a:solidFill>
                <a:effectLst>
                  <a:outerShdw blurRad="38100" dist="38100" dir="2700000" algn="tl">
                    <a:srgbClr val="000000"/>
                  </a:outerShdw>
                </a:effectLst>
              </a:rPr>
              <a:t>Serial Interval</a:t>
            </a:r>
            <a:r>
              <a:rPr lang="en-US">
                <a:solidFill>
                  <a:schemeClr val="tx2"/>
                </a:solidFill>
                <a:effectLst>
                  <a:outerShdw blurRad="38100" dist="38100" dir="2700000" algn="tl">
                    <a:srgbClr val="000000"/>
                  </a:outerShdw>
                </a:effectLst>
              </a:rPr>
              <a:t/>
            </a:r>
            <a:br>
              <a:rPr lang="en-US">
                <a:solidFill>
                  <a:schemeClr val="tx2"/>
                </a:solidFill>
                <a:effectLst>
                  <a:outerShdw blurRad="38100" dist="38100" dir="2700000" algn="tl">
                    <a:srgbClr val="000000"/>
                  </a:outerShdw>
                </a:effectLst>
              </a:rPr>
            </a:br>
            <a:r>
              <a:rPr lang="en-US" sz="2800">
                <a:solidFill>
                  <a:schemeClr val="tx2"/>
                </a:solidFill>
                <a:effectLst>
                  <a:outerShdw blurRad="38100" dist="38100" dir="2700000" algn="tl">
                    <a:srgbClr val="000000"/>
                  </a:outerShdw>
                </a:effectLst>
              </a:rPr>
              <a:t>The gap in time between the onset of primary case </a:t>
            </a:r>
          </a:p>
          <a:p>
            <a:r>
              <a:rPr lang="en-US" sz="2800">
                <a:solidFill>
                  <a:schemeClr val="tx2"/>
                </a:solidFill>
                <a:effectLst>
                  <a:outerShdw blurRad="38100" dist="38100" dir="2700000" algn="tl">
                    <a:srgbClr val="000000"/>
                  </a:outerShdw>
                </a:effectLst>
              </a:rPr>
              <a:t>and the secondary case is called the serial interval.</a:t>
            </a:r>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228600"/>
            <a:ext cx="7772400" cy="1143000"/>
          </a:xfrm>
        </p:spPr>
        <p:txBody>
          <a:bodyPr/>
          <a:lstStyle/>
          <a:p>
            <a:r>
              <a:rPr lang="en-US" sz="4800" u="sng"/>
              <a:t>Infection</a:t>
            </a:r>
          </a:p>
        </p:txBody>
      </p:sp>
      <p:sp>
        <p:nvSpPr>
          <p:cNvPr id="3075" name="Rectangle 3"/>
          <p:cNvSpPr>
            <a:spLocks noGrp="1" noChangeArrowheads="1"/>
          </p:cNvSpPr>
          <p:nvPr>
            <p:ph type="subTitle" idx="1"/>
          </p:nvPr>
        </p:nvSpPr>
        <p:spPr>
          <a:xfrm>
            <a:off x="0" y="1905000"/>
            <a:ext cx="5562600" cy="4648200"/>
          </a:xfrm>
        </p:spPr>
        <p:txBody>
          <a:bodyPr/>
          <a:lstStyle/>
          <a:p>
            <a:pPr algn="l"/>
            <a:r>
              <a:rPr lang="en-US"/>
              <a:t>The entry and development or multiplication of an infection agent in body of man or animal is called infection. The infectious agent can be virus, bacteria, fungi, parasite etc. </a:t>
            </a:r>
          </a:p>
        </p:txBody>
      </p:sp>
      <p:pic>
        <p:nvPicPr>
          <p:cNvPr id="3077" name="Picture 5" descr="j0297265"/>
          <p:cNvPicPr>
            <a:picLocks noChangeAspect="1" noChangeArrowheads="1"/>
          </p:cNvPicPr>
          <p:nvPr/>
        </p:nvPicPr>
        <p:blipFill>
          <a:blip r:embed="rId3" cstate="print"/>
          <a:srcRect/>
          <a:stretch>
            <a:fillRect/>
          </a:stretch>
        </p:blipFill>
        <p:spPr bwMode="ltGray">
          <a:xfrm>
            <a:off x="5410200" y="1981200"/>
            <a:ext cx="3505200" cy="32766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077"/>
                                        </p:tgtEl>
                                        <p:attrNameLst>
                                          <p:attrName>style.visibility</p:attrName>
                                        </p:attrNameLst>
                                      </p:cBhvr>
                                      <p:to>
                                        <p:strVal val="visible"/>
                                      </p:to>
                                    </p:set>
                                    <p:anim calcmode="lin" valueType="num">
                                      <p:cBhvr additive="base">
                                        <p:cTn id="17" dur="500" fill="hold"/>
                                        <p:tgtEl>
                                          <p:spTgt spid="3077"/>
                                        </p:tgtEl>
                                        <p:attrNameLst>
                                          <p:attrName>ppt_x</p:attrName>
                                        </p:attrNameLst>
                                      </p:cBhvr>
                                      <p:tavLst>
                                        <p:tav tm="0">
                                          <p:val>
                                            <p:strVal val="#ppt_x"/>
                                          </p:val>
                                        </p:tav>
                                        <p:tav tm="100000">
                                          <p:val>
                                            <p:strVal val="#ppt_x"/>
                                          </p:val>
                                        </p:tav>
                                      </p:tavLst>
                                    </p:anim>
                                    <p:anim calcmode="lin" valueType="num">
                                      <p:cBhvr additive="base">
                                        <p:cTn id="18"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7" name="AutoShape 7"/>
          <p:cNvSpPr>
            <a:spLocks noChangeArrowheads="1"/>
          </p:cNvSpPr>
          <p:nvPr/>
        </p:nvSpPr>
        <p:spPr bwMode="auto">
          <a:xfrm>
            <a:off x="76200" y="0"/>
            <a:ext cx="6096000" cy="1676400"/>
          </a:xfrm>
          <a:prstGeom prst="horizontalScroll">
            <a:avLst>
              <a:gd name="adj" fmla="val 12500"/>
            </a:avLst>
          </a:prstGeom>
          <a:gradFill rotWithShape="1">
            <a:gsLst>
              <a:gs pos="0">
                <a:srgbClr val="006699">
                  <a:alpha val="39999"/>
                </a:srgbClr>
              </a:gs>
              <a:gs pos="9500">
                <a:srgbClr val="1170FF">
                  <a:alpha val="51400"/>
                </a:srgbClr>
              </a:gs>
              <a:gs pos="14499">
                <a:srgbClr val="3333CC">
                  <a:alpha val="57399"/>
                </a:srgbClr>
              </a:gs>
              <a:gs pos="20000">
                <a:srgbClr val="2E6792">
                  <a:alpha val="63999"/>
                </a:srgbClr>
              </a:gs>
              <a:gs pos="26500">
                <a:srgbClr val="9999FF">
                  <a:alpha val="71800"/>
                </a:srgbClr>
              </a:gs>
              <a:gs pos="42000">
                <a:srgbClr val="00CCCC">
                  <a:alpha val="90400"/>
                </a:srgbClr>
              </a:gs>
              <a:gs pos="50000">
                <a:srgbClr val="3399FF"/>
              </a:gs>
              <a:gs pos="58000">
                <a:srgbClr val="00CCCC">
                  <a:alpha val="90400"/>
                </a:srgbClr>
              </a:gs>
              <a:gs pos="73500">
                <a:srgbClr val="9999FF">
                  <a:alpha val="71800"/>
                </a:srgbClr>
              </a:gs>
              <a:gs pos="80001">
                <a:srgbClr val="2E6792">
                  <a:alpha val="63999"/>
                </a:srgbClr>
              </a:gs>
              <a:gs pos="85501">
                <a:srgbClr val="3333CC">
                  <a:alpha val="57399"/>
                </a:srgbClr>
              </a:gs>
              <a:gs pos="90500">
                <a:srgbClr val="1170FF">
                  <a:alpha val="51400"/>
                </a:srgbClr>
              </a:gs>
              <a:gs pos="100000">
                <a:srgbClr val="006699">
                  <a:alpha val="39999"/>
                </a:srgbClr>
              </a:gs>
            </a:gsLst>
            <a:lin ang="5400000" scaled="1"/>
          </a:gradFill>
          <a:ln w="9525">
            <a:solidFill>
              <a:schemeClr val="tx1"/>
            </a:solidFill>
            <a:round/>
            <a:headEnd/>
            <a:tailEnd/>
          </a:ln>
          <a:effectLst/>
        </p:spPr>
        <p:txBody>
          <a:bodyPr wrap="none" anchor="ctr"/>
          <a:lstStyle/>
          <a:p>
            <a:endParaRPr lang="en-GB"/>
          </a:p>
        </p:txBody>
      </p:sp>
      <p:sp>
        <p:nvSpPr>
          <p:cNvPr id="158722" name="Rectangle 2"/>
          <p:cNvSpPr>
            <a:spLocks noGrp="1" noChangeArrowheads="1"/>
          </p:cNvSpPr>
          <p:nvPr>
            <p:ph type="title"/>
          </p:nvPr>
        </p:nvSpPr>
        <p:spPr>
          <a:xfrm>
            <a:off x="381000" y="0"/>
            <a:ext cx="4800600" cy="1371600"/>
          </a:xfrm>
        </p:spPr>
        <p:txBody>
          <a:bodyPr/>
          <a:lstStyle/>
          <a:p>
            <a:r>
              <a:rPr lang="en-US" sz="4800" u="sng">
                <a:solidFill>
                  <a:srgbClr val="000000"/>
                </a:solidFill>
                <a:effectLst>
                  <a:outerShdw blurRad="38100" dist="38100" dir="2700000" algn="tl">
                    <a:srgbClr val="FFFFFF"/>
                  </a:outerShdw>
                </a:effectLst>
              </a:rPr>
              <a:t>Disease spread</a:t>
            </a:r>
          </a:p>
        </p:txBody>
      </p:sp>
      <p:grpSp>
        <p:nvGrpSpPr>
          <p:cNvPr id="158726" name="Group 6"/>
          <p:cNvGrpSpPr>
            <a:grpSpLocks/>
          </p:cNvGrpSpPr>
          <p:nvPr/>
        </p:nvGrpSpPr>
        <p:grpSpPr bwMode="auto">
          <a:xfrm>
            <a:off x="7086600" y="2895600"/>
            <a:ext cx="1808163" cy="2590800"/>
            <a:chOff x="4464" y="1824"/>
            <a:chExt cx="1139" cy="1632"/>
          </a:xfrm>
        </p:grpSpPr>
        <p:sp>
          <p:nvSpPr>
            <p:cNvPr id="158724" name="Text Box 4"/>
            <p:cNvSpPr txBox="1">
              <a:spLocks noChangeArrowheads="1"/>
            </p:cNvSpPr>
            <p:nvPr/>
          </p:nvSpPr>
          <p:spPr bwMode="auto">
            <a:xfrm>
              <a:off x="4464" y="1824"/>
              <a:ext cx="1104" cy="442"/>
            </a:xfrm>
            <a:prstGeom prst="rect">
              <a:avLst/>
            </a:prstGeom>
            <a:noFill/>
            <a:ln w="9525">
              <a:noFill/>
              <a:miter lim="800000"/>
              <a:headEnd/>
              <a:tailEnd/>
            </a:ln>
            <a:effectLst/>
          </p:spPr>
          <p:txBody>
            <a:bodyPr>
              <a:spAutoFit/>
            </a:bodyPr>
            <a:lstStyle/>
            <a:p>
              <a:pPr eaLnBrk="1" hangingPunct="1">
                <a:spcBef>
                  <a:spcPct val="50000"/>
                </a:spcBef>
              </a:pPr>
              <a:endParaRPr lang="en-US" sz="4000">
                <a:solidFill>
                  <a:schemeClr val="tx2"/>
                </a:solidFill>
                <a:latin typeface="Times New Roman" pitchFamily="18" charset="0"/>
              </a:endParaRPr>
            </a:p>
          </p:txBody>
        </p:sp>
        <p:sp>
          <p:nvSpPr>
            <p:cNvPr id="158725" name="Text Box 5"/>
            <p:cNvSpPr txBox="1">
              <a:spLocks noChangeArrowheads="1"/>
            </p:cNvSpPr>
            <p:nvPr/>
          </p:nvSpPr>
          <p:spPr bwMode="auto">
            <a:xfrm>
              <a:off x="4499" y="3014"/>
              <a:ext cx="1104" cy="442"/>
            </a:xfrm>
            <a:prstGeom prst="rect">
              <a:avLst/>
            </a:prstGeom>
            <a:noFill/>
            <a:ln w="9525">
              <a:noFill/>
              <a:miter lim="800000"/>
              <a:headEnd/>
              <a:tailEnd/>
            </a:ln>
            <a:effectLst/>
          </p:spPr>
          <p:txBody>
            <a:bodyPr>
              <a:spAutoFit/>
            </a:bodyPr>
            <a:lstStyle/>
            <a:p>
              <a:pPr eaLnBrk="1" hangingPunct="1">
                <a:spcBef>
                  <a:spcPct val="50000"/>
                </a:spcBef>
              </a:pPr>
              <a:endParaRPr lang="en-US" sz="4000">
                <a:solidFill>
                  <a:schemeClr val="tx2"/>
                </a:solidFill>
                <a:latin typeface="Times New Roman" pitchFamily="18" charset="0"/>
              </a:endParaRPr>
            </a:p>
          </p:txBody>
        </p:sp>
      </p:grpSp>
      <p:sp>
        <p:nvSpPr>
          <p:cNvPr id="158728" name="Line 8"/>
          <p:cNvSpPr>
            <a:spLocks noChangeShapeType="1"/>
          </p:cNvSpPr>
          <p:nvPr/>
        </p:nvSpPr>
        <p:spPr bwMode="auto">
          <a:xfrm>
            <a:off x="533400" y="1600200"/>
            <a:ext cx="0" cy="4953000"/>
          </a:xfrm>
          <a:prstGeom prst="line">
            <a:avLst/>
          </a:prstGeom>
          <a:noFill/>
          <a:ln w="76200">
            <a:pattFill prst="sphere">
              <a:fgClr>
                <a:srgbClr val="A50021"/>
              </a:fgClr>
              <a:bgClr>
                <a:srgbClr val="336600"/>
              </a:bgClr>
            </a:pattFill>
            <a:round/>
            <a:headEnd type="oval" w="med" len="med"/>
            <a:tailEnd type="oval" w="med" len="med"/>
          </a:ln>
          <a:effectLst/>
        </p:spPr>
        <p:txBody>
          <a:bodyPr anchor="ctr"/>
          <a:lstStyle/>
          <a:p>
            <a:endParaRPr lang="en-GB"/>
          </a:p>
        </p:txBody>
      </p:sp>
      <p:sp>
        <p:nvSpPr>
          <p:cNvPr id="158737" name="AutoShape 17"/>
          <p:cNvSpPr>
            <a:spLocks noChangeArrowheads="1"/>
          </p:cNvSpPr>
          <p:nvPr/>
        </p:nvSpPr>
        <p:spPr bwMode="auto">
          <a:xfrm>
            <a:off x="533400" y="1524000"/>
            <a:ext cx="3276600" cy="838200"/>
          </a:xfrm>
          <a:prstGeom prst="rightArrow">
            <a:avLst>
              <a:gd name="adj1" fmla="val 50000"/>
              <a:gd name="adj2" fmla="val 97727"/>
            </a:avLst>
          </a:prstGeom>
          <a:gradFill rotWithShape="1">
            <a:gsLst>
              <a:gs pos="0">
                <a:srgbClr val="CCCCFF">
                  <a:alpha val="39999"/>
                </a:srgbClr>
              </a:gs>
              <a:gs pos="8999">
                <a:srgbClr val="99CCFF">
                  <a:alpha val="50799"/>
                </a:srgbClr>
              </a:gs>
              <a:gs pos="19500">
                <a:srgbClr val="CC99FF">
                  <a:alpha val="63400"/>
                </a:srgbClr>
              </a:gs>
              <a:gs pos="32000">
                <a:srgbClr val="9966FF">
                  <a:alpha val="78400"/>
                </a:srgbClr>
              </a:gs>
              <a:gs pos="41001">
                <a:srgbClr val="99CCFF">
                  <a:alpha val="89200"/>
                </a:srgbClr>
              </a:gs>
              <a:gs pos="50000">
                <a:srgbClr val="CCCCFF"/>
              </a:gs>
              <a:gs pos="59000">
                <a:srgbClr val="99CCFF">
                  <a:alpha val="89200"/>
                </a:srgbClr>
              </a:gs>
              <a:gs pos="68000">
                <a:srgbClr val="9966FF">
                  <a:alpha val="78400"/>
                </a:srgbClr>
              </a:gs>
              <a:gs pos="80500">
                <a:srgbClr val="CC99FF">
                  <a:alpha val="63400"/>
                </a:srgbClr>
              </a:gs>
              <a:gs pos="91001">
                <a:srgbClr val="99CCFF">
                  <a:alpha val="50799"/>
                </a:srgbClr>
              </a:gs>
              <a:gs pos="100000">
                <a:srgbClr val="CCCCFF">
                  <a:alpha val="39999"/>
                </a:srgbClr>
              </a:gs>
            </a:gsLst>
            <a:lin ang="5400000" scaled="1"/>
          </a:gradFill>
          <a:ln w="9525">
            <a:solidFill>
              <a:schemeClr val="tx1"/>
            </a:solidFill>
            <a:miter lim="800000"/>
            <a:headEnd/>
            <a:tailEnd/>
          </a:ln>
          <a:effectLst/>
        </p:spPr>
        <p:txBody>
          <a:bodyPr wrap="none" anchor="ctr"/>
          <a:lstStyle/>
          <a:p>
            <a:pPr marL="457200" indent="-457200" algn="ctr" eaLnBrk="1" hangingPunct="1">
              <a:spcBef>
                <a:spcPct val="20000"/>
              </a:spcBef>
              <a:buClr>
                <a:schemeClr val="hlink"/>
              </a:buClr>
              <a:buSzPct val="65000"/>
            </a:pPr>
            <a:endParaRPr lang="en-US">
              <a:effectLst>
                <a:outerShdw blurRad="38100" dist="38100" dir="2700000" algn="tl">
                  <a:srgbClr val="000000"/>
                </a:outerShdw>
              </a:effectLst>
            </a:endParaRPr>
          </a:p>
          <a:p>
            <a:pPr marL="457200" indent="-457200" algn="ctr" eaLnBrk="1" hangingPunct="1">
              <a:spcBef>
                <a:spcPct val="20000"/>
              </a:spcBef>
              <a:buClr>
                <a:schemeClr val="hlink"/>
              </a:buClr>
              <a:buSzPct val="65000"/>
            </a:pPr>
            <a:r>
              <a:rPr lang="en-US" sz="3200">
                <a:solidFill>
                  <a:srgbClr val="000000"/>
                </a:solidFill>
                <a:effectLst>
                  <a:outerShdw blurRad="38100" dist="38100" dir="2700000" algn="tl">
                    <a:srgbClr val="FFFFFF"/>
                  </a:outerShdw>
                </a:effectLst>
              </a:rPr>
              <a:t>Source</a:t>
            </a:r>
          </a:p>
          <a:p>
            <a:pPr marL="457200" indent="-457200" algn="ctr"/>
            <a:endParaRPr lang="en-US" sz="2800">
              <a:solidFill>
                <a:srgbClr val="000000"/>
              </a:solidFill>
            </a:endParaRPr>
          </a:p>
        </p:txBody>
      </p:sp>
      <p:sp>
        <p:nvSpPr>
          <p:cNvPr id="158738" name="AutoShape 18"/>
          <p:cNvSpPr>
            <a:spLocks noChangeArrowheads="1"/>
          </p:cNvSpPr>
          <p:nvPr/>
        </p:nvSpPr>
        <p:spPr bwMode="auto">
          <a:xfrm>
            <a:off x="533400" y="2590800"/>
            <a:ext cx="3276600" cy="838200"/>
          </a:xfrm>
          <a:prstGeom prst="rightArrow">
            <a:avLst>
              <a:gd name="adj1" fmla="val 50000"/>
              <a:gd name="adj2" fmla="val 97727"/>
            </a:avLst>
          </a:prstGeom>
          <a:gradFill rotWithShape="1">
            <a:gsLst>
              <a:gs pos="0">
                <a:srgbClr val="156B13">
                  <a:alpha val="60001"/>
                </a:srgbClr>
              </a:gs>
              <a:gs pos="25000">
                <a:srgbClr val="9CB86E">
                  <a:alpha val="80000"/>
                </a:srgbClr>
              </a:gs>
              <a:gs pos="50000">
                <a:srgbClr val="DDEBCF"/>
              </a:gs>
              <a:gs pos="75000">
                <a:srgbClr val="9CB86E">
                  <a:alpha val="80000"/>
                </a:srgbClr>
              </a:gs>
              <a:gs pos="100000">
                <a:srgbClr val="156B13">
                  <a:alpha val="60001"/>
                </a:srgbClr>
              </a:gs>
            </a:gsLst>
            <a:lin ang="5400000" scaled="1"/>
          </a:gradFill>
          <a:ln w="9525">
            <a:solidFill>
              <a:schemeClr val="tx1"/>
            </a:solidFill>
            <a:miter lim="800000"/>
            <a:headEnd/>
            <a:tailEnd/>
          </a:ln>
          <a:effectLst/>
        </p:spPr>
        <p:txBody>
          <a:bodyPr wrap="none" anchor="ctr"/>
          <a:lstStyle/>
          <a:p>
            <a:pPr marL="457200" indent="-457200" algn="ctr" eaLnBrk="1" hangingPunct="1">
              <a:spcBef>
                <a:spcPct val="20000"/>
              </a:spcBef>
              <a:buClr>
                <a:schemeClr val="hlink"/>
              </a:buClr>
              <a:buSzPct val="65000"/>
            </a:pPr>
            <a:endParaRPr lang="en-US">
              <a:solidFill>
                <a:srgbClr val="000000"/>
              </a:solidFill>
              <a:effectLst>
                <a:outerShdw blurRad="38100" dist="38100" dir="2700000" algn="tl">
                  <a:srgbClr val="FFFFFF"/>
                </a:outerShdw>
              </a:effectLst>
            </a:endParaRPr>
          </a:p>
          <a:p>
            <a:pPr marL="457200" indent="-457200" algn="ctr" eaLnBrk="1" hangingPunct="1">
              <a:spcBef>
                <a:spcPct val="20000"/>
              </a:spcBef>
              <a:buClr>
                <a:schemeClr val="hlink"/>
              </a:buClr>
              <a:buSzPct val="65000"/>
            </a:pPr>
            <a:r>
              <a:rPr lang="en-US" sz="3200">
                <a:solidFill>
                  <a:srgbClr val="000000"/>
                </a:solidFill>
                <a:effectLst>
                  <a:outerShdw blurRad="38100" dist="38100" dir="2700000" algn="tl">
                    <a:srgbClr val="FFFFFF"/>
                  </a:outerShdw>
                </a:effectLst>
              </a:rPr>
              <a:t>Contact</a:t>
            </a:r>
          </a:p>
          <a:p>
            <a:pPr marL="457200" indent="-457200" algn="ctr"/>
            <a:endParaRPr lang="en-US" sz="2800">
              <a:solidFill>
                <a:srgbClr val="000000"/>
              </a:solidFill>
            </a:endParaRPr>
          </a:p>
        </p:txBody>
      </p:sp>
      <p:sp>
        <p:nvSpPr>
          <p:cNvPr id="158739" name="AutoShape 19"/>
          <p:cNvSpPr>
            <a:spLocks noChangeArrowheads="1"/>
          </p:cNvSpPr>
          <p:nvPr/>
        </p:nvSpPr>
        <p:spPr bwMode="auto">
          <a:xfrm>
            <a:off x="533400" y="3581400"/>
            <a:ext cx="3276600" cy="838200"/>
          </a:xfrm>
          <a:prstGeom prst="rightArrow">
            <a:avLst>
              <a:gd name="adj1" fmla="val 50000"/>
              <a:gd name="adj2" fmla="val 97727"/>
            </a:avLst>
          </a:prstGeom>
          <a:gradFill rotWithShape="1">
            <a:gsLst>
              <a:gs pos="0">
                <a:schemeClr val="tx1"/>
              </a:gs>
              <a:gs pos="50000">
                <a:srgbClr val="800000"/>
              </a:gs>
              <a:gs pos="100000">
                <a:schemeClr val="tx1"/>
              </a:gs>
            </a:gsLst>
            <a:lin ang="5400000" scaled="1"/>
          </a:gradFill>
          <a:ln w="9525">
            <a:solidFill>
              <a:schemeClr val="tx1"/>
            </a:solidFill>
            <a:miter lim="800000"/>
            <a:headEnd/>
            <a:tailEnd/>
          </a:ln>
          <a:effectLst/>
        </p:spPr>
        <p:txBody>
          <a:bodyPr wrap="none" anchor="ctr"/>
          <a:lstStyle/>
          <a:p>
            <a:pPr marL="457200" indent="-457200" algn="ctr" eaLnBrk="1" hangingPunct="1">
              <a:spcBef>
                <a:spcPct val="20000"/>
              </a:spcBef>
              <a:buClr>
                <a:schemeClr val="hlink"/>
              </a:buClr>
              <a:buSzPct val="65000"/>
            </a:pPr>
            <a:endParaRPr lang="en-US">
              <a:solidFill>
                <a:srgbClr val="000000"/>
              </a:solidFill>
            </a:endParaRPr>
          </a:p>
          <a:p>
            <a:pPr marL="457200" indent="-457200" algn="ctr" eaLnBrk="1" hangingPunct="1">
              <a:spcBef>
                <a:spcPct val="20000"/>
              </a:spcBef>
              <a:buClr>
                <a:schemeClr val="hlink"/>
              </a:buClr>
              <a:buSzPct val="65000"/>
            </a:pPr>
            <a:r>
              <a:rPr lang="en-US" sz="3200">
                <a:solidFill>
                  <a:srgbClr val="000000"/>
                </a:solidFill>
              </a:rPr>
              <a:t>Suspect</a:t>
            </a:r>
          </a:p>
          <a:p>
            <a:pPr marL="457200" indent="-457200" algn="ctr"/>
            <a:endParaRPr lang="en-US" sz="2800">
              <a:solidFill>
                <a:srgbClr val="000000"/>
              </a:solidFill>
            </a:endParaRPr>
          </a:p>
        </p:txBody>
      </p:sp>
      <p:sp>
        <p:nvSpPr>
          <p:cNvPr id="158740" name="AutoShape 20"/>
          <p:cNvSpPr>
            <a:spLocks noChangeArrowheads="1"/>
          </p:cNvSpPr>
          <p:nvPr/>
        </p:nvSpPr>
        <p:spPr bwMode="auto">
          <a:xfrm>
            <a:off x="533400" y="4572000"/>
            <a:ext cx="3276600" cy="838200"/>
          </a:xfrm>
          <a:prstGeom prst="rightArrow">
            <a:avLst>
              <a:gd name="adj1" fmla="val 50000"/>
              <a:gd name="adj2" fmla="val 97727"/>
            </a:avLst>
          </a:prstGeom>
          <a:gradFill rotWithShape="1">
            <a:gsLst>
              <a:gs pos="0">
                <a:schemeClr val="tx1"/>
              </a:gs>
              <a:gs pos="50000">
                <a:srgbClr val="0000FF"/>
              </a:gs>
              <a:gs pos="100000">
                <a:schemeClr val="tx1"/>
              </a:gs>
            </a:gsLst>
            <a:lin ang="5400000" scaled="1"/>
          </a:gradFill>
          <a:ln w="9525">
            <a:solidFill>
              <a:schemeClr val="tx1"/>
            </a:solidFill>
            <a:miter lim="800000"/>
            <a:headEnd/>
            <a:tailEnd/>
          </a:ln>
          <a:effectLst/>
        </p:spPr>
        <p:txBody>
          <a:bodyPr wrap="none" anchor="ctr"/>
          <a:lstStyle/>
          <a:p>
            <a:pPr marL="457200" indent="-457200" algn="ctr" eaLnBrk="1" hangingPunct="1">
              <a:spcBef>
                <a:spcPct val="20000"/>
              </a:spcBef>
              <a:buClr>
                <a:schemeClr val="hlink"/>
              </a:buClr>
              <a:buSzPct val="65000"/>
            </a:pPr>
            <a:endParaRPr lang="en-US">
              <a:solidFill>
                <a:srgbClr val="000000"/>
              </a:solidFill>
            </a:endParaRPr>
          </a:p>
          <a:p>
            <a:pPr marL="457200" indent="-457200" algn="ctr" eaLnBrk="1" hangingPunct="1">
              <a:spcBef>
                <a:spcPct val="20000"/>
              </a:spcBef>
              <a:buClr>
                <a:schemeClr val="hlink"/>
              </a:buClr>
              <a:buSzPct val="65000"/>
            </a:pPr>
            <a:r>
              <a:rPr lang="en-US" sz="3200">
                <a:solidFill>
                  <a:srgbClr val="000000"/>
                </a:solidFill>
              </a:rPr>
              <a:t>Reservoir</a:t>
            </a:r>
          </a:p>
          <a:p>
            <a:pPr marL="457200" indent="-457200" algn="ctr"/>
            <a:endParaRPr lang="en-US" sz="2800">
              <a:solidFill>
                <a:srgbClr val="000000"/>
              </a:solidFill>
            </a:endParaRPr>
          </a:p>
        </p:txBody>
      </p:sp>
      <p:sp>
        <p:nvSpPr>
          <p:cNvPr id="158741" name="AutoShape 21"/>
          <p:cNvSpPr>
            <a:spLocks noChangeArrowheads="1"/>
          </p:cNvSpPr>
          <p:nvPr/>
        </p:nvSpPr>
        <p:spPr bwMode="auto">
          <a:xfrm>
            <a:off x="533400" y="5715000"/>
            <a:ext cx="3276600" cy="838200"/>
          </a:xfrm>
          <a:prstGeom prst="rightArrow">
            <a:avLst>
              <a:gd name="adj1" fmla="val 50000"/>
              <a:gd name="adj2" fmla="val 97727"/>
            </a:avLst>
          </a:prstGeom>
          <a:gradFill rotWithShape="1">
            <a:gsLst>
              <a:gs pos="0">
                <a:schemeClr val="tx1"/>
              </a:gs>
              <a:gs pos="50000">
                <a:srgbClr val="FFCC00"/>
              </a:gs>
              <a:gs pos="100000">
                <a:schemeClr val="tx1"/>
              </a:gs>
            </a:gsLst>
            <a:lin ang="5400000" scaled="1"/>
          </a:gradFill>
          <a:ln w="9525">
            <a:solidFill>
              <a:schemeClr val="tx1"/>
            </a:solidFill>
            <a:miter lim="800000"/>
            <a:headEnd/>
            <a:tailEnd/>
          </a:ln>
          <a:effectLst/>
        </p:spPr>
        <p:txBody>
          <a:bodyPr wrap="none" anchor="ctr"/>
          <a:lstStyle/>
          <a:p>
            <a:pPr marL="457200" indent="-457200" algn="ctr" eaLnBrk="1" hangingPunct="1">
              <a:spcBef>
                <a:spcPct val="20000"/>
              </a:spcBef>
              <a:buClr>
                <a:schemeClr val="hlink"/>
              </a:buClr>
              <a:buSzPct val="65000"/>
            </a:pPr>
            <a:endParaRPr lang="en-US">
              <a:solidFill>
                <a:srgbClr val="000000"/>
              </a:solidFill>
              <a:effectLst>
                <a:outerShdw blurRad="38100" dist="38100" dir="2700000" algn="tl">
                  <a:srgbClr val="FFFFFF"/>
                </a:outerShdw>
              </a:effectLst>
            </a:endParaRPr>
          </a:p>
          <a:p>
            <a:pPr marL="457200" indent="-457200" algn="ctr" eaLnBrk="1" hangingPunct="1">
              <a:spcBef>
                <a:spcPct val="20000"/>
              </a:spcBef>
              <a:buClr>
                <a:schemeClr val="hlink"/>
              </a:buClr>
              <a:buSzPct val="65000"/>
            </a:pPr>
            <a:r>
              <a:rPr lang="en-US" sz="3200">
                <a:solidFill>
                  <a:srgbClr val="000000"/>
                </a:solidFill>
                <a:effectLst>
                  <a:outerShdw blurRad="38100" dist="38100" dir="2700000" algn="tl">
                    <a:srgbClr val="FFFFFF"/>
                  </a:outerShdw>
                </a:effectLst>
              </a:rPr>
              <a:t>Fomites</a:t>
            </a:r>
          </a:p>
          <a:p>
            <a:pPr marL="457200" indent="-457200" algn="ctr"/>
            <a:endParaRPr lang="en-US" sz="2800">
              <a:solidFill>
                <a:srgbClr val="000000"/>
              </a:solidFill>
            </a:endParaRPr>
          </a:p>
        </p:txBody>
      </p:sp>
    </p:spTree>
  </p:cSld>
  <p:clrMapOvr>
    <a:masterClrMapping/>
  </p:clrMapOvr>
  <p:transition>
    <p:strips dir="l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sz="half" idx="1"/>
          </p:nvPr>
        </p:nvSpPr>
        <p:spPr>
          <a:xfrm>
            <a:off x="0" y="304800"/>
            <a:ext cx="5638800" cy="6096000"/>
          </a:xfrm>
        </p:spPr>
        <p:txBody>
          <a:bodyPr/>
          <a:lstStyle/>
          <a:p>
            <a:pPr marL="609600" indent="-609600">
              <a:lnSpc>
                <a:spcPct val="80000"/>
              </a:lnSpc>
              <a:buFont typeface="Wingdings" pitchFamily="2" charset="2"/>
              <a:buNone/>
            </a:pPr>
            <a:endParaRPr lang="en-US" sz="2000"/>
          </a:p>
          <a:p>
            <a:pPr marL="609600" indent="-609600">
              <a:lnSpc>
                <a:spcPct val="80000"/>
              </a:lnSpc>
              <a:buFont typeface="Wingdings" pitchFamily="2" charset="2"/>
              <a:buNone/>
            </a:pPr>
            <a:r>
              <a:rPr lang="en-US" sz="3600" u="sng"/>
              <a:t>Source:</a:t>
            </a:r>
          </a:p>
          <a:p>
            <a:pPr marL="609600" indent="-609600">
              <a:lnSpc>
                <a:spcPct val="80000"/>
              </a:lnSpc>
              <a:buFont typeface="Wingdings" pitchFamily="2" charset="2"/>
              <a:buNone/>
            </a:pPr>
            <a:r>
              <a:rPr lang="en-US" sz="2000"/>
              <a:t>	</a:t>
            </a:r>
            <a:r>
              <a:rPr lang="en-US" sz="2800"/>
              <a:t>The person, animal, object or substance from which an infectious agent passes to a host.</a:t>
            </a:r>
          </a:p>
          <a:p>
            <a:pPr marL="609600" indent="-609600">
              <a:lnSpc>
                <a:spcPct val="80000"/>
              </a:lnSpc>
              <a:buFont typeface="Wingdings" pitchFamily="2" charset="2"/>
              <a:buNone/>
            </a:pPr>
            <a:endParaRPr lang="en-US" sz="2800"/>
          </a:p>
          <a:p>
            <a:pPr marL="609600" indent="-609600">
              <a:lnSpc>
                <a:spcPct val="80000"/>
              </a:lnSpc>
              <a:buFont typeface="Wingdings" pitchFamily="2" charset="2"/>
              <a:buNone/>
            </a:pPr>
            <a:r>
              <a:rPr lang="en-US" sz="3000" u="sng"/>
              <a:t>Contact:</a:t>
            </a:r>
          </a:p>
          <a:p>
            <a:pPr marL="609600" indent="-609600">
              <a:lnSpc>
                <a:spcPct val="80000"/>
              </a:lnSpc>
              <a:buFont typeface="Wingdings" pitchFamily="2" charset="2"/>
              <a:buNone/>
            </a:pPr>
            <a:r>
              <a:rPr lang="en-US" sz="2000"/>
              <a:t>	</a:t>
            </a:r>
            <a:r>
              <a:rPr lang="en-US" sz="2800"/>
              <a:t>A person or animal that has been in an association with an infected person or animal or a contaminated environment and might provide an opportunity to acquire the infective agent.</a:t>
            </a:r>
          </a:p>
          <a:p>
            <a:pPr marL="609600" indent="-609600">
              <a:lnSpc>
                <a:spcPct val="80000"/>
              </a:lnSpc>
              <a:buFont typeface="Wingdings" pitchFamily="2" charset="2"/>
              <a:buNone/>
            </a:pPr>
            <a:endParaRPr lang="en-US" sz="2400"/>
          </a:p>
          <a:p>
            <a:pPr marL="609600" indent="-609600">
              <a:lnSpc>
                <a:spcPct val="80000"/>
              </a:lnSpc>
              <a:buFont typeface="Wingdings" pitchFamily="2" charset="2"/>
              <a:buNone/>
            </a:pPr>
            <a:endParaRPr lang="en-US" sz="2400"/>
          </a:p>
        </p:txBody>
      </p:sp>
      <p:grpSp>
        <p:nvGrpSpPr>
          <p:cNvPr id="159750" name="Group 6"/>
          <p:cNvGrpSpPr>
            <a:grpSpLocks/>
          </p:cNvGrpSpPr>
          <p:nvPr/>
        </p:nvGrpSpPr>
        <p:grpSpPr bwMode="auto">
          <a:xfrm>
            <a:off x="7696200" y="2590800"/>
            <a:ext cx="1676400" cy="2405063"/>
            <a:chOff x="4848" y="1632"/>
            <a:chExt cx="1056" cy="1515"/>
          </a:xfrm>
        </p:grpSpPr>
        <p:sp>
          <p:nvSpPr>
            <p:cNvPr id="159748" name="Text Box 4"/>
            <p:cNvSpPr txBox="1">
              <a:spLocks noChangeArrowheads="1"/>
            </p:cNvSpPr>
            <p:nvPr/>
          </p:nvSpPr>
          <p:spPr bwMode="auto">
            <a:xfrm>
              <a:off x="4848" y="1632"/>
              <a:ext cx="1056" cy="442"/>
            </a:xfrm>
            <a:prstGeom prst="rect">
              <a:avLst/>
            </a:prstGeom>
            <a:noFill/>
            <a:ln w="9525">
              <a:noFill/>
              <a:miter lim="800000"/>
              <a:headEnd/>
              <a:tailEnd/>
            </a:ln>
            <a:effectLst/>
          </p:spPr>
          <p:txBody>
            <a:bodyPr>
              <a:spAutoFit/>
            </a:bodyPr>
            <a:lstStyle/>
            <a:p>
              <a:pPr eaLnBrk="1" hangingPunct="1">
                <a:spcBef>
                  <a:spcPct val="50000"/>
                </a:spcBef>
              </a:pPr>
              <a:endParaRPr lang="en-US" sz="4000">
                <a:solidFill>
                  <a:schemeClr val="tx2"/>
                </a:solidFill>
                <a:latin typeface="Times New Roman" pitchFamily="18" charset="0"/>
              </a:endParaRPr>
            </a:p>
          </p:txBody>
        </p:sp>
        <p:sp>
          <p:nvSpPr>
            <p:cNvPr id="159749" name="Text Box 5"/>
            <p:cNvSpPr txBox="1">
              <a:spLocks noChangeArrowheads="1"/>
            </p:cNvSpPr>
            <p:nvPr/>
          </p:nvSpPr>
          <p:spPr bwMode="auto">
            <a:xfrm>
              <a:off x="4929" y="2743"/>
              <a:ext cx="864" cy="404"/>
            </a:xfrm>
            <a:prstGeom prst="rect">
              <a:avLst/>
            </a:prstGeom>
            <a:noFill/>
            <a:ln w="9525">
              <a:noFill/>
              <a:miter lim="800000"/>
              <a:headEnd/>
              <a:tailEnd/>
            </a:ln>
            <a:effectLst/>
          </p:spPr>
          <p:txBody>
            <a:bodyPr>
              <a:spAutoFit/>
            </a:bodyPr>
            <a:lstStyle/>
            <a:p>
              <a:pPr eaLnBrk="1" hangingPunct="1">
                <a:spcBef>
                  <a:spcPct val="50000"/>
                </a:spcBef>
              </a:pPr>
              <a:endParaRPr lang="en-US" sz="3600">
                <a:solidFill>
                  <a:schemeClr val="tx2"/>
                </a:solidFill>
                <a:latin typeface="Times New Roman" pitchFamily="18" charset="0"/>
              </a:endParaRPr>
            </a:p>
          </p:txBody>
        </p:sp>
      </p:grpSp>
      <p:pic>
        <p:nvPicPr>
          <p:cNvPr id="159751" name="Picture 7"/>
          <p:cNvPicPr>
            <a:picLocks noGrp="1" noChangeAspect="1" noChangeArrowheads="1"/>
          </p:cNvPicPr>
          <p:nvPr>
            <p:ph sz="half" idx="2"/>
          </p:nvPr>
        </p:nvPicPr>
        <p:blipFill>
          <a:blip r:embed="rId2" cstate="print"/>
          <a:srcRect/>
          <a:stretch>
            <a:fillRect/>
          </a:stretch>
        </p:blipFill>
        <p:spPr>
          <a:xfrm>
            <a:off x="6086475" y="990600"/>
            <a:ext cx="2447925" cy="1800225"/>
          </a:xfrm>
          <a:noFill/>
          <a:ln/>
        </p:spPr>
      </p:pic>
    </p:spTree>
  </p:cSld>
  <p:clrMapOvr>
    <a:masterClrMapping/>
  </p:clrMapOvr>
  <p:transition>
    <p:randomBar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body" sz="half" idx="1"/>
          </p:nvPr>
        </p:nvSpPr>
        <p:spPr>
          <a:xfrm>
            <a:off x="152400" y="76200"/>
            <a:ext cx="8153400" cy="2209800"/>
          </a:xfrm>
        </p:spPr>
        <p:txBody>
          <a:bodyPr/>
          <a:lstStyle/>
          <a:p>
            <a:pPr marL="609600" indent="-609600">
              <a:buFont typeface="Wingdings" pitchFamily="2" charset="2"/>
              <a:buNone/>
            </a:pPr>
            <a:r>
              <a:rPr lang="en-US" sz="4000" u="sng"/>
              <a:t>Suspect:</a:t>
            </a:r>
          </a:p>
          <a:p>
            <a:pPr marL="609600" indent="-609600">
              <a:buFont typeface="Wingdings" pitchFamily="2" charset="2"/>
              <a:buNone/>
            </a:pPr>
            <a:r>
              <a:rPr lang="en-US" sz="2400"/>
              <a:t>	</a:t>
            </a:r>
            <a:r>
              <a:rPr lang="en-US" sz="2800"/>
              <a:t>A person whose medical history and symptoms suggest that he or she may have or be developing some communicable disease</a:t>
            </a:r>
            <a:r>
              <a:rPr lang="en-US" sz="2400"/>
              <a:t>.</a:t>
            </a:r>
          </a:p>
          <a:p>
            <a:pPr marL="609600" indent="-609600">
              <a:buFont typeface="Wingdings" pitchFamily="2" charset="2"/>
              <a:buNone/>
            </a:pPr>
            <a:endParaRPr lang="en-US" sz="2800"/>
          </a:p>
          <a:p>
            <a:pPr marL="609600" indent="-609600">
              <a:buFont typeface="Wingdings" pitchFamily="2" charset="2"/>
              <a:buNone/>
            </a:pPr>
            <a:endParaRPr lang="en-US" sz="2400"/>
          </a:p>
        </p:txBody>
      </p:sp>
      <p:pic>
        <p:nvPicPr>
          <p:cNvPr id="160773" name="Picture 5"/>
          <p:cNvPicPr>
            <a:picLocks noGrp="1" noChangeAspect="1" noChangeArrowheads="1"/>
          </p:cNvPicPr>
          <p:nvPr>
            <p:ph sz="quarter" idx="2"/>
          </p:nvPr>
        </p:nvPicPr>
        <p:blipFill>
          <a:blip r:embed="rId2" cstate="print"/>
          <a:srcRect/>
          <a:stretch>
            <a:fillRect/>
          </a:stretch>
        </p:blipFill>
        <p:spPr>
          <a:xfrm>
            <a:off x="6934200" y="2895600"/>
            <a:ext cx="1752600" cy="1500188"/>
          </a:xfrm>
          <a:noFill/>
          <a:ln/>
        </p:spPr>
      </p:pic>
      <p:sp>
        <p:nvSpPr>
          <p:cNvPr id="160772" name="Text Box 4"/>
          <p:cNvSpPr txBox="1">
            <a:spLocks noChangeArrowheads="1"/>
          </p:cNvSpPr>
          <p:nvPr/>
        </p:nvSpPr>
        <p:spPr bwMode="auto">
          <a:xfrm>
            <a:off x="228600" y="2209800"/>
            <a:ext cx="5715000" cy="4056063"/>
          </a:xfrm>
          <a:prstGeom prst="rect">
            <a:avLst/>
          </a:prstGeom>
          <a:noFill/>
          <a:ln w="9525">
            <a:noFill/>
            <a:miter lim="800000"/>
            <a:headEnd/>
            <a:tailEnd/>
          </a:ln>
          <a:effectLst/>
        </p:spPr>
        <p:txBody>
          <a:bodyPr>
            <a:spAutoFit/>
          </a:bodyPr>
          <a:lstStyle/>
          <a:p>
            <a:r>
              <a:rPr lang="en-US" sz="4000" u="sng">
                <a:effectLst>
                  <a:outerShdw blurRad="38100" dist="38100" dir="2700000" algn="tl">
                    <a:srgbClr val="000000"/>
                  </a:outerShdw>
                </a:effectLst>
              </a:rPr>
              <a:t>Fomites:</a:t>
            </a:r>
          </a:p>
          <a:p>
            <a:r>
              <a:rPr lang="en-US">
                <a:effectLst>
                  <a:outerShdw blurRad="38100" dist="38100" dir="2700000" algn="tl">
                    <a:srgbClr val="000000"/>
                  </a:outerShdw>
                </a:effectLst>
              </a:rPr>
              <a:t>	</a:t>
            </a:r>
            <a:r>
              <a:rPr lang="en-US" sz="2800">
                <a:effectLst>
                  <a:outerShdw blurRad="38100" dist="38100" dir="2700000" algn="tl">
                    <a:srgbClr val="000000"/>
                  </a:outerShdw>
                </a:effectLst>
              </a:rPr>
              <a:t>It refers to inanimate object such as handkerchiefs, bed lines towels, books, spoons, forks, etc. Which have been soiled with infective material. Freshly soiled fomites are likely to spread the agents of infection</a:t>
            </a:r>
            <a:r>
              <a:rPr lang="en-US">
                <a:effectLst>
                  <a:outerShdw blurRad="38100" dist="38100" dir="2700000" algn="tl">
                    <a:srgbClr val="000000"/>
                  </a:outerShdw>
                </a:effectLst>
              </a:rPr>
              <a:t>.</a:t>
            </a:r>
          </a:p>
          <a:p>
            <a:endParaRPr lang="en-US"/>
          </a:p>
        </p:txBody>
      </p:sp>
      <p:pic>
        <p:nvPicPr>
          <p:cNvPr id="160776" name="Picture 8"/>
          <p:cNvPicPr>
            <a:picLocks noGrp="1" noChangeAspect="1" noChangeArrowheads="1"/>
          </p:cNvPicPr>
          <p:nvPr>
            <p:ph sz="quarter" idx="3"/>
          </p:nvPr>
        </p:nvPicPr>
        <p:blipFill>
          <a:blip r:embed="rId3" cstate="print"/>
          <a:srcRect/>
          <a:stretch>
            <a:fillRect/>
          </a:stretch>
        </p:blipFill>
        <p:spPr>
          <a:xfrm>
            <a:off x="6858000" y="4529138"/>
            <a:ext cx="1905000" cy="1152525"/>
          </a:xfrm>
          <a:noFill/>
          <a:ln/>
        </p:spPr>
      </p:pic>
    </p:spTree>
  </p:cSld>
  <p:clrMapOvr>
    <a:masterClrMapping/>
  </p:clrMapOvr>
  <p:transition>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4" name="Oval 4"/>
          <p:cNvSpPr>
            <a:spLocks noChangeArrowheads="1"/>
          </p:cNvSpPr>
          <p:nvPr/>
        </p:nvSpPr>
        <p:spPr bwMode="auto">
          <a:xfrm>
            <a:off x="6477000" y="2286000"/>
            <a:ext cx="1981200" cy="1600200"/>
          </a:xfrm>
          <a:prstGeom prst="ellipse">
            <a:avLst/>
          </a:prstGeom>
          <a:gradFill rotWithShape="0">
            <a:gsLst>
              <a:gs pos="0">
                <a:srgbClr val="825600"/>
              </a:gs>
              <a:gs pos="13000">
                <a:srgbClr val="FFA800">
                  <a:alpha val="87000"/>
                </a:srgbClr>
              </a:gs>
              <a:gs pos="28000">
                <a:srgbClr val="825600">
                  <a:alpha val="72000"/>
                </a:srgbClr>
              </a:gs>
              <a:gs pos="42999">
                <a:srgbClr val="FFA800">
                  <a:alpha val="57001"/>
                </a:srgbClr>
              </a:gs>
              <a:gs pos="58000">
                <a:srgbClr val="825600">
                  <a:alpha val="42000"/>
                </a:srgbClr>
              </a:gs>
              <a:gs pos="72000">
                <a:srgbClr val="FFA800">
                  <a:alpha val="28000"/>
                </a:srgbClr>
              </a:gs>
              <a:gs pos="87000">
                <a:srgbClr val="825600">
                  <a:alpha val="13000"/>
                </a:srgbClr>
              </a:gs>
              <a:gs pos="100000">
                <a:srgbClr val="FFA800">
                  <a:alpha val="0"/>
                </a:srgbClr>
              </a:gs>
            </a:gsLst>
            <a:path path="shape">
              <a:fillToRect l="50000" t="50000" r="50000" b="50000"/>
            </a:path>
          </a:gradFill>
          <a:ln w="9525">
            <a:solidFill>
              <a:schemeClr val="tx1"/>
            </a:solidFill>
            <a:round/>
            <a:headEnd/>
            <a:tailEnd/>
          </a:ln>
          <a:effectLst/>
        </p:spPr>
        <p:txBody>
          <a:bodyPr wrap="none" anchor="ctr"/>
          <a:lstStyle/>
          <a:p>
            <a:pPr algn="ctr">
              <a:lnSpc>
                <a:spcPct val="90000"/>
              </a:lnSpc>
            </a:pPr>
            <a:r>
              <a:rPr lang="en-US">
                <a:effectLst>
                  <a:outerShdw blurRad="38100" dist="38100" dir="2700000" algn="tl">
                    <a:srgbClr val="000000"/>
                  </a:outerShdw>
                </a:effectLst>
              </a:rPr>
              <a:t>Opportunistic</a:t>
            </a:r>
          </a:p>
        </p:txBody>
      </p:sp>
      <p:sp>
        <p:nvSpPr>
          <p:cNvPr id="317446" name="Oval 6"/>
          <p:cNvSpPr>
            <a:spLocks noChangeArrowheads="1"/>
          </p:cNvSpPr>
          <p:nvPr/>
        </p:nvSpPr>
        <p:spPr bwMode="auto">
          <a:xfrm>
            <a:off x="2895600" y="1600200"/>
            <a:ext cx="1828800" cy="1752600"/>
          </a:xfrm>
          <a:prstGeom prst="ellipse">
            <a:avLst/>
          </a:prstGeom>
          <a:gradFill rotWithShape="1">
            <a:gsLst>
              <a:gs pos="0">
                <a:srgbClr val="03D4A8"/>
              </a:gs>
              <a:gs pos="12500">
                <a:srgbClr val="21D6E0"/>
              </a:gs>
              <a:gs pos="37500">
                <a:srgbClr val="0087E6"/>
              </a:gs>
              <a:gs pos="50000">
                <a:srgbClr val="005CBF"/>
              </a:gs>
              <a:gs pos="62500">
                <a:srgbClr val="0087E6"/>
              </a:gs>
              <a:gs pos="87500">
                <a:srgbClr val="21D6E0"/>
              </a:gs>
              <a:gs pos="100000">
                <a:srgbClr val="03D4A8"/>
              </a:gs>
            </a:gsLst>
            <a:lin ang="5400000" scaled="1"/>
          </a:gradFill>
          <a:ln w="9525">
            <a:solidFill>
              <a:schemeClr val="tx1"/>
            </a:solidFill>
            <a:round/>
            <a:headEnd/>
            <a:tailEnd/>
          </a:ln>
          <a:effectLst/>
        </p:spPr>
        <p:txBody>
          <a:bodyPr wrap="none" anchor="ctr"/>
          <a:lstStyle/>
          <a:p>
            <a:pPr algn="ctr"/>
            <a:r>
              <a:rPr lang="en-US">
                <a:effectLst>
                  <a:outerShdw blurRad="38100" dist="38100" dir="2700000" algn="tl">
                    <a:srgbClr val="000000"/>
                  </a:outerShdw>
                </a:effectLst>
              </a:rPr>
              <a:t>Nosocomial</a:t>
            </a:r>
          </a:p>
        </p:txBody>
      </p:sp>
      <p:sp>
        <p:nvSpPr>
          <p:cNvPr id="317447" name="Oval 7"/>
          <p:cNvSpPr>
            <a:spLocks noChangeArrowheads="1"/>
          </p:cNvSpPr>
          <p:nvPr/>
        </p:nvSpPr>
        <p:spPr bwMode="auto">
          <a:xfrm>
            <a:off x="1600200" y="2438400"/>
            <a:ext cx="1828800" cy="1676400"/>
          </a:xfrm>
          <a:prstGeom prst="ellipse">
            <a:avLst/>
          </a:prstGeom>
          <a:gradFill rotWithShape="0">
            <a:gsLst>
              <a:gs pos="0">
                <a:srgbClr val="FFEBFA"/>
              </a:gs>
              <a:gs pos="15000">
                <a:srgbClr val="C4D6EB"/>
              </a:gs>
              <a:gs pos="30001">
                <a:srgbClr val="85C2FF"/>
              </a:gs>
              <a:gs pos="50000">
                <a:srgbClr val="5E9EFF"/>
              </a:gs>
              <a:gs pos="70000">
                <a:srgbClr val="85C2FF"/>
              </a:gs>
              <a:gs pos="85000">
                <a:srgbClr val="C4D6EB"/>
              </a:gs>
              <a:gs pos="100000">
                <a:srgbClr val="FFEBFA"/>
              </a:gs>
            </a:gsLst>
            <a:lin ang="5400000" scaled="1"/>
          </a:gradFill>
          <a:ln w="9525">
            <a:solidFill>
              <a:schemeClr val="tx1"/>
            </a:solidFill>
            <a:round/>
            <a:headEnd/>
            <a:tailEnd/>
          </a:ln>
          <a:effectLst/>
        </p:spPr>
        <p:txBody>
          <a:bodyPr wrap="none" anchor="ctr"/>
          <a:lstStyle/>
          <a:p>
            <a:pPr algn="ctr"/>
            <a:r>
              <a:rPr lang="en-US">
                <a:effectLst>
                  <a:outerShdw blurRad="38100" dist="38100" dir="2700000" algn="tl">
                    <a:srgbClr val="000000"/>
                  </a:outerShdw>
                </a:effectLst>
              </a:rPr>
              <a:t>Cross-</a:t>
            </a:r>
          </a:p>
          <a:p>
            <a:pPr algn="ctr"/>
            <a:r>
              <a:rPr lang="en-US">
                <a:effectLst>
                  <a:outerShdw blurRad="38100" dist="38100" dir="2700000" algn="tl">
                    <a:srgbClr val="000000"/>
                  </a:outerShdw>
                </a:effectLst>
              </a:rPr>
              <a:t>infection</a:t>
            </a:r>
          </a:p>
        </p:txBody>
      </p:sp>
      <p:sp>
        <p:nvSpPr>
          <p:cNvPr id="317448" name="Oval 8"/>
          <p:cNvSpPr>
            <a:spLocks noChangeArrowheads="1"/>
          </p:cNvSpPr>
          <p:nvPr/>
        </p:nvSpPr>
        <p:spPr bwMode="auto">
          <a:xfrm>
            <a:off x="1143000" y="3886200"/>
            <a:ext cx="1752600" cy="1676400"/>
          </a:xfrm>
          <a:prstGeom prst="ellipse">
            <a:avLst/>
          </a:prstGeom>
          <a:gradFill rotWithShape="0">
            <a:gsLst>
              <a:gs pos="0">
                <a:srgbClr val="3399FF"/>
              </a:gs>
              <a:gs pos="8000">
                <a:srgbClr val="00CCCC"/>
              </a:gs>
              <a:gs pos="23500">
                <a:srgbClr val="9999FF"/>
              </a:gs>
              <a:gs pos="30001">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5400000" scaled="1"/>
          </a:gradFill>
          <a:ln w="9525">
            <a:solidFill>
              <a:schemeClr val="tx1"/>
            </a:solidFill>
            <a:round/>
            <a:headEnd/>
            <a:tailEnd/>
          </a:ln>
          <a:effectLst/>
        </p:spPr>
        <p:txBody>
          <a:bodyPr wrap="none" anchor="ctr"/>
          <a:lstStyle/>
          <a:p>
            <a:pPr algn="ctr"/>
            <a:r>
              <a:rPr lang="en-US">
                <a:effectLst>
                  <a:outerShdw blurRad="38100" dist="38100" dir="2700000" algn="tl">
                    <a:srgbClr val="000000"/>
                  </a:outerShdw>
                </a:effectLst>
              </a:rPr>
              <a:t>Infestation</a:t>
            </a:r>
          </a:p>
        </p:txBody>
      </p:sp>
      <p:sp>
        <p:nvSpPr>
          <p:cNvPr id="317449" name="Oval 9"/>
          <p:cNvSpPr>
            <a:spLocks noChangeArrowheads="1"/>
          </p:cNvSpPr>
          <p:nvPr/>
        </p:nvSpPr>
        <p:spPr bwMode="auto">
          <a:xfrm>
            <a:off x="1828800" y="5029200"/>
            <a:ext cx="1752600" cy="1676400"/>
          </a:xfrm>
          <a:prstGeom prst="ellipse">
            <a:avLst/>
          </a:prstGeom>
          <a:gradFill rotWithShape="1">
            <a:gsLst>
              <a:gs pos="0">
                <a:srgbClr val="000082"/>
              </a:gs>
              <a:gs pos="13000">
                <a:srgbClr val="0047FF">
                  <a:alpha val="94800"/>
                </a:srgbClr>
              </a:gs>
              <a:gs pos="28000">
                <a:srgbClr val="000082">
                  <a:alpha val="88800"/>
                </a:srgbClr>
              </a:gs>
              <a:gs pos="42999">
                <a:srgbClr val="0047FF">
                  <a:alpha val="82801"/>
                </a:srgbClr>
              </a:gs>
              <a:gs pos="58000">
                <a:srgbClr val="000082">
                  <a:alpha val="76800"/>
                </a:srgbClr>
              </a:gs>
              <a:gs pos="72000">
                <a:srgbClr val="0047FF">
                  <a:alpha val="71200"/>
                </a:srgbClr>
              </a:gs>
              <a:gs pos="87000">
                <a:srgbClr val="000082">
                  <a:alpha val="65201"/>
                </a:srgbClr>
              </a:gs>
              <a:gs pos="100000">
                <a:srgbClr val="0047FF">
                  <a:alpha val="60001"/>
                </a:srgbClr>
              </a:gs>
            </a:gsLst>
            <a:lin ang="2700000" scaled="1"/>
          </a:gradFill>
          <a:ln w="9525">
            <a:solidFill>
              <a:schemeClr val="tx1"/>
            </a:solidFill>
            <a:round/>
            <a:headEnd/>
            <a:tailEnd/>
          </a:ln>
          <a:effectLst/>
        </p:spPr>
        <p:txBody>
          <a:bodyPr wrap="none" anchor="ctr"/>
          <a:lstStyle/>
          <a:p>
            <a:pPr algn="ctr" eaLnBrk="1" hangingPunct="1">
              <a:lnSpc>
                <a:spcPct val="90000"/>
              </a:lnSpc>
              <a:spcBef>
                <a:spcPct val="20000"/>
              </a:spcBef>
              <a:buClr>
                <a:schemeClr val="hlink"/>
              </a:buClr>
              <a:buSzPct val="65000"/>
            </a:pPr>
            <a:endParaRPr lang="en-US">
              <a:effectLst>
                <a:outerShdw blurRad="38100" dist="38100" dir="2700000" algn="tl">
                  <a:srgbClr val="000000"/>
                </a:outerShdw>
              </a:effectLst>
            </a:endParaRPr>
          </a:p>
          <a:p>
            <a:pPr algn="ctr" eaLnBrk="1" hangingPunct="1">
              <a:lnSpc>
                <a:spcPct val="90000"/>
              </a:lnSpc>
              <a:spcBef>
                <a:spcPct val="20000"/>
              </a:spcBef>
              <a:buClr>
                <a:schemeClr val="hlink"/>
              </a:buClr>
              <a:buSzPct val="65000"/>
            </a:pPr>
            <a:r>
              <a:rPr lang="en-US">
                <a:effectLst>
                  <a:outerShdw blurRad="38100" dist="38100" dir="2700000" algn="tl">
                    <a:srgbClr val="000000"/>
                  </a:outerShdw>
                </a:effectLst>
              </a:rPr>
              <a:t>Epizootic</a:t>
            </a:r>
          </a:p>
          <a:p>
            <a:pPr algn="ctr" eaLnBrk="1" hangingPunct="1">
              <a:lnSpc>
                <a:spcPct val="90000"/>
              </a:lnSpc>
              <a:spcBef>
                <a:spcPct val="20000"/>
              </a:spcBef>
              <a:buClr>
                <a:schemeClr val="hlink"/>
              </a:buClr>
              <a:buSzPct val="65000"/>
              <a:buFontTx/>
              <a:buChar char="•"/>
            </a:pPr>
            <a:endParaRPr lang="en-US" sz="1800" b="1">
              <a:latin typeface="Arial" charset="0"/>
            </a:endParaRPr>
          </a:p>
        </p:txBody>
      </p:sp>
      <p:sp>
        <p:nvSpPr>
          <p:cNvPr id="317450" name="Oval 10"/>
          <p:cNvSpPr>
            <a:spLocks noChangeArrowheads="1"/>
          </p:cNvSpPr>
          <p:nvPr/>
        </p:nvSpPr>
        <p:spPr bwMode="auto">
          <a:xfrm>
            <a:off x="3505200" y="5334000"/>
            <a:ext cx="1905000" cy="1524000"/>
          </a:xfrm>
          <a:prstGeom prst="ellipse">
            <a:avLst/>
          </a:prstGeom>
          <a:gradFill rotWithShape="1">
            <a:gsLst>
              <a:gs pos="0">
                <a:srgbClr val="DDEBCF"/>
              </a:gs>
              <a:gs pos="25000">
                <a:srgbClr val="9CB86E">
                  <a:alpha val="80000"/>
                </a:srgbClr>
              </a:gs>
              <a:gs pos="50000">
                <a:srgbClr val="156B13">
                  <a:alpha val="60001"/>
                </a:srgbClr>
              </a:gs>
              <a:gs pos="75000">
                <a:srgbClr val="9CB86E">
                  <a:alpha val="80000"/>
                </a:srgbClr>
              </a:gs>
              <a:gs pos="100000">
                <a:srgbClr val="DDEBCF"/>
              </a:gs>
            </a:gsLst>
            <a:lin ang="5400000" scaled="1"/>
          </a:gradFill>
          <a:ln w="9525">
            <a:solidFill>
              <a:schemeClr val="tx1"/>
            </a:solidFill>
            <a:round/>
            <a:headEnd/>
            <a:tailEnd/>
          </a:ln>
          <a:effectLst/>
        </p:spPr>
        <p:txBody>
          <a:bodyPr wrap="none" anchor="ctr"/>
          <a:lstStyle/>
          <a:p>
            <a:pPr algn="ctr">
              <a:lnSpc>
                <a:spcPct val="90000"/>
              </a:lnSpc>
            </a:pPr>
            <a:r>
              <a:rPr lang="en-US">
                <a:effectLst>
                  <a:outerShdw blurRad="38100" dist="38100" dir="2700000" algn="tl">
                    <a:srgbClr val="000000"/>
                  </a:outerShdw>
                </a:effectLst>
              </a:rPr>
              <a:t>Enzootic</a:t>
            </a:r>
          </a:p>
        </p:txBody>
      </p:sp>
      <p:sp>
        <p:nvSpPr>
          <p:cNvPr id="317451" name="Oval 11"/>
          <p:cNvSpPr>
            <a:spLocks noChangeArrowheads="1"/>
          </p:cNvSpPr>
          <p:nvPr/>
        </p:nvSpPr>
        <p:spPr bwMode="auto">
          <a:xfrm>
            <a:off x="5029200" y="4876800"/>
            <a:ext cx="1905000" cy="16002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a:effectLst/>
        </p:spPr>
        <p:txBody>
          <a:bodyPr wrap="none" anchor="ctr"/>
          <a:lstStyle/>
          <a:p>
            <a:pPr algn="ctr" eaLnBrk="1" hangingPunct="1">
              <a:lnSpc>
                <a:spcPct val="90000"/>
              </a:lnSpc>
              <a:spcBef>
                <a:spcPct val="20000"/>
              </a:spcBef>
              <a:buClr>
                <a:schemeClr val="hlink"/>
              </a:buClr>
              <a:buSzPct val="65000"/>
            </a:pPr>
            <a:r>
              <a:rPr lang="en-US">
                <a:effectLst>
                  <a:outerShdw blurRad="38100" dist="38100" dir="2700000" algn="tl">
                    <a:srgbClr val="000000"/>
                  </a:outerShdw>
                </a:effectLst>
              </a:rPr>
              <a:t>Zoonosis</a:t>
            </a:r>
          </a:p>
        </p:txBody>
      </p:sp>
      <p:sp>
        <p:nvSpPr>
          <p:cNvPr id="317452" name="Oval 12"/>
          <p:cNvSpPr>
            <a:spLocks noChangeArrowheads="1"/>
          </p:cNvSpPr>
          <p:nvPr/>
        </p:nvSpPr>
        <p:spPr bwMode="auto">
          <a:xfrm>
            <a:off x="5943600" y="3733800"/>
            <a:ext cx="1828800" cy="1524000"/>
          </a:xfrm>
          <a:prstGeom prst="ellipse">
            <a:avLst/>
          </a:prstGeom>
          <a:gradFill rotWithShape="1">
            <a:gsLst>
              <a:gs pos="0">
                <a:schemeClr val="hlink">
                  <a:alpha val="60001"/>
                </a:schemeClr>
              </a:gs>
              <a:gs pos="50000">
                <a:schemeClr val="hlink">
                  <a:gamma/>
                  <a:shade val="46275"/>
                  <a:invGamma/>
                </a:schemeClr>
              </a:gs>
              <a:gs pos="100000">
                <a:schemeClr val="hlink">
                  <a:alpha val="60001"/>
                </a:schemeClr>
              </a:gs>
            </a:gsLst>
            <a:lin ang="5400000" scaled="1"/>
          </a:gradFill>
          <a:ln w="9525">
            <a:solidFill>
              <a:schemeClr val="tx1"/>
            </a:solidFill>
            <a:round/>
            <a:headEnd/>
            <a:tailEnd/>
          </a:ln>
          <a:effectLst/>
        </p:spPr>
        <p:txBody>
          <a:bodyPr wrap="none" anchor="ctr"/>
          <a:lstStyle/>
          <a:p>
            <a:pPr algn="ctr" eaLnBrk="1" hangingPunct="1">
              <a:lnSpc>
                <a:spcPct val="90000"/>
              </a:lnSpc>
              <a:spcBef>
                <a:spcPct val="20000"/>
              </a:spcBef>
              <a:buClr>
                <a:schemeClr val="hlink"/>
              </a:buClr>
              <a:buSzPct val="65000"/>
            </a:pPr>
            <a:r>
              <a:rPr lang="en-US">
                <a:effectLst>
                  <a:outerShdw blurRad="38100" dist="38100" dir="2700000" algn="tl">
                    <a:srgbClr val="000000"/>
                  </a:outerShdw>
                </a:effectLst>
              </a:rPr>
              <a:t>Exotic</a:t>
            </a:r>
          </a:p>
        </p:txBody>
      </p:sp>
      <p:sp>
        <p:nvSpPr>
          <p:cNvPr id="317453" name="Rectangle 13"/>
          <p:cNvSpPr>
            <a:spLocks noGrp="1" noChangeArrowheads="1"/>
          </p:cNvSpPr>
          <p:nvPr>
            <p:ph type="title"/>
          </p:nvPr>
        </p:nvSpPr>
        <p:spPr>
          <a:xfrm>
            <a:off x="1447800" y="304800"/>
            <a:ext cx="7620000" cy="641350"/>
          </a:xfrm>
          <a:noFill/>
          <a:ln/>
        </p:spPr>
        <p:txBody>
          <a:bodyPr/>
          <a:lstStyle/>
          <a:p>
            <a:pPr algn="l"/>
            <a:r>
              <a:rPr lang="en-US"/>
              <a:t>		</a:t>
            </a:r>
            <a:r>
              <a:rPr lang="en-US" u="sng"/>
              <a:t>Infections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17446"/>
                                        </p:tgtEl>
                                        <p:attrNameLst>
                                          <p:attrName>style.visibility</p:attrName>
                                        </p:attrNameLst>
                                      </p:cBhvr>
                                      <p:to>
                                        <p:strVal val="visible"/>
                                      </p:to>
                                    </p:set>
                                    <p:animEffect transition="in" filter="wedge">
                                      <p:cBhvr>
                                        <p:cTn id="7" dur="500"/>
                                        <p:tgtEl>
                                          <p:spTgt spid="317446"/>
                                        </p:tgtEl>
                                      </p:cBhvr>
                                    </p:animEffect>
                                  </p:childTnLst>
                                </p:cTn>
                              </p:par>
                            </p:childTnLst>
                          </p:cTn>
                        </p:par>
                        <p:par>
                          <p:cTn id="8" fill="hold">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317447"/>
                                        </p:tgtEl>
                                        <p:attrNameLst>
                                          <p:attrName>style.visibility</p:attrName>
                                        </p:attrNameLst>
                                      </p:cBhvr>
                                      <p:to>
                                        <p:strVal val="visible"/>
                                      </p:to>
                                    </p:set>
                                    <p:animEffect transition="in" filter="wedge">
                                      <p:cBhvr>
                                        <p:cTn id="11" dur="500"/>
                                        <p:tgtEl>
                                          <p:spTgt spid="317447"/>
                                        </p:tgtEl>
                                      </p:cBhvr>
                                    </p:animEffect>
                                  </p:childTnLst>
                                </p:cTn>
                              </p:par>
                            </p:childTnLst>
                          </p:cTn>
                        </p:par>
                        <p:par>
                          <p:cTn id="12" fill="hold">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317448"/>
                                        </p:tgtEl>
                                        <p:attrNameLst>
                                          <p:attrName>style.visibility</p:attrName>
                                        </p:attrNameLst>
                                      </p:cBhvr>
                                      <p:to>
                                        <p:strVal val="visible"/>
                                      </p:to>
                                    </p:set>
                                    <p:animEffect transition="in" filter="wedge">
                                      <p:cBhvr>
                                        <p:cTn id="15" dur="500"/>
                                        <p:tgtEl>
                                          <p:spTgt spid="317448"/>
                                        </p:tgtEl>
                                      </p:cBhvr>
                                    </p:animEffect>
                                  </p:childTnLst>
                                </p:cTn>
                              </p:par>
                            </p:childTnLst>
                          </p:cTn>
                        </p:par>
                        <p:par>
                          <p:cTn id="16" fill="hold">
                            <p:stCondLst>
                              <p:cond delay="1500"/>
                            </p:stCondLst>
                            <p:childTnLst>
                              <p:par>
                                <p:cTn id="17" presetID="20" presetClass="entr" presetSubtype="0" fill="hold" grpId="0" nodeType="afterEffect">
                                  <p:stCondLst>
                                    <p:cond delay="0"/>
                                  </p:stCondLst>
                                  <p:childTnLst>
                                    <p:set>
                                      <p:cBhvr>
                                        <p:cTn id="18" dur="1" fill="hold">
                                          <p:stCondLst>
                                            <p:cond delay="0"/>
                                          </p:stCondLst>
                                        </p:cTn>
                                        <p:tgtEl>
                                          <p:spTgt spid="317449"/>
                                        </p:tgtEl>
                                        <p:attrNameLst>
                                          <p:attrName>style.visibility</p:attrName>
                                        </p:attrNameLst>
                                      </p:cBhvr>
                                      <p:to>
                                        <p:strVal val="visible"/>
                                      </p:to>
                                    </p:set>
                                    <p:animEffect transition="in" filter="wedge">
                                      <p:cBhvr>
                                        <p:cTn id="19" dur="500"/>
                                        <p:tgtEl>
                                          <p:spTgt spid="317449"/>
                                        </p:tgtEl>
                                      </p:cBhvr>
                                    </p:animEffect>
                                  </p:childTnLst>
                                </p:cTn>
                              </p:par>
                            </p:childTnLst>
                          </p:cTn>
                        </p:par>
                        <p:par>
                          <p:cTn id="20" fill="hold">
                            <p:stCondLst>
                              <p:cond delay="2000"/>
                            </p:stCondLst>
                            <p:childTnLst>
                              <p:par>
                                <p:cTn id="21" presetID="20" presetClass="entr" presetSubtype="0" fill="hold" grpId="0" nodeType="afterEffect">
                                  <p:stCondLst>
                                    <p:cond delay="0"/>
                                  </p:stCondLst>
                                  <p:childTnLst>
                                    <p:set>
                                      <p:cBhvr>
                                        <p:cTn id="22" dur="1" fill="hold">
                                          <p:stCondLst>
                                            <p:cond delay="0"/>
                                          </p:stCondLst>
                                        </p:cTn>
                                        <p:tgtEl>
                                          <p:spTgt spid="317450"/>
                                        </p:tgtEl>
                                        <p:attrNameLst>
                                          <p:attrName>style.visibility</p:attrName>
                                        </p:attrNameLst>
                                      </p:cBhvr>
                                      <p:to>
                                        <p:strVal val="visible"/>
                                      </p:to>
                                    </p:set>
                                    <p:animEffect transition="in" filter="wedge">
                                      <p:cBhvr>
                                        <p:cTn id="23" dur="500"/>
                                        <p:tgtEl>
                                          <p:spTgt spid="317450"/>
                                        </p:tgtEl>
                                      </p:cBhvr>
                                    </p:animEffect>
                                  </p:childTnLst>
                                </p:cTn>
                              </p:par>
                            </p:childTnLst>
                          </p:cTn>
                        </p:par>
                        <p:par>
                          <p:cTn id="24" fill="hold">
                            <p:stCondLst>
                              <p:cond delay="2500"/>
                            </p:stCondLst>
                            <p:childTnLst>
                              <p:par>
                                <p:cTn id="25" presetID="20" presetClass="entr" presetSubtype="0" fill="hold" grpId="0" nodeType="afterEffect">
                                  <p:stCondLst>
                                    <p:cond delay="0"/>
                                  </p:stCondLst>
                                  <p:childTnLst>
                                    <p:set>
                                      <p:cBhvr>
                                        <p:cTn id="26" dur="1" fill="hold">
                                          <p:stCondLst>
                                            <p:cond delay="0"/>
                                          </p:stCondLst>
                                        </p:cTn>
                                        <p:tgtEl>
                                          <p:spTgt spid="317451"/>
                                        </p:tgtEl>
                                        <p:attrNameLst>
                                          <p:attrName>style.visibility</p:attrName>
                                        </p:attrNameLst>
                                      </p:cBhvr>
                                      <p:to>
                                        <p:strVal val="visible"/>
                                      </p:to>
                                    </p:set>
                                    <p:animEffect transition="in" filter="wedge">
                                      <p:cBhvr>
                                        <p:cTn id="27" dur="500"/>
                                        <p:tgtEl>
                                          <p:spTgt spid="317451"/>
                                        </p:tgtEl>
                                      </p:cBhvr>
                                    </p:animEffect>
                                  </p:childTnLst>
                                </p:cTn>
                              </p:par>
                            </p:childTnLst>
                          </p:cTn>
                        </p:par>
                        <p:par>
                          <p:cTn id="28" fill="hold">
                            <p:stCondLst>
                              <p:cond delay="3000"/>
                            </p:stCondLst>
                            <p:childTnLst>
                              <p:par>
                                <p:cTn id="29" presetID="20" presetClass="entr" presetSubtype="0" fill="hold" grpId="0" nodeType="afterEffect">
                                  <p:stCondLst>
                                    <p:cond delay="0"/>
                                  </p:stCondLst>
                                  <p:childTnLst>
                                    <p:set>
                                      <p:cBhvr>
                                        <p:cTn id="30" dur="1" fill="hold">
                                          <p:stCondLst>
                                            <p:cond delay="0"/>
                                          </p:stCondLst>
                                        </p:cTn>
                                        <p:tgtEl>
                                          <p:spTgt spid="317452"/>
                                        </p:tgtEl>
                                        <p:attrNameLst>
                                          <p:attrName>style.visibility</p:attrName>
                                        </p:attrNameLst>
                                      </p:cBhvr>
                                      <p:to>
                                        <p:strVal val="visible"/>
                                      </p:to>
                                    </p:set>
                                    <p:animEffect transition="in" filter="wedge">
                                      <p:cBhvr>
                                        <p:cTn id="31" dur="500"/>
                                        <p:tgtEl>
                                          <p:spTgt spid="317452"/>
                                        </p:tgtEl>
                                      </p:cBhvr>
                                    </p:animEffect>
                                  </p:childTnLst>
                                </p:cTn>
                              </p:par>
                            </p:childTnLst>
                          </p:cTn>
                        </p:par>
                        <p:par>
                          <p:cTn id="32" fill="hold">
                            <p:stCondLst>
                              <p:cond delay="3500"/>
                            </p:stCondLst>
                            <p:childTnLst>
                              <p:par>
                                <p:cTn id="33" presetID="20" presetClass="entr" presetSubtype="0" fill="hold" grpId="0" nodeType="afterEffect">
                                  <p:stCondLst>
                                    <p:cond delay="0"/>
                                  </p:stCondLst>
                                  <p:childTnLst>
                                    <p:set>
                                      <p:cBhvr>
                                        <p:cTn id="34" dur="1" fill="hold">
                                          <p:stCondLst>
                                            <p:cond delay="0"/>
                                          </p:stCondLst>
                                        </p:cTn>
                                        <p:tgtEl>
                                          <p:spTgt spid="317444"/>
                                        </p:tgtEl>
                                        <p:attrNameLst>
                                          <p:attrName>style.visibility</p:attrName>
                                        </p:attrNameLst>
                                      </p:cBhvr>
                                      <p:to>
                                        <p:strVal val="visible"/>
                                      </p:to>
                                    </p:set>
                                    <p:animEffect transition="in" filter="wedge">
                                      <p:cBhvr>
                                        <p:cTn id="35" dur="500"/>
                                        <p:tgtEl>
                                          <p:spTgt spid="317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4" grpId="0" animBg="1"/>
      <p:bldP spid="317446" grpId="0" animBg="1"/>
      <p:bldP spid="317447" grpId="0" animBg="1"/>
      <p:bldP spid="317448" grpId="0" animBg="1"/>
      <p:bldP spid="317449" grpId="0" animBg="1"/>
      <p:bldP spid="317450" grpId="0" animBg="1"/>
      <p:bldP spid="317451" grpId="0" animBg="1"/>
      <p:bldP spid="31745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subTitle" idx="1"/>
          </p:nvPr>
        </p:nvSpPr>
        <p:spPr>
          <a:xfrm>
            <a:off x="152400" y="152400"/>
            <a:ext cx="8991600" cy="6324600"/>
          </a:xfrm>
        </p:spPr>
        <p:txBody>
          <a:bodyPr/>
          <a:lstStyle/>
          <a:p>
            <a:pPr marL="609600" indent="-609600" algn="l">
              <a:lnSpc>
                <a:spcPct val="80000"/>
              </a:lnSpc>
            </a:pPr>
            <a:r>
              <a:rPr lang="en-US" u="sng"/>
              <a:t>Nosocomial infection:</a:t>
            </a:r>
          </a:p>
          <a:p>
            <a:pPr marL="609600" indent="-609600" algn="l">
              <a:lnSpc>
                <a:spcPct val="80000"/>
              </a:lnSpc>
            </a:pPr>
            <a:r>
              <a:rPr lang="en-US" sz="2800"/>
              <a:t>	An infection occurring in a patient in a hospital or other health-care facility and in whom it was not present or incubating at the time of admission or residual of an infection during the period of previous admission. It includes infection (unrelated to the primary condition) acquired in the hospital but appearing either before or after discharge and also such infection among the staff of the facility. Various types of the nosocomial infections may be. </a:t>
            </a:r>
          </a:p>
          <a:p>
            <a:pPr marL="609600" indent="-609600" algn="l">
              <a:lnSpc>
                <a:spcPct val="80000"/>
              </a:lnSpc>
            </a:pPr>
            <a:r>
              <a:rPr lang="en-US" u="sng"/>
              <a:t>1.Exogenous:</a:t>
            </a:r>
            <a:r>
              <a:rPr lang="en-US"/>
              <a:t> </a:t>
            </a:r>
          </a:p>
          <a:p>
            <a:pPr marL="609600" indent="-609600" algn="l">
              <a:lnSpc>
                <a:spcPct val="80000"/>
              </a:lnSpc>
            </a:pPr>
            <a:r>
              <a:rPr lang="en-US" sz="2800"/>
              <a:t>	Which are acquired from contaminated hospital environment air, water, food, equipment, infected staff, infectious patients, etc.)</a:t>
            </a:r>
          </a:p>
          <a:p>
            <a:pPr marL="609600" indent="-609600" algn="l">
              <a:lnSpc>
                <a:spcPct val="80000"/>
              </a:lnSpc>
            </a:pPr>
            <a:r>
              <a:rPr lang="en-US" u="sng"/>
              <a:t>2.Endogenous:</a:t>
            </a:r>
          </a:p>
          <a:p>
            <a:pPr marL="609600" indent="-609600">
              <a:lnSpc>
                <a:spcPct val="80000"/>
              </a:lnSpc>
            </a:pPr>
            <a:r>
              <a:rPr lang="en-US" sz="2800"/>
              <a:t>Which are acquired from patient’s normal flora……</a:t>
            </a:r>
          </a:p>
        </p:txBody>
      </p:sp>
      <p:sp>
        <p:nvSpPr>
          <p:cNvPr id="150533" name="Line 5"/>
          <p:cNvSpPr>
            <a:spLocks noChangeShapeType="1"/>
          </p:cNvSpPr>
          <p:nvPr/>
        </p:nvSpPr>
        <p:spPr bwMode="auto">
          <a:xfrm>
            <a:off x="1371600" y="2819400"/>
            <a:ext cx="5334000" cy="0"/>
          </a:xfrm>
          <a:prstGeom prst="line">
            <a:avLst/>
          </a:prstGeom>
          <a:noFill/>
          <a:ln w="12700">
            <a:noFill/>
            <a:round/>
            <a:headEnd/>
            <a:tailEnd/>
          </a:ln>
          <a:effectLst/>
        </p:spPr>
        <p:txBody>
          <a:bodyPr anchor="ctr"/>
          <a:lstStyle/>
          <a:p>
            <a:endParaRPr lang="en-GB"/>
          </a:p>
        </p:txBody>
      </p:sp>
    </p:spTree>
  </p:cSld>
  <p:clrMapOvr>
    <a:masterClrMapping/>
  </p:clrMapOvr>
  <p:transition>
    <p:zoom dir="in"/>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en-US" sz="4800" u="sng"/>
              <a:t>Nosocomial infection:</a:t>
            </a:r>
          </a:p>
        </p:txBody>
      </p:sp>
      <p:sp>
        <p:nvSpPr>
          <p:cNvPr id="322564" name="Line 4"/>
          <p:cNvSpPr>
            <a:spLocks noChangeShapeType="1"/>
          </p:cNvSpPr>
          <p:nvPr/>
        </p:nvSpPr>
        <p:spPr bwMode="auto">
          <a:xfrm flipV="1">
            <a:off x="457200" y="2819400"/>
            <a:ext cx="8153400" cy="0"/>
          </a:xfrm>
          <a:prstGeom prst="line">
            <a:avLst/>
          </a:prstGeom>
          <a:noFill/>
          <a:ln w="28575">
            <a:solidFill>
              <a:schemeClr val="tx1"/>
            </a:solidFill>
            <a:round/>
            <a:headEnd/>
            <a:tailEnd/>
          </a:ln>
          <a:effectLst/>
        </p:spPr>
        <p:txBody>
          <a:bodyPr anchor="ctr"/>
          <a:lstStyle/>
          <a:p>
            <a:endParaRPr lang="en-GB"/>
          </a:p>
        </p:txBody>
      </p:sp>
      <p:sp>
        <p:nvSpPr>
          <p:cNvPr id="322565" name="Line 5"/>
          <p:cNvSpPr>
            <a:spLocks noChangeShapeType="1"/>
          </p:cNvSpPr>
          <p:nvPr/>
        </p:nvSpPr>
        <p:spPr bwMode="auto">
          <a:xfrm>
            <a:off x="457200" y="2454275"/>
            <a:ext cx="0" cy="822325"/>
          </a:xfrm>
          <a:prstGeom prst="line">
            <a:avLst/>
          </a:prstGeom>
          <a:noFill/>
          <a:ln w="9525">
            <a:solidFill>
              <a:schemeClr val="tx1"/>
            </a:solidFill>
            <a:round/>
            <a:headEnd/>
            <a:tailEnd/>
          </a:ln>
          <a:effectLst/>
        </p:spPr>
        <p:txBody>
          <a:bodyPr anchor="ctr"/>
          <a:lstStyle/>
          <a:p>
            <a:endParaRPr lang="en-GB"/>
          </a:p>
        </p:txBody>
      </p:sp>
      <p:sp>
        <p:nvSpPr>
          <p:cNvPr id="322566" name="Line 6"/>
          <p:cNvSpPr>
            <a:spLocks noChangeShapeType="1"/>
          </p:cNvSpPr>
          <p:nvPr/>
        </p:nvSpPr>
        <p:spPr bwMode="auto">
          <a:xfrm>
            <a:off x="3352800" y="2454275"/>
            <a:ext cx="0" cy="898525"/>
          </a:xfrm>
          <a:prstGeom prst="line">
            <a:avLst/>
          </a:prstGeom>
          <a:noFill/>
          <a:ln w="9525">
            <a:solidFill>
              <a:schemeClr val="tx1"/>
            </a:solidFill>
            <a:round/>
            <a:headEnd/>
            <a:tailEnd/>
          </a:ln>
          <a:effectLst/>
        </p:spPr>
        <p:txBody>
          <a:bodyPr anchor="ctr"/>
          <a:lstStyle/>
          <a:p>
            <a:endParaRPr lang="en-GB"/>
          </a:p>
        </p:txBody>
      </p:sp>
      <p:sp>
        <p:nvSpPr>
          <p:cNvPr id="322567" name="Line 7"/>
          <p:cNvSpPr>
            <a:spLocks noChangeShapeType="1"/>
          </p:cNvSpPr>
          <p:nvPr/>
        </p:nvSpPr>
        <p:spPr bwMode="auto">
          <a:xfrm>
            <a:off x="8610600" y="2454275"/>
            <a:ext cx="0" cy="898525"/>
          </a:xfrm>
          <a:prstGeom prst="line">
            <a:avLst/>
          </a:prstGeom>
          <a:noFill/>
          <a:ln w="9525">
            <a:solidFill>
              <a:schemeClr val="tx1"/>
            </a:solidFill>
            <a:round/>
            <a:headEnd/>
            <a:tailEnd/>
          </a:ln>
          <a:effectLst/>
        </p:spPr>
        <p:txBody>
          <a:bodyPr anchor="ctr"/>
          <a:lstStyle/>
          <a:p>
            <a:endParaRPr lang="en-GB"/>
          </a:p>
        </p:txBody>
      </p:sp>
      <p:sp>
        <p:nvSpPr>
          <p:cNvPr id="322568" name="Line 8"/>
          <p:cNvSpPr>
            <a:spLocks noChangeShapeType="1"/>
          </p:cNvSpPr>
          <p:nvPr/>
        </p:nvSpPr>
        <p:spPr bwMode="auto">
          <a:xfrm>
            <a:off x="5791200" y="2454275"/>
            <a:ext cx="0" cy="974725"/>
          </a:xfrm>
          <a:prstGeom prst="line">
            <a:avLst/>
          </a:prstGeom>
          <a:noFill/>
          <a:ln w="9525">
            <a:solidFill>
              <a:schemeClr val="tx1"/>
            </a:solidFill>
            <a:round/>
            <a:headEnd/>
            <a:tailEnd/>
          </a:ln>
          <a:effectLst/>
        </p:spPr>
        <p:txBody>
          <a:bodyPr anchor="ctr"/>
          <a:lstStyle/>
          <a:p>
            <a:endParaRPr lang="en-GB"/>
          </a:p>
        </p:txBody>
      </p:sp>
      <p:sp>
        <p:nvSpPr>
          <p:cNvPr id="322569" name="Text Box 9"/>
          <p:cNvSpPr txBox="1">
            <a:spLocks noChangeArrowheads="1"/>
          </p:cNvSpPr>
          <p:nvPr/>
        </p:nvSpPr>
        <p:spPr bwMode="auto">
          <a:xfrm>
            <a:off x="533400" y="2438400"/>
            <a:ext cx="2482850" cy="457200"/>
          </a:xfrm>
          <a:prstGeom prst="rect">
            <a:avLst/>
          </a:prstGeom>
          <a:noFill/>
          <a:ln w="9525">
            <a:noFill/>
            <a:miter lim="800000"/>
            <a:headEnd/>
            <a:tailEnd/>
          </a:ln>
          <a:effectLst/>
        </p:spPr>
        <p:txBody>
          <a:bodyPr wrap="none">
            <a:spAutoFit/>
          </a:bodyPr>
          <a:lstStyle/>
          <a:p>
            <a:r>
              <a:rPr lang="en-US"/>
              <a:t>Before admission</a:t>
            </a:r>
          </a:p>
        </p:txBody>
      </p:sp>
      <p:sp>
        <p:nvSpPr>
          <p:cNvPr id="322570" name="Text Box 10"/>
          <p:cNvSpPr txBox="1">
            <a:spLocks noChangeArrowheads="1"/>
          </p:cNvSpPr>
          <p:nvPr/>
        </p:nvSpPr>
        <p:spPr bwMode="auto">
          <a:xfrm>
            <a:off x="3713163" y="2389188"/>
            <a:ext cx="1908175" cy="457200"/>
          </a:xfrm>
          <a:prstGeom prst="rect">
            <a:avLst/>
          </a:prstGeom>
          <a:noFill/>
          <a:ln w="9525">
            <a:noFill/>
            <a:miter lim="800000"/>
            <a:headEnd/>
            <a:tailEnd/>
          </a:ln>
          <a:effectLst/>
        </p:spPr>
        <p:txBody>
          <a:bodyPr wrap="none">
            <a:spAutoFit/>
          </a:bodyPr>
          <a:lstStyle/>
          <a:p>
            <a:r>
              <a:rPr lang="en-US"/>
              <a:t>Hospital stay</a:t>
            </a:r>
          </a:p>
        </p:txBody>
      </p:sp>
      <p:sp>
        <p:nvSpPr>
          <p:cNvPr id="322571" name="Text Box 11"/>
          <p:cNvSpPr txBox="1">
            <a:spLocks noChangeArrowheads="1"/>
          </p:cNvSpPr>
          <p:nvPr/>
        </p:nvSpPr>
        <p:spPr bwMode="auto">
          <a:xfrm>
            <a:off x="6015038" y="2405063"/>
            <a:ext cx="2252662" cy="457200"/>
          </a:xfrm>
          <a:prstGeom prst="rect">
            <a:avLst/>
          </a:prstGeom>
          <a:noFill/>
          <a:ln w="9525">
            <a:noFill/>
            <a:miter lim="800000"/>
            <a:headEnd/>
            <a:tailEnd/>
          </a:ln>
          <a:effectLst/>
        </p:spPr>
        <p:txBody>
          <a:bodyPr wrap="none">
            <a:spAutoFit/>
          </a:bodyPr>
          <a:lstStyle/>
          <a:p>
            <a:r>
              <a:rPr lang="en-US"/>
              <a:t>After Discharge</a:t>
            </a:r>
          </a:p>
        </p:txBody>
      </p:sp>
      <p:sp>
        <p:nvSpPr>
          <p:cNvPr id="322572" name="Line 12"/>
          <p:cNvSpPr>
            <a:spLocks noChangeShapeType="1"/>
          </p:cNvSpPr>
          <p:nvPr/>
        </p:nvSpPr>
        <p:spPr bwMode="auto">
          <a:xfrm>
            <a:off x="1981200" y="3200400"/>
            <a:ext cx="1676400" cy="0"/>
          </a:xfrm>
          <a:prstGeom prst="line">
            <a:avLst/>
          </a:prstGeom>
          <a:noFill/>
          <a:ln w="9525">
            <a:solidFill>
              <a:schemeClr val="tx1"/>
            </a:solidFill>
            <a:round/>
            <a:headEnd/>
            <a:tailEnd/>
          </a:ln>
          <a:effectLst/>
        </p:spPr>
        <p:txBody>
          <a:bodyPr anchor="ctr"/>
          <a:lstStyle/>
          <a:p>
            <a:endParaRPr lang="en-GB"/>
          </a:p>
        </p:txBody>
      </p:sp>
      <p:sp>
        <p:nvSpPr>
          <p:cNvPr id="322573" name="Line 13"/>
          <p:cNvSpPr>
            <a:spLocks noChangeShapeType="1"/>
          </p:cNvSpPr>
          <p:nvPr/>
        </p:nvSpPr>
        <p:spPr bwMode="auto">
          <a:xfrm>
            <a:off x="3733800" y="2971800"/>
            <a:ext cx="1676400" cy="0"/>
          </a:xfrm>
          <a:prstGeom prst="line">
            <a:avLst/>
          </a:prstGeom>
          <a:noFill/>
          <a:ln w="9525">
            <a:solidFill>
              <a:schemeClr val="tx1"/>
            </a:solidFill>
            <a:round/>
            <a:headEnd/>
            <a:tailEnd/>
          </a:ln>
          <a:effectLst/>
        </p:spPr>
        <p:txBody>
          <a:bodyPr anchor="ctr"/>
          <a:lstStyle/>
          <a:p>
            <a:endParaRPr lang="en-GB"/>
          </a:p>
        </p:txBody>
      </p:sp>
      <p:sp>
        <p:nvSpPr>
          <p:cNvPr id="322574" name="Line 14"/>
          <p:cNvSpPr>
            <a:spLocks noChangeShapeType="1"/>
          </p:cNvSpPr>
          <p:nvPr/>
        </p:nvSpPr>
        <p:spPr bwMode="auto">
          <a:xfrm>
            <a:off x="5029200" y="3216275"/>
            <a:ext cx="1676400" cy="0"/>
          </a:xfrm>
          <a:prstGeom prst="line">
            <a:avLst/>
          </a:prstGeom>
          <a:noFill/>
          <a:ln w="9525">
            <a:solidFill>
              <a:schemeClr val="tx1"/>
            </a:solidFill>
            <a:round/>
            <a:headEnd/>
            <a:tailEnd/>
          </a:ln>
          <a:effectLst/>
        </p:spPr>
        <p:txBody>
          <a:bodyPr anchor="ctr"/>
          <a:lstStyle/>
          <a:p>
            <a:endParaRPr lang="en-GB"/>
          </a:p>
        </p:txBody>
      </p:sp>
      <p:sp>
        <p:nvSpPr>
          <p:cNvPr id="322575" name="Oval 15"/>
          <p:cNvSpPr>
            <a:spLocks noChangeArrowheads="1"/>
          </p:cNvSpPr>
          <p:nvPr/>
        </p:nvSpPr>
        <p:spPr bwMode="auto">
          <a:xfrm>
            <a:off x="1905000" y="3124200"/>
            <a:ext cx="76200" cy="152400"/>
          </a:xfrm>
          <a:prstGeom prst="ellipse">
            <a:avLst/>
          </a:prstGeom>
          <a:solidFill>
            <a:srgbClr val="0000FF"/>
          </a:solidFill>
          <a:ln w="9525">
            <a:solidFill>
              <a:schemeClr val="tx1"/>
            </a:solidFill>
            <a:round/>
            <a:headEnd/>
            <a:tailEnd/>
          </a:ln>
          <a:effectLst/>
        </p:spPr>
        <p:txBody>
          <a:bodyPr wrap="none" anchor="ctr"/>
          <a:lstStyle/>
          <a:p>
            <a:endParaRPr lang="en-GB"/>
          </a:p>
        </p:txBody>
      </p:sp>
      <p:sp>
        <p:nvSpPr>
          <p:cNvPr id="322576" name="Oval 16"/>
          <p:cNvSpPr>
            <a:spLocks noChangeArrowheads="1"/>
          </p:cNvSpPr>
          <p:nvPr/>
        </p:nvSpPr>
        <p:spPr bwMode="auto">
          <a:xfrm>
            <a:off x="3657600" y="3124200"/>
            <a:ext cx="76200" cy="152400"/>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322577" name="Oval 17"/>
          <p:cNvSpPr>
            <a:spLocks noChangeArrowheads="1"/>
          </p:cNvSpPr>
          <p:nvPr/>
        </p:nvSpPr>
        <p:spPr bwMode="auto">
          <a:xfrm>
            <a:off x="3657600" y="2895600"/>
            <a:ext cx="76200" cy="152400"/>
          </a:xfrm>
          <a:prstGeom prst="ellipse">
            <a:avLst/>
          </a:prstGeom>
          <a:solidFill>
            <a:srgbClr val="0000FF"/>
          </a:solidFill>
          <a:ln w="9525">
            <a:solidFill>
              <a:schemeClr val="tx1"/>
            </a:solidFill>
            <a:round/>
            <a:headEnd/>
            <a:tailEnd/>
          </a:ln>
          <a:effectLst/>
        </p:spPr>
        <p:txBody>
          <a:bodyPr wrap="none" anchor="ctr"/>
          <a:lstStyle/>
          <a:p>
            <a:endParaRPr lang="en-GB"/>
          </a:p>
        </p:txBody>
      </p:sp>
      <p:sp>
        <p:nvSpPr>
          <p:cNvPr id="322578" name="Oval 18"/>
          <p:cNvSpPr>
            <a:spLocks noChangeArrowheads="1"/>
          </p:cNvSpPr>
          <p:nvPr/>
        </p:nvSpPr>
        <p:spPr bwMode="auto">
          <a:xfrm>
            <a:off x="4953000" y="3140075"/>
            <a:ext cx="76200" cy="152400"/>
          </a:xfrm>
          <a:prstGeom prst="ellipse">
            <a:avLst/>
          </a:prstGeom>
          <a:solidFill>
            <a:srgbClr val="0000FF"/>
          </a:solidFill>
          <a:ln w="9525">
            <a:solidFill>
              <a:schemeClr val="tx1"/>
            </a:solidFill>
            <a:round/>
            <a:headEnd/>
            <a:tailEnd/>
          </a:ln>
          <a:effectLst/>
        </p:spPr>
        <p:txBody>
          <a:bodyPr wrap="none" anchor="ctr"/>
          <a:lstStyle/>
          <a:p>
            <a:endParaRPr lang="en-GB"/>
          </a:p>
        </p:txBody>
      </p:sp>
      <p:sp>
        <p:nvSpPr>
          <p:cNvPr id="322579" name="Oval 19"/>
          <p:cNvSpPr>
            <a:spLocks noChangeArrowheads="1"/>
          </p:cNvSpPr>
          <p:nvPr/>
        </p:nvSpPr>
        <p:spPr bwMode="auto">
          <a:xfrm>
            <a:off x="6705600" y="3140075"/>
            <a:ext cx="76200" cy="152400"/>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322580" name="Oval 20"/>
          <p:cNvSpPr>
            <a:spLocks noChangeArrowheads="1"/>
          </p:cNvSpPr>
          <p:nvPr/>
        </p:nvSpPr>
        <p:spPr bwMode="auto">
          <a:xfrm>
            <a:off x="5410200" y="2911475"/>
            <a:ext cx="76200" cy="152400"/>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322584" name="Text Box 24"/>
          <p:cNvSpPr txBox="1">
            <a:spLocks noChangeArrowheads="1"/>
          </p:cNvSpPr>
          <p:nvPr/>
        </p:nvSpPr>
        <p:spPr bwMode="auto">
          <a:xfrm>
            <a:off x="6156325" y="3140075"/>
            <a:ext cx="350838" cy="457200"/>
          </a:xfrm>
          <a:prstGeom prst="rect">
            <a:avLst/>
          </a:prstGeom>
          <a:noFill/>
          <a:ln w="9525">
            <a:noFill/>
            <a:miter lim="800000"/>
            <a:headEnd/>
            <a:tailEnd/>
          </a:ln>
          <a:effectLst/>
        </p:spPr>
        <p:txBody>
          <a:bodyPr wrap="none">
            <a:spAutoFit/>
          </a:bodyPr>
          <a:lstStyle/>
          <a:p>
            <a:r>
              <a:rPr lang="en-US"/>
              <a:t>3</a:t>
            </a:r>
          </a:p>
        </p:txBody>
      </p:sp>
      <p:sp>
        <p:nvSpPr>
          <p:cNvPr id="322586" name="Text Box 26"/>
          <p:cNvSpPr txBox="1">
            <a:spLocks noChangeArrowheads="1"/>
          </p:cNvSpPr>
          <p:nvPr/>
        </p:nvSpPr>
        <p:spPr bwMode="auto">
          <a:xfrm>
            <a:off x="688975" y="4876800"/>
            <a:ext cx="2247900" cy="1187450"/>
          </a:xfrm>
          <a:prstGeom prst="rect">
            <a:avLst/>
          </a:prstGeom>
          <a:noFill/>
          <a:ln w="9525">
            <a:noFill/>
            <a:miter lim="800000"/>
            <a:headEnd/>
            <a:tailEnd/>
          </a:ln>
          <a:effectLst/>
        </p:spPr>
        <p:txBody>
          <a:bodyPr wrap="none">
            <a:spAutoFit/>
          </a:bodyPr>
          <a:lstStyle/>
          <a:p>
            <a:pPr algn="ctr"/>
            <a:r>
              <a:rPr lang="en-US"/>
              <a:t>Case#1 </a:t>
            </a:r>
          </a:p>
          <a:p>
            <a:pPr algn="ctr"/>
            <a:r>
              <a:rPr lang="en-US"/>
              <a:t>Not nosocomial</a:t>
            </a:r>
          </a:p>
          <a:p>
            <a:pPr algn="ctr"/>
            <a:r>
              <a:rPr lang="en-US"/>
              <a:t>infection</a:t>
            </a:r>
          </a:p>
        </p:txBody>
      </p:sp>
      <p:sp>
        <p:nvSpPr>
          <p:cNvPr id="322590" name="Text Box 30"/>
          <p:cNvSpPr txBox="1">
            <a:spLocks noChangeArrowheads="1"/>
          </p:cNvSpPr>
          <p:nvPr/>
        </p:nvSpPr>
        <p:spPr bwMode="auto">
          <a:xfrm>
            <a:off x="3733800" y="4984750"/>
            <a:ext cx="1774825" cy="1187450"/>
          </a:xfrm>
          <a:prstGeom prst="rect">
            <a:avLst/>
          </a:prstGeom>
          <a:noFill/>
          <a:ln w="9525">
            <a:noFill/>
            <a:miter lim="800000"/>
            <a:headEnd/>
            <a:tailEnd/>
          </a:ln>
          <a:effectLst/>
        </p:spPr>
        <p:txBody>
          <a:bodyPr wrap="none">
            <a:spAutoFit/>
          </a:bodyPr>
          <a:lstStyle/>
          <a:p>
            <a:pPr algn="ctr"/>
            <a:r>
              <a:rPr lang="en-US"/>
              <a:t>Case #2 &amp;3</a:t>
            </a:r>
          </a:p>
          <a:p>
            <a:pPr algn="ctr"/>
            <a:r>
              <a:rPr lang="en-US"/>
              <a:t>Nosocomial</a:t>
            </a:r>
          </a:p>
          <a:p>
            <a:pPr algn="ctr"/>
            <a:r>
              <a:rPr lang="en-US"/>
              <a:t>infection</a:t>
            </a:r>
          </a:p>
        </p:txBody>
      </p:sp>
      <p:sp>
        <p:nvSpPr>
          <p:cNvPr id="322591" name="Text Box 31"/>
          <p:cNvSpPr txBox="1">
            <a:spLocks noChangeArrowheads="1"/>
          </p:cNvSpPr>
          <p:nvPr/>
        </p:nvSpPr>
        <p:spPr bwMode="auto">
          <a:xfrm>
            <a:off x="2392363" y="3200400"/>
            <a:ext cx="350837" cy="457200"/>
          </a:xfrm>
          <a:prstGeom prst="rect">
            <a:avLst/>
          </a:prstGeom>
          <a:noFill/>
          <a:ln w="9525">
            <a:noFill/>
            <a:miter lim="800000"/>
            <a:headEnd/>
            <a:tailEnd/>
          </a:ln>
          <a:effectLst/>
        </p:spPr>
        <p:txBody>
          <a:bodyPr wrap="none">
            <a:spAutoFit/>
          </a:bodyPr>
          <a:lstStyle/>
          <a:p>
            <a:r>
              <a:rPr lang="en-US"/>
              <a:t>1</a:t>
            </a:r>
          </a:p>
        </p:txBody>
      </p:sp>
      <p:sp>
        <p:nvSpPr>
          <p:cNvPr id="322592" name="Text Box 32"/>
          <p:cNvSpPr txBox="1">
            <a:spLocks noChangeArrowheads="1"/>
          </p:cNvSpPr>
          <p:nvPr/>
        </p:nvSpPr>
        <p:spPr bwMode="auto">
          <a:xfrm>
            <a:off x="4221163" y="2971800"/>
            <a:ext cx="350837" cy="457200"/>
          </a:xfrm>
          <a:prstGeom prst="rect">
            <a:avLst/>
          </a:prstGeom>
          <a:noFill/>
          <a:ln w="9525">
            <a:noFill/>
            <a:miter lim="800000"/>
            <a:headEnd/>
            <a:tailEnd/>
          </a:ln>
          <a:effectLst/>
        </p:spPr>
        <p:txBody>
          <a:bodyPr wrap="none">
            <a:spAutoFit/>
          </a:bodyPr>
          <a:lstStyle/>
          <a:p>
            <a:r>
              <a:rPr lang="en-US"/>
              <a:t>2</a:t>
            </a:r>
          </a:p>
        </p:txBody>
      </p:sp>
      <p:sp>
        <p:nvSpPr>
          <p:cNvPr id="322593" name="Oval 33"/>
          <p:cNvSpPr>
            <a:spLocks noChangeArrowheads="1"/>
          </p:cNvSpPr>
          <p:nvPr/>
        </p:nvSpPr>
        <p:spPr bwMode="auto">
          <a:xfrm>
            <a:off x="6019800" y="5562600"/>
            <a:ext cx="304800" cy="228600"/>
          </a:xfrm>
          <a:prstGeom prst="ellipse">
            <a:avLst/>
          </a:prstGeom>
          <a:solidFill>
            <a:srgbClr val="0000FF"/>
          </a:solidFill>
          <a:ln w="9525">
            <a:solidFill>
              <a:schemeClr val="tx1"/>
            </a:solidFill>
            <a:round/>
            <a:headEnd/>
            <a:tailEnd/>
          </a:ln>
          <a:effectLst/>
        </p:spPr>
        <p:txBody>
          <a:bodyPr wrap="none" anchor="ctr"/>
          <a:lstStyle/>
          <a:p>
            <a:endParaRPr lang="en-GB"/>
          </a:p>
        </p:txBody>
      </p:sp>
      <p:sp>
        <p:nvSpPr>
          <p:cNvPr id="322594" name="Oval 34"/>
          <p:cNvSpPr>
            <a:spLocks noChangeArrowheads="1"/>
          </p:cNvSpPr>
          <p:nvPr/>
        </p:nvSpPr>
        <p:spPr bwMode="auto">
          <a:xfrm>
            <a:off x="6019800" y="6096000"/>
            <a:ext cx="304800" cy="228600"/>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322595" name="Text Box 35"/>
          <p:cNvSpPr txBox="1">
            <a:spLocks noChangeArrowheads="1"/>
          </p:cNvSpPr>
          <p:nvPr/>
        </p:nvSpPr>
        <p:spPr bwMode="auto">
          <a:xfrm>
            <a:off x="6537325" y="5367338"/>
            <a:ext cx="1373188" cy="457200"/>
          </a:xfrm>
          <a:prstGeom prst="rect">
            <a:avLst/>
          </a:prstGeom>
          <a:noFill/>
          <a:ln w="9525">
            <a:noFill/>
            <a:miter lim="800000"/>
            <a:headEnd/>
            <a:tailEnd/>
          </a:ln>
          <a:effectLst/>
        </p:spPr>
        <p:txBody>
          <a:bodyPr wrap="none">
            <a:spAutoFit/>
          </a:bodyPr>
          <a:lstStyle/>
          <a:p>
            <a:r>
              <a:rPr lang="en-US"/>
              <a:t>Infection</a:t>
            </a:r>
          </a:p>
        </p:txBody>
      </p:sp>
      <p:sp>
        <p:nvSpPr>
          <p:cNvPr id="322596" name="Text Box 36"/>
          <p:cNvSpPr txBox="1">
            <a:spLocks noChangeArrowheads="1"/>
          </p:cNvSpPr>
          <p:nvPr/>
        </p:nvSpPr>
        <p:spPr bwMode="auto">
          <a:xfrm>
            <a:off x="6613525" y="5900738"/>
            <a:ext cx="1555750" cy="457200"/>
          </a:xfrm>
          <a:prstGeom prst="rect">
            <a:avLst/>
          </a:prstGeom>
          <a:noFill/>
          <a:ln w="9525">
            <a:noFill/>
            <a:miter lim="800000"/>
            <a:headEnd/>
            <a:tailEnd/>
          </a:ln>
          <a:effectLst/>
        </p:spPr>
        <p:txBody>
          <a:bodyPr wrap="none">
            <a:spAutoFit/>
          </a:bodyPr>
          <a:lstStyle/>
          <a:p>
            <a:r>
              <a:rPr lang="en-US"/>
              <a:t>symptoms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7" name="Rectangle 5"/>
          <p:cNvSpPr>
            <a:spLocks noGrp="1" noChangeArrowheads="1"/>
          </p:cNvSpPr>
          <p:nvPr>
            <p:ph type="body" sz="half" idx="1"/>
          </p:nvPr>
        </p:nvSpPr>
        <p:spPr>
          <a:xfrm>
            <a:off x="0" y="0"/>
            <a:ext cx="4495800" cy="3581400"/>
          </a:xfrm>
          <a:noFill/>
          <a:ln/>
        </p:spPr>
        <p:txBody>
          <a:bodyPr/>
          <a:lstStyle/>
          <a:p>
            <a:pPr>
              <a:buFont typeface="Wingdings" pitchFamily="2" charset="2"/>
              <a:buNone/>
            </a:pPr>
            <a:endParaRPr lang="en-US" sz="2800"/>
          </a:p>
          <a:p>
            <a:pPr>
              <a:buFont typeface="Wingdings" pitchFamily="2" charset="2"/>
              <a:buNone/>
            </a:pPr>
            <a:r>
              <a:rPr lang="en-US" u="sng"/>
              <a:t>Cross infection:</a:t>
            </a:r>
          </a:p>
          <a:p>
            <a:pPr>
              <a:buFont typeface="Wingdings" pitchFamily="2" charset="2"/>
              <a:buNone/>
            </a:pPr>
            <a:r>
              <a:rPr lang="en-US" sz="2400"/>
              <a:t>	</a:t>
            </a:r>
            <a:r>
              <a:rPr lang="en-US" sz="2800"/>
              <a:t>This is the infection acquired by an admitted patient from the other patients during the period of hospitalization</a:t>
            </a:r>
            <a:r>
              <a:rPr lang="en-US" sz="2400"/>
              <a:t>.</a:t>
            </a:r>
          </a:p>
        </p:txBody>
      </p:sp>
      <p:pic>
        <p:nvPicPr>
          <p:cNvPr id="172041" name="Picture 9"/>
          <p:cNvPicPr>
            <a:picLocks noGrp="1" noChangeAspect="1" noChangeArrowheads="1"/>
          </p:cNvPicPr>
          <p:nvPr>
            <p:ph sz="quarter" idx="2"/>
          </p:nvPr>
        </p:nvPicPr>
        <p:blipFill>
          <a:blip r:embed="rId2" cstate="print"/>
          <a:srcRect/>
          <a:stretch>
            <a:fillRect/>
          </a:stretch>
        </p:blipFill>
        <p:spPr>
          <a:xfrm>
            <a:off x="6781800" y="838200"/>
            <a:ext cx="2362200" cy="2590800"/>
          </a:xfrm>
          <a:noFill/>
          <a:ln/>
        </p:spPr>
      </p:pic>
      <p:sp>
        <p:nvSpPr>
          <p:cNvPr id="172040" name="Text Box 8"/>
          <p:cNvSpPr txBox="1">
            <a:spLocks noChangeArrowheads="1"/>
          </p:cNvSpPr>
          <p:nvPr/>
        </p:nvSpPr>
        <p:spPr bwMode="auto">
          <a:xfrm>
            <a:off x="0" y="3581400"/>
            <a:ext cx="8253413" cy="3506788"/>
          </a:xfrm>
          <a:prstGeom prst="rect">
            <a:avLst/>
          </a:prstGeom>
          <a:noFill/>
          <a:ln w="9525">
            <a:noFill/>
            <a:miter lim="800000"/>
            <a:headEnd/>
            <a:tailEnd/>
          </a:ln>
          <a:effectLst/>
        </p:spPr>
        <p:txBody>
          <a:bodyPr wrap="none">
            <a:spAutoFit/>
          </a:bodyPr>
          <a:lstStyle/>
          <a:p>
            <a:r>
              <a:rPr lang="en-US" sz="3200" u="sng">
                <a:effectLst>
                  <a:outerShdw blurRad="38100" dist="38100" dir="2700000" algn="tl">
                    <a:srgbClr val="000000"/>
                  </a:outerShdw>
                </a:effectLst>
              </a:rPr>
              <a:t>Infestation:</a:t>
            </a:r>
          </a:p>
          <a:p>
            <a:r>
              <a:rPr lang="en-US">
                <a:effectLst>
                  <a:outerShdw blurRad="38100" dist="38100" dir="2700000" algn="tl">
                    <a:srgbClr val="000000"/>
                  </a:outerShdw>
                </a:effectLst>
              </a:rPr>
              <a:t>	</a:t>
            </a:r>
            <a:r>
              <a:rPr lang="en-US" sz="2800">
                <a:effectLst>
                  <a:outerShdw blurRad="38100" dist="38100" dir="2700000" algn="tl">
                    <a:srgbClr val="000000"/>
                  </a:outerShdw>
                </a:effectLst>
              </a:rPr>
              <a:t>For persons or animal, the lodgment, </a:t>
            </a:r>
          </a:p>
          <a:p>
            <a:r>
              <a:rPr lang="en-US" sz="2800">
                <a:effectLst>
                  <a:outerShdw blurRad="38100" dist="38100" dir="2700000" algn="tl">
                    <a:srgbClr val="000000"/>
                  </a:outerShdw>
                </a:effectLst>
              </a:rPr>
              <a:t>development and reproduction of arthropods on </a:t>
            </a:r>
          </a:p>
          <a:p>
            <a:r>
              <a:rPr lang="en-US" sz="2800">
                <a:effectLst>
                  <a:outerShdw blurRad="38100" dist="38100" dir="2700000" algn="tl">
                    <a:srgbClr val="000000"/>
                  </a:outerShdw>
                </a:effectLst>
              </a:rPr>
              <a:t>the surface of the body or in the clothing. Infested </a:t>
            </a:r>
          </a:p>
          <a:p>
            <a:r>
              <a:rPr lang="en-US" sz="2800">
                <a:effectLst>
                  <a:outerShdw blurRad="38100" dist="38100" dir="2700000" algn="tl">
                    <a:srgbClr val="000000"/>
                  </a:outerShdw>
                </a:effectLst>
              </a:rPr>
              <a:t>articles or premises are those which harbor or give</a:t>
            </a:r>
          </a:p>
          <a:p>
            <a:r>
              <a:rPr lang="en-US" sz="2800">
                <a:effectLst>
                  <a:outerShdw blurRad="38100" dist="38100" dir="2700000" algn="tl">
                    <a:srgbClr val="000000"/>
                  </a:outerShdw>
                </a:effectLst>
              </a:rPr>
              <a:t> shelter to animal forms, especially arthropods </a:t>
            </a:r>
          </a:p>
          <a:p>
            <a:r>
              <a:rPr lang="en-US" sz="2800">
                <a:effectLst>
                  <a:outerShdw blurRad="38100" dist="38100" dir="2700000" algn="tl">
                    <a:srgbClr val="000000"/>
                  </a:outerShdw>
                </a:effectLst>
              </a:rPr>
              <a:t>and rodents.</a:t>
            </a:r>
          </a:p>
          <a:p>
            <a:endParaRPr lang="en-US"/>
          </a:p>
        </p:txBody>
      </p:sp>
      <p:pic>
        <p:nvPicPr>
          <p:cNvPr id="172044" name="Picture 12"/>
          <p:cNvPicPr>
            <a:picLocks noGrp="1" noChangeAspect="1" noChangeArrowheads="1"/>
          </p:cNvPicPr>
          <p:nvPr>
            <p:ph sz="quarter" idx="3"/>
          </p:nvPr>
        </p:nvPicPr>
        <p:blipFill>
          <a:blip r:embed="rId3" cstate="print"/>
          <a:srcRect/>
          <a:stretch>
            <a:fillRect/>
          </a:stretch>
        </p:blipFill>
        <p:spPr>
          <a:xfrm>
            <a:off x="5105400" y="990600"/>
            <a:ext cx="1117600" cy="2362200"/>
          </a:xfrm>
          <a:noFill/>
          <a:ln/>
        </p:spPr>
      </p:pic>
    </p:spTree>
  </p:cSld>
  <p:clrMapOvr>
    <a:masterClrMapping/>
  </p:clrMapOvr>
  <p:transition>
    <p:blinds/>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1" name="Rectangle 5"/>
          <p:cNvSpPr>
            <a:spLocks noGrp="1" noChangeArrowheads="1"/>
          </p:cNvSpPr>
          <p:nvPr>
            <p:ph type="body" sz="half" idx="1"/>
          </p:nvPr>
        </p:nvSpPr>
        <p:spPr>
          <a:xfrm>
            <a:off x="76200" y="76200"/>
            <a:ext cx="4419600" cy="3352800"/>
          </a:xfrm>
          <a:noFill/>
          <a:ln/>
        </p:spPr>
        <p:txBody>
          <a:bodyPr/>
          <a:lstStyle/>
          <a:p>
            <a:pPr>
              <a:buFont typeface="Wingdings" pitchFamily="2" charset="2"/>
              <a:buNone/>
            </a:pPr>
            <a:r>
              <a:rPr lang="en-US"/>
              <a:t>Zoonosis:</a:t>
            </a:r>
          </a:p>
          <a:p>
            <a:pPr>
              <a:buFont typeface="Wingdings" pitchFamily="2" charset="2"/>
              <a:buNone/>
            </a:pPr>
            <a:r>
              <a:rPr lang="en-US"/>
              <a:t>	</a:t>
            </a:r>
            <a:r>
              <a:rPr lang="en-US" sz="2800"/>
              <a:t>It is an infection or infectious disease transmissible under natural conditions from vertebrate animal to man. It may be:</a:t>
            </a:r>
          </a:p>
        </p:txBody>
      </p:sp>
      <p:sp>
        <p:nvSpPr>
          <p:cNvPr id="173062" name="Text Box 6"/>
          <p:cNvSpPr txBox="1">
            <a:spLocks noChangeArrowheads="1"/>
          </p:cNvSpPr>
          <p:nvPr/>
        </p:nvSpPr>
        <p:spPr bwMode="auto">
          <a:xfrm>
            <a:off x="152400" y="3579813"/>
            <a:ext cx="8588375" cy="3201987"/>
          </a:xfrm>
          <a:prstGeom prst="rect">
            <a:avLst/>
          </a:prstGeom>
          <a:noFill/>
          <a:ln w="9525">
            <a:noFill/>
            <a:miter lim="800000"/>
            <a:headEnd/>
            <a:tailEnd/>
          </a:ln>
          <a:effectLst/>
        </p:spPr>
        <p:txBody>
          <a:bodyPr wrap="none">
            <a:spAutoFit/>
          </a:bodyPr>
          <a:lstStyle/>
          <a:p>
            <a:r>
              <a:rPr lang="en-US" sz="3200" u="sng">
                <a:effectLst>
                  <a:outerShdw blurRad="38100" dist="38100" dir="2700000" algn="tl">
                    <a:srgbClr val="000000"/>
                  </a:outerShdw>
                </a:effectLst>
              </a:rPr>
              <a:t>1.Enzootic:</a:t>
            </a:r>
          </a:p>
          <a:p>
            <a:r>
              <a:rPr lang="en-US">
                <a:effectLst>
                  <a:outerShdw blurRad="38100" dist="38100" dir="2700000" algn="tl">
                    <a:srgbClr val="000000"/>
                  </a:outerShdw>
                </a:effectLst>
              </a:rPr>
              <a:t>	</a:t>
            </a:r>
            <a:r>
              <a:rPr lang="en-US" sz="2800">
                <a:effectLst>
                  <a:outerShdw blurRad="38100" dist="38100" dir="2700000" algn="tl">
                    <a:srgbClr val="000000"/>
                  </a:outerShdw>
                </a:effectLst>
              </a:rPr>
              <a:t>It is identical to endemic in man.</a:t>
            </a:r>
          </a:p>
          <a:p>
            <a:endParaRPr lang="en-US" sz="2800">
              <a:effectLst>
                <a:outerShdw blurRad="38100" dist="38100" dir="2700000" algn="tl">
                  <a:srgbClr val="000000"/>
                </a:outerShdw>
              </a:effectLst>
            </a:endParaRPr>
          </a:p>
          <a:p>
            <a:r>
              <a:rPr lang="en-US" sz="3200" u="sng">
                <a:effectLst>
                  <a:outerShdw blurRad="38100" dist="38100" dir="2700000" algn="tl">
                    <a:srgbClr val="000000"/>
                  </a:outerShdw>
                </a:effectLst>
              </a:rPr>
              <a:t>2.Epizootic:</a:t>
            </a:r>
            <a:r>
              <a:rPr lang="en-US" sz="3200">
                <a:effectLst>
                  <a:outerShdw blurRad="38100" dist="38100" dir="2700000" algn="tl">
                    <a:srgbClr val="000000"/>
                  </a:outerShdw>
                </a:effectLst>
              </a:rPr>
              <a:t> </a:t>
            </a:r>
          </a:p>
          <a:p>
            <a:r>
              <a:rPr lang="en-US">
                <a:effectLst>
                  <a:outerShdw blurRad="38100" dist="38100" dir="2700000" algn="tl">
                    <a:srgbClr val="000000"/>
                  </a:outerShdw>
                </a:effectLst>
              </a:rPr>
              <a:t>	</a:t>
            </a:r>
            <a:r>
              <a:rPr lang="en-US" sz="2800">
                <a:effectLst>
                  <a:outerShdw blurRad="38100" dist="38100" dir="2700000" algn="tl">
                    <a:srgbClr val="000000"/>
                  </a:outerShdw>
                </a:effectLst>
              </a:rPr>
              <a:t>It is identical to epidemic. Outbreaks that affect</a:t>
            </a:r>
          </a:p>
          <a:p>
            <a:r>
              <a:rPr lang="en-US" sz="2800">
                <a:effectLst>
                  <a:outerShdw blurRad="38100" dist="38100" dir="2700000" algn="tl">
                    <a:srgbClr val="000000"/>
                  </a:outerShdw>
                </a:effectLst>
              </a:rPr>
              <a:t> large number of animals are referred to as epizootic.</a:t>
            </a:r>
          </a:p>
          <a:p>
            <a:endParaRPr lang="en-US" sz="2800"/>
          </a:p>
        </p:txBody>
      </p:sp>
      <p:pic>
        <p:nvPicPr>
          <p:cNvPr id="173063" name="Picture 7"/>
          <p:cNvPicPr>
            <a:picLocks noGrp="1" noChangeAspect="1" noChangeArrowheads="1"/>
          </p:cNvPicPr>
          <p:nvPr>
            <p:ph sz="half" idx="2"/>
          </p:nvPr>
        </p:nvPicPr>
        <p:blipFill>
          <a:blip r:embed="rId2" cstate="print"/>
          <a:srcRect/>
          <a:stretch>
            <a:fillRect/>
          </a:stretch>
        </p:blipFill>
        <p:spPr>
          <a:xfrm>
            <a:off x="5934075" y="771525"/>
            <a:ext cx="2447925" cy="2124075"/>
          </a:xfrm>
          <a:noFill/>
          <a:ln/>
        </p:spPr>
      </p:pic>
    </p:spTree>
  </p:cSld>
  <p:clrMapOvr>
    <a:masterClrMapping/>
  </p:clrMapOvr>
  <p:transition>
    <p:zoom dir="in"/>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subTitle" idx="1"/>
          </p:nvPr>
        </p:nvSpPr>
        <p:spPr>
          <a:xfrm>
            <a:off x="76200" y="152400"/>
            <a:ext cx="8458200" cy="1600200"/>
          </a:xfrm>
        </p:spPr>
        <p:txBody>
          <a:bodyPr/>
          <a:lstStyle/>
          <a:p>
            <a:pPr marL="609600" indent="-609600" algn="l"/>
            <a:r>
              <a:rPr lang="en-US" u="sng"/>
              <a:t>Exotic:</a:t>
            </a:r>
          </a:p>
          <a:p>
            <a:pPr marL="609600" indent="-609600" algn="l"/>
            <a:r>
              <a:rPr lang="en-US"/>
              <a:t>	</a:t>
            </a:r>
            <a:r>
              <a:rPr lang="en-US" sz="2800"/>
              <a:t>It is an infection that is not usually present in the given country but introduced from abroad.</a:t>
            </a:r>
          </a:p>
          <a:p>
            <a:pPr marL="609600" indent="-609600" algn="l"/>
            <a:endParaRPr lang="en-US" sz="2800"/>
          </a:p>
        </p:txBody>
      </p:sp>
      <p:sp>
        <p:nvSpPr>
          <p:cNvPr id="151556" name="Text Box 4"/>
          <p:cNvSpPr txBox="1">
            <a:spLocks noChangeArrowheads="1"/>
          </p:cNvSpPr>
          <p:nvPr/>
        </p:nvSpPr>
        <p:spPr bwMode="auto">
          <a:xfrm>
            <a:off x="0" y="1981200"/>
            <a:ext cx="5257800" cy="3141663"/>
          </a:xfrm>
          <a:prstGeom prst="rect">
            <a:avLst/>
          </a:prstGeom>
          <a:noFill/>
          <a:ln w="9525">
            <a:noFill/>
            <a:miter lim="800000"/>
            <a:headEnd/>
            <a:tailEnd/>
          </a:ln>
          <a:effectLst/>
        </p:spPr>
        <p:txBody>
          <a:bodyPr>
            <a:spAutoFit/>
          </a:bodyPr>
          <a:lstStyle/>
          <a:p>
            <a:r>
              <a:rPr lang="en-US" sz="3200" u="sng">
                <a:effectLst>
                  <a:outerShdw blurRad="38100" dist="38100" dir="2700000" algn="tl">
                    <a:srgbClr val="000000"/>
                  </a:outerShdw>
                </a:effectLst>
              </a:rPr>
              <a:t>Iatrogenic:</a:t>
            </a:r>
          </a:p>
          <a:p>
            <a:r>
              <a:rPr lang="en-US">
                <a:effectLst>
                  <a:outerShdw blurRad="38100" dist="38100" dir="2700000" algn="tl">
                    <a:srgbClr val="000000"/>
                  </a:outerShdw>
                </a:effectLst>
              </a:rPr>
              <a:t>	</a:t>
            </a:r>
            <a:r>
              <a:rPr lang="en-US" sz="2800">
                <a:effectLst>
                  <a:outerShdw blurRad="38100" dist="38100" dir="2700000" algn="tl">
                    <a:srgbClr val="000000"/>
                  </a:outerShdw>
                </a:effectLst>
              </a:rPr>
              <a:t>It is an adverse consequence of a preventive,</a:t>
            </a:r>
          </a:p>
          <a:p>
            <a:r>
              <a:rPr lang="en-US" sz="2800">
                <a:effectLst>
                  <a:outerShdw blurRad="38100" dist="38100" dir="2700000" algn="tl">
                    <a:srgbClr val="000000"/>
                  </a:outerShdw>
                </a:effectLst>
              </a:rPr>
              <a:t> diagnostic or therapeutic regimen or procedure.</a:t>
            </a:r>
          </a:p>
          <a:p>
            <a:r>
              <a:rPr lang="en-US" sz="2800">
                <a:effectLst>
                  <a:outerShdw blurRad="38100" dist="38100" dir="2700000" algn="tl">
                    <a:srgbClr val="000000"/>
                  </a:outerShdw>
                </a:effectLst>
              </a:rPr>
              <a:t>.</a:t>
            </a:r>
          </a:p>
          <a:p>
            <a:endParaRPr lang="en-US" sz="2800"/>
          </a:p>
        </p:txBody>
      </p:sp>
      <p:sp>
        <p:nvSpPr>
          <p:cNvPr id="151557" name="Text Box 5"/>
          <p:cNvSpPr txBox="1">
            <a:spLocks noChangeArrowheads="1"/>
          </p:cNvSpPr>
          <p:nvPr/>
        </p:nvSpPr>
        <p:spPr bwMode="auto">
          <a:xfrm>
            <a:off x="76200" y="4808538"/>
            <a:ext cx="9166225" cy="1860550"/>
          </a:xfrm>
          <a:prstGeom prst="rect">
            <a:avLst/>
          </a:prstGeom>
          <a:noFill/>
          <a:ln w="9525">
            <a:noFill/>
            <a:miter lim="800000"/>
            <a:headEnd/>
            <a:tailEnd/>
          </a:ln>
          <a:effectLst/>
        </p:spPr>
        <p:txBody>
          <a:bodyPr wrap="none">
            <a:spAutoFit/>
          </a:bodyPr>
          <a:lstStyle/>
          <a:p>
            <a:r>
              <a:rPr lang="en-US" sz="3200" u="sng">
                <a:effectLst>
                  <a:outerShdw blurRad="38100" dist="38100" dir="2700000" algn="tl">
                    <a:srgbClr val="000000"/>
                  </a:outerShdw>
                </a:effectLst>
              </a:rPr>
              <a:t>Opportunistic:</a:t>
            </a:r>
          </a:p>
          <a:p>
            <a:r>
              <a:rPr lang="en-US">
                <a:effectLst>
                  <a:outerShdw blurRad="38100" dist="38100" dir="2700000" algn="tl">
                    <a:srgbClr val="000000"/>
                  </a:outerShdw>
                </a:effectLst>
              </a:rPr>
              <a:t>	</a:t>
            </a:r>
            <a:r>
              <a:rPr lang="en-US" sz="2800">
                <a:effectLst>
                  <a:outerShdw blurRad="38100" dist="38100" dir="2700000" algn="tl">
                    <a:srgbClr val="000000"/>
                  </a:outerShdw>
                </a:effectLst>
              </a:rPr>
              <a:t>An infection caused by the micro-organism which </a:t>
            </a:r>
          </a:p>
          <a:p>
            <a:r>
              <a:rPr lang="en-US" sz="2800">
                <a:effectLst>
                  <a:outerShdw blurRad="38100" dist="38100" dir="2700000" algn="tl">
                    <a:srgbClr val="000000"/>
                  </a:outerShdw>
                </a:effectLst>
              </a:rPr>
              <a:t>are not normally pathogenic but can assume </a:t>
            </a:r>
          </a:p>
          <a:p>
            <a:r>
              <a:rPr lang="en-US" sz="2800">
                <a:effectLst>
                  <a:outerShdw blurRad="38100" dist="38100" dir="2700000" algn="tl">
                    <a:srgbClr val="000000"/>
                  </a:outerShdw>
                </a:effectLst>
              </a:rPr>
              <a:t>pathogenecity, when the immune status is compromised.</a:t>
            </a:r>
          </a:p>
        </p:txBody>
      </p:sp>
      <p:pic>
        <p:nvPicPr>
          <p:cNvPr id="151558" name="Picture 6"/>
          <p:cNvPicPr>
            <a:picLocks noChangeAspect="1" noChangeArrowheads="1"/>
          </p:cNvPicPr>
          <p:nvPr/>
        </p:nvPicPr>
        <p:blipFill>
          <a:blip r:embed="rId2" cstate="print"/>
          <a:srcRect/>
          <a:stretch>
            <a:fillRect/>
          </a:stretch>
        </p:blipFill>
        <p:spPr bwMode="auto">
          <a:xfrm>
            <a:off x="5857875" y="2006600"/>
            <a:ext cx="2447925" cy="2843213"/>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4" name="Line 4"/>
          <p:cNvSpPr>
            <a:spLocks noChangeShapeType="1"/>
          </p:cNvSpPr>
          <p:nvPr/>
        </p:nvSpPr>
        <p:spPr bwMode="auto">
          <a:xfrm flipH="1">
            <a:off x="2514600" y="4267200"/>
            <a:ext cx="533400" cy="838200"/>
          </a:xfrm>
          <a:prstGeom prst="line">
            <a:avLst/>
          </a:prstGeom>
          <a:noFill/>
          <a:ln w="9525">
            <a:solidFill>
              <a:srgbClr val="000000"/>
            </a:solidFill>
            <a:round/>
            <a:headEnd/>
            <a:tailEnd type="triangle" w="med" len="med"/>
          </a:ln>
          <a:effectLst/>
        </p:spPr>
        <p:txBody>
          <a:bodyPr anchor="ctr"/>
          <a:lstStyle/>
          <a:p>
            <a:endParaRPr lang="en-GB"/>
          </a:p>
        </p:txBody>
      </p:sp>
      <p:sp>
        <p:nvSpPr>
          <p:cNvPr id="307206" name="Line 6"/>
          <p:cNvSpPr>
            <a:spLocks noChangeShapeType="1"/>
          </p:cNvSpPr>
          <p:nvPr/>
        </p:nvSpPr>
        <p:spPr bwMode="auto">
          <a:xfrm flipH="1" flipV="1">
            <a:off x="2667000" y="1981200"/>
            <a:ext cx="533400" cy="838200"/>
          </a:xfrm>
          <a:prstGeom prst="line">
            <a:avLst/>
          </a:prstGeom>
          <a:noFill/>
          <a:ln w="9525">
            <a:solidFill>
              <a:srgbClr val="000000"/>
            </a:solidFill>
            <a:round/>
            <a:headEnd/>
            <a:tailEnd type="triangle" w="med" len="med"/>
          </a:ln>
          <a:effectLst/>
        </p:spPr>
        <p:txBody>
          <a:bodyPr anchor="ctr"/>
          <a:lstStyle/>
          <a:p>
            <a:endParaRPr lang="en-GB"/>
          </a:p>
        </p:txBody>
      </p:sp>
      <p:sp>
        <p:nvSpPr>
          <p:cNvPr id="307207" name="Oval 7"/>
          <p:cNvSpPr>
            <a:spLocks noChangeArrowheads="1"/>
          </p:cNvSpPr>
          <p:nvPr/>
        </p:nvSpPr>
        <p:spPr bwMode="auto">
          <a:xfrm>
            <a:off x="2667000" y="2438400"/>
            <a:ext cx="3429000" cy="2209800"/>
          </a:xfrm>
          <a:prstGeom prst="ellipse">
            <a:avLst/>
          </a:prstGeom>
          <a:gradFill rotWithShape="1">
            <a:gsLst>
              <a:gs pos="0">
                <a:srgbClr val="825600"/>
              </a:gs>
              <a:gs pos="13000">
                <a:srgbClr val="FFA800">
                  <a:alpha val="87000"/>
                </a:srgbClr>
              </a:gs>
              <a:gs pos="28000">
                <a:srgbClr val="825600">
                  <a:alpha val="72000"/>
                </a:srgbClr>
              </a:gs>
              <a:gs pos="42999">
                <a:srgbClr val="FFA800">
                  <a:alpha val="57001"/>
                </a:srgbClr>
              </a:gs>
              <a:gs pos="58000">
                <a:srgbClr val="825600">
                  <a:alpha val="42000"/>
                </a:srgbClr>
              </a:gs>
              <a:gs pos="72000">
                <a:srgbClr val="FFA800">
                  <a:alpha val="28000"/>
                </a:srgbClr>
              </a:gs>
              <a:gs pos="87000">
                <a:srgbClr val="825600">
                  <a:alpha val="13000"/>
                </a:srgbClr>
              </a:gs>
              <a:gs pos="100000">
                <a:srgbClr val="FFA800">
                  <a:alpha val="0"/>
                </a:srgbClr>
              </a:gs>
            </a:gsLst>
            <a:path path="shape">
              <a:fillToRect l="50000" t="50000" r="50000" b="50000"/>
            </a:path>
          </a:gradFill>
          <a:ln w="9525">
            <a:solidFill>
              <a:schemeClr val="tx1"/>
            </a:solidFill>
            <a:round/>
            <a:headEnd/>
            <a:tailEnd/>
          </a:ln>
          <a:effectLst/>
        </p:spPr>
        <p:txBody>
          <a:bodyPr wrap="none" anchor="ctr"/>
          <a:lstStyle/>
          <a:p>
            <a:pPr algn="ctr"/>
            <a:r>
              <a:rPr lang="en-US" sz="4000">
                <a:effectLst>
                  <a:outerShdw blurRad="38100" dist="38100" dir="2700000" algn="tl">
                    <a:srgbClr val="000000"/>
                  </a:outerShdw>
                </a:effectLst>
              </a:rPr>
              <a:t>Distribution.</a:t>
            </a:r>
          </a:p>
        </p:txBody>
      </p:sp>
      <p:sp>
        <p:nvSpPr>
          <p:cNvPr id="307209" name="Oval 9"/>
          <p:cNvSpPr>
            <a:spLocks noChangeArrowheads="1"/>
          </p:cNvSpPr>
          <p:nvPr/>
        </p:nvSpPr>
        <p:spPr bwMode="auto">
          <a:xfrm>
            <a:off x="381000" y="609600"/>
            <a:ext cx="2667000" cy="1600200"/>
          </a:xfrm>
          <a:prstGeom prst="ellipse">
            <a:avLst/>
          </a:prstGeom>
          <a:gradFill rotWithShape="1">
            <a:gsLst>
              <a:gs pos="0">
                <a:srgbClr val="DDEBCF"/>
              </a:gs>
              <a:gs pos="50000">
                <a:srgbClr val="9CB86E"/>
              </a:gs>
              <a:gs pos="100000">
                <a:srgbClr val="156B13"/>
              </a:gs>
            </a:gsLst>
            <a:path path="shape">
              <a:fillToRect l="50000" t="50000" r="50000" b="50000"/>
            </a:path>
          </a:gradFill>
          <a:ln w="9525">
            <a:solidFill>
              <a:schemeClr val="tx1"/>
            </a:solidFill>
            <a:round/>
            <a:headEnd/>
            <a:tailEnd/>
          </a:ln>
          <a:effectLst/>
        </p:spPr>
        <p:txBody>
          <a:bodyPr wrap="none" anchor="ctr"/>
          <a:lstStyle/>
          <a:p>
            <a:pPr marL="457200" indent="-457200" algn="ctr" eaLnBrk="1" hangingPunct="1">
              <a:spcBef>
                <a:spcPct val="20000"/>
              </a:spcBef>
              <a:buClr>
                <a:schemeClr val="hlink"/>
              </a:buClr>
              <a:buSzPct val="65000"/>
            </a:pPr>
            <a:r>
              <a:rPr lang="en-US" sz="3200">
                <a:solidFill>
                  <a:srgbClr val="000000"/>
                </a:solidFill>
                <a:effectLst>
                  <a:outerShdw blurRad="38100" dist="38100" dir="2700000" algn="tl">
                    <a:srgbClr val="FFFFFF"/>
                  </a:outerShdw>
                </a:effectLst>
              </a:rPr>
              <a:t>Pandemic</a:t>
            </a:r>
          </a:p>
        </p:txBody>
      </p:sp>
      <p:sp>
        <p:nvSpPr>
          <p:cNvPr id="307210" name="Oval 10"/>
          <p:cNvSpPr>
            <a:spLocks noChangeArrowheads="1"/>
          </p:cNvSpPr>
          <p:nvPr/>
        </p:nvSpPr>
        <p:spPr bwMode="auto">
          <a:xfrm>
            <a:off x="76200" y="4800600"/>
            <a:ext cx="2667000" cy="1600200"/>
          </a:xfrm>
          <a:prstGeom prst="ellipse">
            <a:avLst/>
          </a:prstGeom>
          <a:gradFill rotWithShape="1">
            <a:gsLst>
              <a:gs pos="0">
                <a:srgbClr val="55261C"/>
              </a:gs>
              <a:gs pos="3000">
                <a:srgbClr val="EBDAD4"/>
              </a:gs>
              <a:gs pos="14499">
                <a:srgbClr val="C0524E"/>
              </a:gs>
              <a:gs pos="21000">
                <a:srgbClr val="80302D"/>
              </a:gs>
              <a:gs pos="22000">
                <a:srgbClr val="9C6563"/>
              </a:gs>
              <a:gs pos="24000">
                <a:srgbClr val="FFFFFF"/>
              </a:gs>
              <a:gs pos="39500">
                <a:srgbClr val="83A7C3"/>
              </a:gs>
              <a:gs pos="43500">
                <a:srgbClr val="768FB9"/>
              </a:gs>
              <a:gs pos="46000">
                <a:srgbClr val="83A7C3"/>
              </a:gs>
              <a:gs pos="50000">
                <a:srgbClr val="DCEBF5"/>
              </a:gs>
              <a:gs pos="54000">
                <a:srgbClr val="83A7C3"/>
              </a:gs>
              <a:gs pos="56500">
                <a:srgbClr val="768FB9"/>
              </a:gs>
              <a:gs pos="60501">
                <a:srgbClr val="83A7C3"/>
              </a:gs>
              <a:gs pos="76000">
                <a:srgbClr val="FFFFFF"/>
              </a:gs>
              <a:gs pos="78000">
                <a:srgbClr val="9C6563"/>
              </a:gs>
              <a:gs pos="79000">
                <a:srgbClr val="80302D"/>
              </a:gs>
              <a:gs pos="85501">
                <a:srgbClr val="C0524E"/>
              </a:gs>
              <a:gs pos="97000">
                <a:srgbClr val="EBDAD4"/>
              </a:gs>
              <a:gs pos="100000">
                <a:srgbClr val="55261C"/>
              </a:gs>
            </a:gsLst>
            <a:lin ang="5400000" scaled="1"/>
          </a:gradFill>
          <a:ln w="9525">
            <a:solidFill>
              <a:schemeClr val="tx1"/>
            </a:solidFill>
            <a:round/>
            <a:headEnd/>
            <a:tailEnd/>
          </a:ln>
          <a:effectLst/>
        </p:spPr>
        <p:txBody>
          <a:bodyPr wrap="none" anchor="ctr"/>
          <a:lstStyle/>
          <a:p>
            <a:pPr marL="457200" indent="-457200" algn="ctr" eaLnBrk="1" hangingPunct="1">
              <a:spcBef>
                <a:spcPct val="20000"/>
              </a:spcBef>
              <a:buClr>
                <a:schemeClr val="hlink"/>
              </a:buClr>
              <a:buSzPct val="65000"/>
            </a:pPr>
            <a:endParaRPr lang="en-US" sz="3200">
              <a:solidFill>
                <a:srgbClr val="000000"/>
              </a:solidFill>
            </a:endParaRPr>
          </a:p>
          <a:p>
            <a:pPr marL="457200" indent="-457200" algn="ctr" eaLnBrk="1" hangingPunct="1">
              <a:spcBef>
                <a:spcPct val="20000"/>
              </a:spcBef>
              <a:buClr>
                <a:schemeClr val="hlink"/>
              </a:buClr>
              <a:buSzPct val="65000"/>
            </a:pPr>
            <a:r>
              <a:rPr lang="en-US" sz="3200">
                <a:solidFill>
                  <a:srgbClr val="000000"/>
                </a:solidFill>
              </a:rPr>
              <a:t>Endemic</a:t>
            </a:r>
          </a:p>
          <a:p>
            <a:pPr marL="457200" indent="-457200" algn="ctr" eaLnBrk="1" hangingPunct="1">
              <a:spcBef>
                <a:spcPct val="20000"/>
              </a:spcBef>
              <a:buClr>
                <a:schemeClr val="hlink"/>
              </a:buClr>
              <a:buSzPct val="65000"/>
            </a:pPr>
            <a:endParaRPr lang="en-US" sz="3200">
              <a:solidFill>
                <a:srgbClr val="000000"/>
              </a:solidFill>
            </a:endParaRPr>
          </a:p>
        </p:txBody>
      </p:sp>
      <p:sp>
        <p:nvSpPr>
          <p:cNvPr id="307212" name="Text Box 12"/>
          <p:cNvSpPr txBox="1">
            <a:spLocks noChangeArrowheads="1"/>
          </p:cNvSpPr>
          <p:nvPr/>
        </p:nvSpPr>
        <p:spPr bwMode="auto">
          <a:xfrm>
            <a:off x="3032125" y="2014538"/>
            <a:ext cx="350838" cy="457200"/>
          </a:xfrm>
          <a:prstGeom prst="rect">
            <a:avLst/>
          </a:prstGeom>
          <a:noFill/>
          <a:ln w="9525">
            <a:noFill/>
            <a:miter lim="800000"/>
            <a:headEnd/>
            <a:tailEnd/>
          </a:ln>
          <a:effectLst/>
        </p:spPr>
        <p:txBody>
          <a:bodyPr wrap="none">
            <a:spAutoFit/>
          </a:bodyPr>
          <a:lstStyle/>
          <a:p>
            <a:r>
              <a:rPr lang="en-US"/>
              <a:t>1</a:t>
            </a:r>
          </a:p>
        </p:txBody>
      </p:sp>
      <p:sp>
        <p:nvSpPr>
          <p:cNvPr id="307213" name="Line 13"/>
          <p:cNvSpPr>
            <a:spLocks noChangeShapeType="1"/>
          </p:cNvSpPr>
          <p:nvPr/>
        </p:nvSpPr>
        <p:spPr bwMode="auto">
          <a:xfrm flipV="1">
            <a:off x="5638800" y="2057400"/>
            <a:ext cx="914400" cy="762000"/>
          </a:xfrm>
          <a:prstGeom prst="line">
            <a:avLst/>
          </a:prstGeom>
          <a:noFill/>
          <a:ln w="9525">
            <a:solidFill>
              <a:srgbClr val="000000"/>
            </a:solidFill>
            <a:round/>
            <a:headEnd/>
            <a:tailEnd type="triangle" w="med" len="med"/>
          </a:ln>
          <a:effectLst/>
        </p:spPr>
        <p:txBody>
          <a:bodyPr anchor="ctr"/>
          <a:lstStyle/>
          <a:p>
            <a:endParaRPr lang="en-GB"/>
          </a:p>
        </p:txBody>
      </p:sp>
      <p:sp>
        <p:nvSpPr>
          <p:cNvPr id="307214" name="Text Box 14"/>
          <p:cNvSpPr txBox="1">
            <a:spLocks noChangeArrowheads="1"/>
          </p:cNvSpPr>
          <p:nvPr/>
        </p:nvSpPr>
        <p:spPr bwMode="auto">
          <a:xfrm>
            <a:off x="5775325" y="2014538"/>
            <a:ext cx="350838" cy="457200"/>
          </a:xfrm>
          <a:prstGeom prst="rect">
            <a:avLst/>
          </a:prstGeom>
          <a:noFill/>
          <a:ln w="9525">
            <a:noFill/>
            <a:miter lim="800000"/>
            <a:headEnd/>
            <a:tailEnd/>
          </a:ln>
          <a:effectLst/>
        </p:spPr>
        <p:txBody>
          <a:bodyPr wrap="none">
            <a:spAutoFit/>
          </a:bodyPr>
          <a:lstStyle/>
          <a:p>
            <a:r>
              <a:rPr lang="en-US"/>
              <a:t>2</a:t>
            </a:r>
          </a:p>
        </p:txBody>
      </p:sp>
      <p:sp>
        <p:nvSpPr>
          <p:cNvPr id="307215" name="Text Box 15"/>
          <p:cNvSpPr txBox="1">
            <a:spLocks noChangeArrowheads="1"/>
          </p:cNvSpPr>
          <p:nvPr/>
        </p:nvSpPr>
        <p:spPr bwMode="auto">
          <a:xfrm>
            <a:off x="2925763" y="4343400"/>
            <a:ext cx="350837" cy="457200"/>
          </a:xfrm>
          <a:prstGeom prst="rect">
            <a:avLst/>
          </a:prstGeom>
          <a:noFill/>
          <a:ln w="9525">
            <a:noFill/>
            <a:miter lim="800000"/>
            <a:headEnd/>
            <a:tailEnd/>
          </a:ln>
          <a:effectLst/>
        </p:spPr>
        <p:txBody>
          <a:bodyPr wrap="none">
            <a:spAutoFit/>
          </a:bodyPr>
          <a:lstStyle/>
          <a:p>
            <a:r>
              <a:rPr lang="en-US"/>
              <a:t>3</a:t>
            </a:r>
          </a:p>
        </p:txBody>
      </p:sp>
      <p:sp>
        <p:nvSpPr>
          <p:cNvPr id="307216" name="Text Box 16"/>
          <p:cNvSpPr txBox="1">
            <a:spLocks noChangeArrowheads="1"/>
          </p:cNvSpPr>
          <p:nvPr/>
        </p:nvSpPr>
        <p:spPr bwMode="auto">
          <a:xfrm>
            <a:off x="5516563" y="4419600"/>
            <a:ext cx="350837" cy="457200"/>
          </a:xfrm>
          <a:prstGeom prst="rect">
            <a:avLst/>
          </a:prstGeom>
          <a:noFill/>
          <a:ln w="9525">
            <a:noFill/>
            <a:miter lim="800000"/>
            <a:headEnd/>
            <a:tailEnd/>
          </a:ln>
          <a:effectLst/>
        </p:spPr>
        <p:txBody>
          <a:bodyPr wrap="none">
            <a:spAutoFit/>
          </a:bodyPr>
          <a:lstStyle/>
          <a:p>
            <a:r>
              <a:rPr lang="en-US"/>
              <a:t>4</a:t>
            </a:r>
          </a:p>
        </p:txBody>
      </p:sp>
      <p:sp>
        <p:nvSpPr>
          <p:cNvPr id="307217" name="Oval 17"/>
          <p:cNvSpPr>
            <a:spLocks noChangeArrowheads="1"/>
          </p:cNvSpPr>
          <p:nvPr/>
        </p:nvSpPr>
        <p:spPr bwMode="auto">
          <a:xfrm>
            <a:off x="6096000" y="609600"/>
            <a:ext cx="2667000" cy="1600200"/>
          </a:xfrm>
          <a:prstGeom prst="ellipse">
            <a:avLst/>
          </a:prstGeom>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gradFill>
          <a:ln w="9525">
            <a:solidFill>
              <a:schemeClr val="tx1"/>
            </a:solidFill>
            <a:round/>
            <a:headEnd/>
            <a:tailEnd/>
          </a:ln>
          <a:effectLst/>
        </p:spPr>
        <p:txBody>
          <a:bodyPr wrap="none" anchor="ctr"/>
          <a:lstStyle/>
          <a:p>
            <a:pPr marL="457200" indent="-457200" algn="ctr" eaLnBrk="1" hangingPunct="1">
              <a:spcBef>
                <a:spcPct val="20000"/>
              </a:spcBef>
              <a:buClr>
                <a:schemeClr val="hlink"/>
              </a:buClr>
              <a:buSzPct val="65000"/>
            </a:pPr>
            <a:endParaRPr lang="en-US" sz="3200">
              <a:solidFill>
                <a:srgbClr val="000000"/>
              </a:solidFill>
            </a:endParaRPr>
          </a:p>
          <a:p>
            <a:pPr marL="457200" indent="-457200" algn="ctr" eaLnBrk="1" hangingPunct="1">
              <a:spcBef>
                <a:spcPct val="20000"/>
              </a:spcBef>
              <a:buClr>
                <a:schemeClr val="hlink"/>
              </a:buClr>
              <a:buSzPct val="65000"/>
            </a:pPr>
            <a:r>
              <a:rPr lang="en-US" sz="3200">
                <a:solidFill>
                  <a:srgbClr val="000000"/>
                </a:solidFill>
              </a:rPr>
              <a:t>Epidemic</a:t>
            </a:r>
          </a:p>
          <a:p>
            <a:pPr marL="457200" indent="-457200" algn="ctr" eaLnBrk="1" hangingPunct="1">
              <a:spcBef>
                <a:spcPct val="20000"/>
              </a:spcBef>
              <a:buClr>
                <a:schemeClr val="hlink"/>
              </a:buClr>
              <a:buSzPct val="65000"/>
            </a:pPr>
            <a:endParaRPr lang="en-US" sz="3200">
              <a:solidFill>
                <a:srgbClr val="000000"/>
              </a:solidFill>
            </a:endParaRPr>
          </a:p>
        </p:txBody>
      </p:sp>
      <p:sp>
        <p:nvSpPr>
          <p:cNvPr id="307218" name="Line 18"/>
          <p:cNvSpPr>
            <a:spLocks noChangeShapeType="1"/>
          </p:cNvSpPr>
          <p:nvPr/>
        </p:nvSpPr>
        <p:spPr bwMode="auto">
          <a:xfrm>
            <a:off x="5715000" y="4267200"/>
            <a:ext cx="990600" cy="838200"/>
          </a:xfrm>
          <a:prstGeom prst="line">
            <a:avLst/>
          </a:prstGeom>
          <a:noFill/>
          <a:ln w="9525">
            <a:solidFill>
              <a:srgbClr val="000000"/>
            </a:solidFill>
            <a:round/>
            <a:headEnd/>
            <a:tailEnd type="triangle" w="med" len="med"/>
          </a:ln>
          <a:effectLst/>
        </p:spPr>
        <p:txBody>
          <a:bodyPr anchor="ctr"/>
          <a:lstStyle/>
          <a:p>
            <a:endParaRPr lang="en-GB"/>
          </a:p>
        </p:txBody>
      </p:sp>
      <p:sp>
        <p:nvSpPr>
          <p:cNvPr id="307220" name="Oval 20"/>
          <p:cNvSpPr>
            <a:spLocks noChangeArrowheads="1"/>
          </p:cNvSpPr>
          <p:nvPr/>
        </p:nvSpPr>
        <p:spPr bwMode="auto">
          <a:xfrm>
            <a:off x="6248400" y="4953000"/>
            <a:ext cx="2667000" cy="1600200"/>
          </a:xfrm>
          <a:prstGeom prst="ellipse">
            <a:avLst/>
          </a:prstGeom>
          <a:gradFill rotWithShape="1">
            <a:gsLst>
              <a:gs pos="0">
                <a:srgbClr val="FF6600"/>
              </a:gs>
              <a:gs pos="100000">
                <a:srgbClr val="006699"/>
              </a:gs>
            </a:gsLst>
            <a:path path="shape">
              <a:fillToRect l="50000" t="50000" r="50000" b="50000"/>
            </a:path>
          </a:gradFill>
          <a:ln w="9525">
            <a:solidFill>
              <a:schemeClr val="tx1"/>
            </a:solidFill>
            <a:round/>
            <a:headEnd/>
            <a:tailEnd/>
          </a:ln>
          <a:effectLst/>
        </p:spPr>
        <p:txBody>
          <a:bodyPr wrap="none" anchor="ctr"/>
          <a:lstStyle/>
          <a:p>
            <a:pPr marL="457200" indent="-457200" algn="ctr" eaLnBrk="1" hangingPunct="1">
              <a:spcBef>
                <a:spcPct val="20000"/>
              </a:spcBef>
              <a:buClr>
                <a:schemeClr val="hlink"/>
              </a:buClr>
              <a:buSzPct val="65000"/>
            </a:pPr>
            <a:r>
              <a:rPr lang="en-US" sz="3200">
                <a:solidFill>
                  <a:srgbClr val="000000"/>
                </a:solidFill>
              </a:rPr>
              <a:t>Sporadic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07207"/>
                                        </p:tgtEl>
                                        <p:attrNameLst>
                                          <p:attrName>style.visibility</p:attrName>
                                        </p:attrNameLst>
                                      </p:cBhvr>
                                      <p:to>
                                        <p:strVal val="visible"/>
                                      </p:to>
                                    </p:set>
                                    <p:animEffect transition="in" filter="diamond(in)">
                                      <p:cBhvr>
                                        <p:cTn id="7" dur="500"/>
                                        <p:tgtEl>
                                          <p:spTgt spid="30720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07212"/>
                                        </p:tgtEl>
                                        <p:attrNameLst>
                                          <p:attrName>style.visibility</p:attrName>
                                        </p:attrNameLst>
                                      </p:cBhvr>
                                      <p:to>
                                        <p:strVal val="visible"/>
                                      </p:to>
                                    </p:set>
                                    <p:animEffect transition="in" filter="checkerboard(across)">
                                      <p:cBhvr>
                                        <p:cTn id="11" dur="500"/>
                                        <p:tgtEl>
                                          <p:spTgt spid="30721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07206"/>
                                        </p:tgtEl>
                                        <p:attrNameLst>
                                          <p:attrName>style.visibility</p:attrName>
                                        </p:attrNameLst>
                                      </p:cBhvr>
                                      <p:to>
                                        <p:strVal val="visible"/>
                                      </p:to>
                                    </p:set>
                                    <p:animEffect transition="in" filter="wipe(down)">
                                      <p:cBhvr>
                                        <p:cTn id="15" dur="500"/>
                                        <p:tgtEl>
                                          <p:spTgt spid="307206"/>
                                        </p:tgtEl>
                                      </p:cBhvr>
                                    </p:animEffect>
                                  </p:childTnLst>
                                </p:cTn>
                              </p:par>
                            </p:childTnLst>
                          </p:cTn>
                        </p:par>
                        <p:par>
                          <p:cTn id="16" fill="hold">
                            <p:stCondLst>
                              <p:cond delay="1500"/>
                            </p:stCondLst>
                            <p:childTnLst>
                              <p:par>
                                <p:cTn id="17" presetID="16" presetClass="entr" presetSubtype="26" fill="hold" grpId="0" nodeType="afterEffect">
                                  <p:stCondLst>
                                    <p:cond delay="0"/>
                                  </p:stCondLst>
                                  <p:childTnLst>
                                    <p:set>
                                      <p:cBhvr>
                                        <p:cTn id="18" dur="1" fill="hold">
                                          <p:stCondLst>
                                            <p:cond delay="0"/>
                                          </p:stCondLst>
                                        </p:cTn>
                                        <p:tgtEl>
                                          <p:spTgt spid="307209"/>
                                        </p:tgtEl>
                                        <p:attrNameLst>
                                          <p:attrName>style.visibility</p:attrName>
                                        </p:attrNameLst>
                                      </p:cBhvr>
                                      <p:to>
                                        <p:strVal val="visible"/>
                                      </p:to>
                                    </p:set>
                                    <p:animEffect transition="in" filter="barn(inHorizontal)">
                                      <p:cBhvr>
                                        <p:cTn id="19" dur="500"/>
                                        <p:tgtEl>
                                          <p:spTgt spid="307209"/>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07213"/>
                                        </p:tgtEl>
                                        <p:attrNameLst>
                                          <p:attrName>style.visibility</p:attrName>
                                        </p:attrNameLst>
                                      </p:cBhvr>
                                      <p:to>
                                        <p:strVal val="visible"/>
                                      </p:to>
                                    </p:set>
                                    <p:animEffect transition="in" filter="wipe(down)">
                                      <p:cBhvr>
                                        <p:cTn id="23" dur="500"/>
                                        <p:tgtEl>
                                          <p:spTgt spid="307213"/>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07214"/>
                                        </p:tgtEl>
                                        <p:attrNameLst>
                                          <p:attrName>style.visibility</p:attrName>
                                        </p:attrNameLst>
                                      </p:cBhvr>
                                      <p:to>
                                        <p:strVal val="visible"/>
                                      </p:to>
                                    </p:set>
                                    <p:animEffect transition="in" filter="checkerboard(across)">
                                      <p:cBhvr>
                                        <p:cTn id="27" dur="500"/>
                                        <p:tgtEl>
                                          <p:spTgt spid="307214"/>
                                        </p:tgtEl>
                                      </p:cBhvr>
                                    </p:animEffect>
                                  </p:childTnLst>
                                </p:cTn>
                              </p:par>
                            </p:childTnLst>
                          </p:cTn>
                        </p:par>
                        <p:par>
                          <p:cTn id="28" fill="hold">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307217"/>
                                        </p:tgtEl>
                                        <p:attrNameLst>
                                          <p:attrName>style.visibility</p:attrName>
                                        </p:attrNameLst>
                                      </p:cBhvr>
                                      <p:to>
                                        <p:strVal val="visible"/>
                                      </p:to>
                                    </p:set>
                                    <p:animEffect transition="in" filter="box(in)">
                                      <p:cBhvr>
                                        <p:cTn id="31" dur="500"/>
                                        <p:tgtEl>
                                          <p:spTgt spid="307217"/>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307204"/>
                                        </p:tgtEl>
                                        <p:attrNameLst>
                                          <p:attrName>style.visibility</p:attrName>
                                        </p:attrNameLst>
                                      </p:cBhvr>
                                      <p:to>
                                        <p:strVal val="visible"/>
                                      </p:to>
                                    </p:set>
                                    <p:animEffect transition="in" filter="wipe(right)">
                                      <p:cBhvr>
                                        <p:cTn id="35" dur="500"/>
                                        <p:tgtEl>
                                          <p:spTgt spid="307204"/>
                                        </p:tgtEl>
                                      </p:cBhvr>
                                    </p:animEffect>
                                  </p:childTnLst>
                                </p:cTn>
                              </p:par>
                            </p:childTnLst>
                          </p:cTn>
                        </p:par>
                        <p:par>
                          <p:cTn id="36" fill="hold">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307215"/>
                                        </p:tgtEl>
                                        <p:attrNameLst>
                                          <p:attrName>style.visibility</p:attrName>
                                        </p:attrNameLst>
                                      </p:cBhvr>
                                      <p:to>
                                        <p:strVal val="visible"/>
                                      </p:to>
                                    </p:set>
                                    <p:animEffect transition="in" filter="checkerboard(across)">
                                      <p:cBhvr>
                                        <p:cTn id="39" dur="500"/>
                                        <p:tgtEl>
                                          <p:spTgt spid="307215"/>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07210"/>
                                        </p:tgtEl>
                                        <p:attrNameLst>
                                          <p:attrName>style.visibility</p:attrName>
                                        </p:attrNameLst>
                                      </p:cBhvr>
                                      <p:to>
                                        <p:strVal val="visible"/>
                                      </p:to>
                                    </p:set>
                                    <p:animEffect transition="in" filter="dissolve">
                                      <p:cBhvr>
                                        <p:cTn id="43" dur="500"/>
                                        <p:tgtEl>
                                          <p:spTgt spid="307210"/>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307218"/>
                                        </p:tgtEl>
                                        <p:attrNameLst>
                                          <p:attrName>style.visibility</p:attrName>
                                        </p:attrNameLst>
                                      </p:cBhvr>
                                      <p:to>
                                        <p:strVal val="visible"/>
                                      </p:to>
                                    </p:set>
                                    <p:animEffect transition="in" filter="wipe(up)">
                                      <p:cBhvr>
                                        <p:cTn id="47" dur="500"/>
                                        <p:tgtEl>
                                          <p:spTgt spid="307218"/>
                                        </p:tgtEl>
                                      </p:cBhvr>
                                    </p:animEffect>
                                  </p:childTnLst>
                                </p:cTn>
                              </p:par>
                            </p:childTnLst>
                          </p:cTn>
                        </p:par>
                        <p:par>
                          <p:cTn id="48" fill="hold">
                            <p:stCondLst>
                              <p:cond delay="5500"/>
                            </p:stCondLst>
                            <p:childTnLst>
                              <p:par>
                                <p:cTn id="49" presetID="5" presetClass="entr" presetSubtype="10" fill="hold" grpId="0" nodeType="afterEffect">
                                  <p:stCondLst>
                                    <p:cond delay="0"/>
                                  </p:stCondLst>
                                  <p:childTnLst>
                                    <p:set>
                                      <p:cBhvr>
                                        <p:cTn id="50" dur="1" fill="hold">
                                          <p:stCondLst>
                                            <p:cond delay="0"/>
                                          </p:stCondLst>
                                        </p:cTn>
                                        <p:tgtEl>
                                          <p:spTgt spid="307216"/>
                                        </p:tgtEl>
                                        <p:attrNameLst>
                                          <p:attrName>style.visibility</p:attrName>
                                        </p:attrNameLst>
                                      </p:cBhvr>
                                      <p:to>
                                        <p:strVal val="visible"/>
                                      </p:to>
                                    </p:set>
                                    <p:animEffect transition="in" filter="checkerboard(across)">
                                      <p:cBhvr>
                                        <p:cTn id="51" dur="500"/>
                                        <p:tgtEl>
                                          <p:spTgt spid="307216"/>
                                        </p:tgtEl>
                                      </p:cBhvr>
                                    </p:animEffect>
                                  </p:childTnLst>
                                </p:cTn>
                              </p:par>
                            </p:childTnLst>
                          </p:cTn>
                        </p:par>
                        <p:par>
                          <p:cTn id="52" fill="hold">
                            <p:stCondLst>
                              <p:cond delay="6000"/>
                            </p:stCondLst>
                            <p:childTnLst>
                              <p:par>
                                <p:cTn id="53" presetID="4" presetClass="entr" presetSubtype="16" fill="hold" grpId="0" nodeType="afterEffect">
                                  <p:stCondLst>
                                    <p:cond delay="0"/>
                                  </p:stCondLst>
                                  <p:childTnLst>
                                    <p:set>
                                      <p:cBhvr>
                                        <p:cTn id="54" dur="1" fill="hold">
                                          <p:stCondLst>
                                            <p:cond delay="0"/>
                                          </p:stCondLst>
                                        </p:cTn>
                                        <p:tgtEl>
                                          <p:spTgt spid="307220"/>
                                        </p:tgtEl>
                                        <p:attrNameLst>
                                          <p:attrName>style.visibility</p:attrName>
                                        </p:attrNameLst>
                                      </p:cBhvr>
                                      <p:to>
                                        <p:strVal val="visible"/>
                                      </p:to>
                                    </p:set>
                                    <p:animEffect transition="in" filter="box(in)">
                                      <p:cBhvr>
                                        <p:cTn id="55" dur="500"/>
                                        <p:tgtEl>
                                          <p:spTgt spid="307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4" grpId="0" animBg="1"/>
      <p:bldP spid="307206" grpId="0" animBg="1"/>
      <p:bldP spid="307207" grpId="0" animBg="1"/>
      <p:bldP spid="307209" grpId="0" animBg="1"/>
      <p:bldP spid="307210" grpId="0" animBg="1"/>
      <p:bldP spid="307212" grpId="0"/>
      <p:bldP spid="307213" grpId="0" animBg="1"/>
      <p:bldP spid="307214" grpId="0"/>
      <p:bldP spid="307215" grpId="0"/>
      <p:bldP spid="307216" grpId="0"/>
      <p:bldP spid="307217" grpId="0" animBg="1"/>
      <p:bldP spid="307218" grpId="0" animBg="1"/>
      <p:bldP spid="3072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0"/>
            <a:ext cx="7772400" cy="1143000"/>
          </a:xfrm>
        </p:spPr>
        <p:txBody>
          <a:bodyPr/>
          <a:lstStyle/>
          <a:p>
            <a:r>
              <a:rPr lang="en-US"/>
              <a:t>1.	</a:t>
            </a:r>
            <a:r>
              <a:rPr lang="en-US" u="sng"/>
              <a:t>Disease (infection)</a:t>
            </a:r>
          </a:p>
        </p:txBody>
      </p:sp>
      <p:sp>
        <p:nvSpPr>
          <p:cNvPr id="4099" name="Rectangle 3"/>
          <p:cNvSpPr>
            <a:spLocks noGrp="1" noChangeArrowheads="1"/>
          </p:cNvSpPr>
          <p:nvPr>
            <p:ph type="subTitle" idx="1"/>
          </p:nvPr>
        </p:nvSpPr>
        <p:spPr>
          <a:xfrm>
            <a:off x="457200" y="1219200"/>
            <a:ext cx="8686800" cy="914400"/>
          </a:xfrm>
        </p:spPr>
        <p:txBody>
          <a:bodyPr/>
          <a:lstStyle/>
          <a:p>
            <a:pPr algn="l"/>
            <a:r>
              <a:rPr lang="en-US" sz="2800">
                <a:effectLst/>
              </a:rPr>
              <a:t>This results from the infectious agent when it produces signs and symptoms.</a:t>
            </a:r>
          </a:p>
        </p:txBody>
      </p:sp>
      <p:sp>
        <p:nvSpPr>
          <p:cNvPr id="4100" name="Text Box 4"/>
          <p:cNvSpPr txBox="1">
            <a:spLocks noChangeArrowheads="1"/>
          </p:cNvSpPr>
          <p:nvPr/>
        </p:nvSpPr>
        <p:spPr bwMode="auto">
          <a:xfrm>
            <a:off x="457200" y="2133600"/>
            <a:ext cx="2106613" cy="519113"/>
          </a:xfrm>
          <a:prstGeom prst="rect">
            <a:avLst/>
          </a:prstGeom>
          <a:noFill/>
          <a:ln w="9525">
            <a:noFill/>
            <a:miter lim="800000"/>
            <a:headEnd/>
            <a:tailEnd/>
          </a:ln>
          <a:effectLst/>
        </p:spPr>
        <p:txBody>
          <a:bodyPr wrap="none">
            <a:spAutoFit/>
          </a:bodyPr>
          <a:lstStyle/>
          <a:p>
            <a:r>
              <a:rPr lang="en-US" sz="2800" u="sng"/>
              <a:t>1.1.Manifest</a:t>
            </a:r>
          </a:p>
        </p:txBody>
      </p:sp>
      <p:sp>
        <p:nvSpPr>
          <p:cNvPr id="4101" name="Text Box 5"/>
          <p:cNvSpPr txBox="1">
            <a:spLocks noChangeArrowheads="1"/>
          </p:cNvSpPr>
          <p:nvPr/>
        </p:nvSpPr>
        <p:spPr bwMode="auto">
          <a:xfrm>
            <a:off x="838200" y="2667000"/>
            <a:ext cx="4283075" cy="519113"/>
          </a:xfrm>
          <a:prstGeom prst="rect">
            <a:avLst/>
          </a:prstGeom>
          <a:noFill/>
          <a:ln w="9525">
            <a:noFill/>
            <a:miter lim="800000"/>
            <a:headEnd/>
            <a:tailEnd/>
          </a:ln>
          <a:effectLst/>
        </p:spPr>
        <p:txBody>
          <a:bodyPr wrap="none">
            <a:spAutoFit/>
          </a:bodyPr>
          <a:lstStyle/>
          <a:p>
            <a:r>
              <a:rPr lang="en-US" sz="2800"/>
              <a:t>Synonymous</a:t>
            </a:r>
            <a:r>
              <a:rPr lang="en-US" sz="2800" b="1"/>
              <a:t> </a:t>
            </a:r>
            <a:r>
              <a:rPr lang="en-US" sz="2800"/>
              <a:t>with disease</a:t>
            </a:r>
            <a:r>
              <a:rPr lang="en-US" sz="1800"/>
              <a:t>.</a:t>
            </a:r>
          </a:p>
        </p:txBody>
      </p:sp>
      <p:sp>
        <p:nvSpPr>
          <p:cNvPr id="4102" name="Text Box 6"/>
          <p:cNvSpPr txBox="1">
            <a:spLocks noChangeArrowheads="1"/>
          </p:cNvSpPr>
          <p:nvPr/>
        </p:nvSpPr>
        <p:spPr bwMode="auto">
          <a:xfrm>
            <a:off x="381000" y="3200400"/>
            <a:ext cx="8440738" cy="3629025"/>
          </a:xfrm>
          <a:prstGeom prst="rect">
            <a:avLst/>
          </a:prstGeom>
          <a:noFill/>
          <a:ln w="9525">
            <a:noFill/>
            <a:miter lim="800000"/>
            <a:headEnd/>
            <a:tailEnd/>
          </a:ln>
          <a:effectLst/>
        </p:spPr>
        <p:txBody>
          <a:bodyPr>
            <a:spAutoFit/>
          </a:bodyPr>
          <a:lstStyle/>
          <a:p>
            <a:r>
              <a:rPr lang="en-US" sz="3200" u="sng"/>
              <a:t>1.2 .Inapparent, asymptomatic or sub- clinical infection</a:t>
            </a:r>
          </a:p>
          <a:p>
            <a:r>
              <a:rPr lang="en-US" sz="1800"/>
              <a:t>   </a:t>
            </a:r>
            <a:r>
              <a:rPr lang="en-US" sz="2800"/>
              <a:t>Where infectious agent fails to produce signs and symptoms  but infectious agent survives and multiplies in the body of man  or animal and is capable of being transmitted to another susceptible individual or animal.</a:t>
            </a:r>
          </a:p>
          <a:p>
            <a:r>
              <a:rPr lang="en-US" sz="2800"/>
              <a:t>.</a:t>
            </a:r>
          </a:p>
        </p:txBody>
      </p:sp>
    </p:spTree>
  </p:cSld>
  <p:clrMapOvr>
    <a:masterClrMapping/>
  </p:clrMapOvr>
  <p:transition>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Grp="1" noChangeArrowheads="1"/>
          </p:cNvSpPr>
          <p:nvPr>
            <p:ph type="body" sz="half" idx="1"/>
          </p:nvPr>
        </p:nvSpPr>
        <p:spPr>
          <a:xfrm>
            <a:off x="152400" y="152400"/>
            <a:ext cx="5943600" cy="6324600"/>
          </a:xfrm>
        </p:spPr>
        <p:txBody>
          <a:bodyPr/>
          <a:lstStyle/>
          <a:p>
            <a:pPr marL="609600" indent="-609600">
              <a:buFontTx/>
              <a:buNone/>
            </a:pPr>
            <a:endParaRPr lang="en-US"/>
          </a:p>
          <a:p>
            <a:pPr marL="609600" indent="-609600">
              <a:buFontTx/>
              <a:buNone/>
            </a:pPr>
            <a:r>
              <a:rPr lang="en-US" sz="3600" u="sng"/>
              <a:t>1.Pandemic:</a:t>
            </a:r>
          </a:p>
          <a:p>
            <a:pPr marL="609600" indent="-609600">
              <a:buFontTx/>
              <a:buNone/>
            </a:pPr>
            <a:r>
              <a:rPr lang="en-US"/>
              <a:t>Global occurrence of a disease.</a:t>
            </a:r>
          </a:p>
          <a:p>
            <a:pPr marL="609600" indent="-609600">
              <a:buFont typeface="Wingdings" pitchFamily="2" charset="2"/>
              <a:buNone/>
            </a:pPr>
            <a:r>
              <a:rPr lang="en-US" sz="2800"/>
              <a:t>Pandemics are widespread epidemics that achieve large geographic proportions.</a:t>
            </a:r>
          </a:p>
          <a:p>
            <a:pPr marL="609600" indent="-609600">
              <a:buFont typeface="Wingdings" pitchFamily="2" charset="2"/>
              <a:buNone/>
            </a:pPr>
            <a:r>
              <a:rPr lang="en-US" sz="2800"/>
              <a:t>	Example :during the influenza pandemic of the 19</a:t>
            </a:r>
            <a:r>
              <a:rPr lang="en-US" sz="2800" baseline="30000"/>
              <a:t>th</a:t>
            </a:r>
            <a:r>
              <a:rPr lang="en-US" sz="2800"/>
              <a:t> century, millions of people across the continents were affected. Today, AIDS is considered to be the most alarming pandemic of the century.</a:t>
            </a:r>
          </a:p>
          <a:p>
            <a:pPr marL="609600" indent="-609600">
              <a:buFontTx/>
              <a:buNone/>
            </a:pPr>
            <a:endParaRPr lang="en-US"/>
          </a:p>
        </p:txBody>
      </p:sp>
      <p:sp>
        <p:nvSpPr>
          <p:cNvPr id="164871" name="Text Box 7"/>
          <p:cNvSpPr txBox="1">
            <a:spLocks noChangeArrowheads="1"/>
          </p:cNvSpPr>
          <p:nvPr/>
        </p:nvSpPr>
        <p:spPr bwMode="auto">
          <a:xfrm>
            <a:off x="120650" y="2844800"/>
            <a:ext cx="184150" cy="519113"/>
          </a:xfrm>
          <a:prstGeom prst="rect">
            <a:avLst/>
          </a:prstGeom>
          <a:noFill/>
          <a:ln w="9525">
            <a:noFill/>
            <a:miter lim="800000"/>
            <a:headEnd/>
            <a:tailEnd/>
          </a:ln>
          <a:effectLst/>
        </p:spPr>
        <p:txBody>
          <a:bodyPr wrap="none">
            <a:spAutoFit/>
          </a:bodyPr>
          <a:lstStyle/>
          <a:p>
            <a:endParaRPr lang="en-US" sz="2800"/>
          </a:p>
        </p:txBody>
      </p:sp>
      <p:pic>
        <p:nvPicPr>
          <p:cNvPr id="164872" name="Picture 8"/>
          <p:cNvPicPr>
            <a:picLocks noGrp="1" noChangeAspect="1" noChangeArrowheads="1"/>
          </p:cNvPicPr>
          <p:nvPr>
            <p:ph sz="half" idx="2"/>
          </p:nvPr>
        </p:nvPicPr>
        <p:blipFill>
          <a:blip r:embed="rId2" cstate="print"/>
          <a:srcRect/>
          <a:stretch>
            <a:fillRect/>
          </a:stretch>
        </p:blipFill>
        <p:spPr>
          <a:xfrm>
            <a:off x="6019800" y="457200"/>
            <a:ext cx="3124200" cy="3581400"/>
          </a:xfrm>
          <a:noFill/>
          <a:ln/>
        </p:spPr>
      </p:pic>
    </p:spTree>
  </p:cSld>
  <p:clrMapOvr>
    <a:masterClrMapping/>
  </p:clrMapOvr>
  <p:transition>
    <p:blinds/>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ChangeArrowheads="1"/>
          </p:cNvSpPr>
          <p:nvPr/>
        </p:nvSpPr>
        <p:spPr bwMode="auto">
          <a:xfrm>
            <a:off x="0" y="457200"/>
            <a:ext cx="9144000" cy="4606925"/>
          </a:xfrm>
          <a:prstGeom prst="rect">
            <a:avLst/>
          </a:prstGeom>
          <a:noFill/>
          <a:ln w="9525">
            <a:noFill/>
            <a:miter lim="800000"/>
            <a:headEnd/>
            <a:tailEnd/>
          </a:ln>
          <a:effectLst/>
        </p:spPr>
        <p:txBody>
          <a:bodyPr>
            <a:spAutoFit/>
          </a:bodyPr>
          <a:lstStyle/>
          <a:p>
            <a:r>
              <a:rPr lang="en-US" sz="3600" u="sng">
                <a:effectLst>
                  <a:outerShdw blurRad="38100" dist="38100" dir="2700000" algn="tl">
                    <a:srgbClr val="000000"/>
                  </a:outerShdw>
                </a:effectLst>
              </a:rPr>
              <a:t>2.Endemic:</a:t>
            </a:r>
          </a:p>
          <a:p>
            <a:r>
              <a:rPr lang="en-US">
                <a:effectLst>
                  <a:outerShdw blurRad="38100" dist="38100" dir="2700000" algn="tl">
                    <a:srgbClr val="000000"/>
                  </a:outerShdw>
                </a:effectLst>
              </a:rPr>
              <a:t>	</a:t>
            </a:r>
            <a:r>
              <a:rPr lang="en-US" sz="2800">
                <a:effectLst>
                  <a:outerShdw blurRad="38100" dist="38100" dir="2700000" algn="tl">
                    <a:srgbClr val="000000"/>
                  </a:outerShdw>
                </a:effectLst>
              </a:rPr>
              <a:t>The constant presence of a disease or infectious </a:t>
            </a:r>
          </a:p>
          <a:p>
            <a:r>
              <a:rPr lang="en-US" sz="2800">
                <a:effectLst>
                  <a:outerShdw blurRad="38100" dist="38100" dir="2700000" algn="tl">
                    <a:srgbClr val="000000"/>
                  </a:outerShdw>
                </a:effectLst>
              </a:rPr>
              <a:t>agent within a given geographic area, may also refer</a:t>
            </a:r>
          </a:p>
          <a:p>
            <a:r>
              <a:rPr lang="en-US" sz="2800">
                <a:effectLst>
                  <a:outerShdw blurRad="38100" dist="38100" dir="2700000" algn="tl">
                    <a:srgbClr val="000000"/>
                  </a:outerShdw>
                </a:effectLst>
              </a:rPr>
              <a:t> to the usual prevalence of a given disease within such area.</a:t>
            </a:r>
          </a:p>
          <a:p>
            <a:r>
              <a:rPr lang="en-US" sz="3600" u="sng">
                <a:effectLst>
                  <a:outerShdw blurRad="38100" dist="38100" dir="2700000" algn="tl">
                    <a:srgbClr val="000000"/>
                  </a:outerShdw>
                </a:effectLst>
              </a:rPr>
              <a:t>3.Sporadic :</a:t>
            </a:r>
          </a:p>
          <a:p>
            <a:r>
              <a:rPr lang="en-US" sz="2800">
                <a:effectLst>
                  <a:outerShdw blurRad="38100" dist="38100" dir="2700000" algn="tl">
                    <a:srgbClr val="000000"/>
                  </a:outerShdw>
                </a:effectLst>
              </a:rPr>
              <a:t>it refers to the scattered presence of the disease in the given population (a case here and a case there). This indicates that the number of the susceptible is less than the number of resistant in the population</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4" name="Text Box 6"/>
          <p:cNvSpPr txBox="1">
            <a:spLocks noChangeArrowheads="1"/>
          </p:cNvSpPr>
          <p:nvPr/>
        </p:nvSpPr>
        <p:spPr bwMode="auto">
          <a:xfrm>
            <a:off x="0" y="4635500"/>
            <a:ext cx="9144000" cy="703263"/>
          </a:xfrm>
          <a:prstGeom prst="rect">
            <a:avLst/>
          </a:prstGeom>
          <a:noFill/>
          <a:ln w="9525">
            <a:noFill/>
            <a:miter lim="800000"/>
            <a:headEnd/>
            <a:tailEnd/>
          </a:ln>
          <a:effectLst/>
        </p:spPr>
        <p:txBody>
          <a:bodyPr>
            <a:spAutoFit/>
          </a:bodyPr>
          <a:lstStyle/>
          <a:p>
            <a:pPr marL="457200" indent="-457200" eaLnBrk="1" hangingPunct="1">
              <a:spcBef>
                <a:spcPct val="50000"/>
              </a:spcBef>
              <a:buFontTx/>
              <a:buAutoNum type="arabicPeriod"/>
            </a:pPr>
            <a:endParaRPr lang="en-US" sz="1600">
              <a:solidFill>
                <a:schemeClr val="tx2"/>
              </a:solidFill>
              <a:latin typeface="Times New Roman" pitchFamily="18" charset="0"/>
            </a:endParaRPr>
          </a:p>
          <a:p>
            <a:pPr marL="457200" indent="-457200" eaLnBrk="1" hangingPunct="1">
              <a:spcBef>
                <a:spcPct val="50000"/>
              </a:spcBef>
            </a:pPr>
            <a:endParaRPr lang="en-US" sz="1600">
              <a:solidFill>
                <a:schemeClr val="tx2"/>
              </a:solidFill>
              <a:latin typeface="Times New Roman" pitchFamily="18" charset="0"/>
            </a:endParaRPr>
          </a:p>
        </p:txBody>
      </p:sp>
      <p:sp>
        <p:nvSpPr>
          <p:cNvPr id="165897" name="Text Box 9"/>
          <p:cNvSpPr txBox="1">
            <a:spLocks noChangeArrowheads="1"/>
          </p:cNvSpPr>
          <p:nvPr/>
        </p:nvSpPr>
        <p:spPr bwMode="auto">
          <a:xfrm>
            <a:off x="76200" y="228600"/>
            <a:ext cx="9144000" cy="6251575"/>
          </a:xfrm>
          <a:prstGeom prst="rect">
            <a:avLst/>
          </a:prstGeom>
          <a:noFill/>
          <a:ln w="9525">
            <a:noFill/>
            <a:miter lim="800000"/>
            <a:headEnd/>
            <a:tailEnd/>
          </a:ln>
          <a:effectLst/>
        </p:spPr>
        <p:txBody>
          <a:bodyPr>
            <a:spAutoFit/>
          </a:bodyPr>
          <a:lstStyle/>
          <a:p>
            <a:pPr marL="457200" indent="-457200"/>
            <a:r>
              <a:rPr lang="en-US" sz="3200" u="sng">
                <a:effectLst>
                  <a:outerShdw blurRad="38100" dist="38100" dir="2700000" algn="tl">
                    <a:srgbClr val="000000"/>
                  </a:outerShdw>
                </a:effectLst>
              </a:rPr>
              <a:t>4.Epidemic :</a:t>
            </a:r>
          </a:p>
          <a:p>
            <a:pPr marL="457200" indent="-457200"/>
            <a:r>
              <a:rPr lang="en-US" sz="2800">
                <a:effectLst>
                  <a:outerShdw blurRad="38100" dist="38100" dir="2700000" algn="tl">
                    <a:srgbClr val="000000"/>
                  </a:outerShdw>
                </a:effectLst>
              </a:rPr>
              <a:t>This is occurrence, in a community or region, of cases of an illness (an outbreak) clearly in excess of expected occurrence. This indicates that the number of susceptible is more than the resistant in the community.</a:t>
            </a:r>
          </a:p>
          <a:p>
            <a:pPr marL="457200" indent="-457200"/>
            <a:endParaRPr lang="en-US" sz="2800">
              <a:effectLst>
                <a:outerShdw blurRad="38100" dist="38100" dir="2700000" algn="tl">
                  <a:srgbClr val="000000"/>
                </a:outerShdw>
              </a:effectLst>
            </a:endParaRPr>
          </a:p>
          <a:p>
            <a:pPr marL="457200" indent="-457200"/>
            <a:r>
              <a:rPr lang="en-US" sz="3200" u="sng">
                <a:effectLst>
                  <a:outerShdw blurRad="38100" dist="38100" dir="2700000" algn="tl">
                    <a:srgbClr val="000000"/>
                  </a:outerShdw>
                </a:effectLst>
              </a:rPr>
              <a:t>Epidemic are classified as follows:</a:t>
            </a:r>
          </a:p>
          <a:p>
            <a:pPr marL="457200" indent="-457200"/>
            <a:endParaRPr lang="en-US" sz="3200" u="sng">
              <a:effectLst>
                <a:outerShdw blurRad="38100" dist="38100" dir="2700000" algn="tl">
                  <a:srgbClr val="000000"/>
                </a:outerShdw>
              </a:effectLst>
            </a:endParaRPr>
          </a:p>
          <a:p>
            <a:pPr marL="457200" indent="-457200">
              <a:buFontTx/>
              <a:buAutoNum type="arabicPeriod"/>
            </a:pPr>
            <a:r>
              <a:rPr lang="en-US" sz="2800">
                <a:effectLst>
                  <a:outerShdw blurRad="38100" dist="38100" dir="2700000" algn="tl">
                    <a:srgbClr val="000000"/>
                  </a:outerShdw>
                </a:effectLst>
              </a:rPr>
              <a:t>Common source epidemics</a:t>
            </a:r>
          </a:p>
          <a:p>
            <a:pPr marL="457200" indent="-457200">
              <a:buFontTx/>
              <a:buAutoNum type="arabicPeriod"/>
            </a:pPr>
            <a:r>
              <a:rPr lang="en-US" sz="2800">
                <a:effectLst>
                  <a:outerShdw blurRad="38100" dist="38100" dir="2700000" algn="tl">
                    <a:srgbClr val="000000"/>
                  </a:outerShdw>
                </a:effectLst>
              </a:rPr>
              <a:t>Point source epidemics</a:t>
            </a:r>
          </a:p>
          <a:p>
            <a:pPr marL="457200" indent="-457200">
              <a:buFontTx/>
              <a:buAutoNum type="arabicPeriod"/>
            </a:pPr>
            <a:r>
              <a:rPr lang="en-US" sz="2800">
                <a:effectLst>
                  <a:outerShdw blurRad="38100" dist="38100" dir="2700000" algn="tl">
                    <a:srgbClr val="000000"/>
                  </a:outerShdw>
                </a:effectLst>
              </a:rPr>
              <a:t>Propagative (progressive) Epidemics</a:t>
            </a:r>
          </a:p>
          <a:p>
            <a:pPr marL="457200" indent="-457200">
              <a:buFontTx/>
              <a:buChar char="•"/>
            </a:pPr>
            <a:endParaRPr lang="en-US" sz="2800">
              <a:effectLst>
                <a:outerShdw blurRad="38100" dist="38100" dir="2700000" algn="tl">
                  <a:srgbClr val="000000"/>
                </a:outerShdw>
              </a:effectLst>
            </a:endParaRPr>
          </a:p>
          <a:p>
            <a:pPr marL="457200" indent="-457200"/>
            <a:r>
              <a:rPr lang="en-US" sz="2800">
                <a:effectLst>
                  <a:outerShdw blurRad="38100" dist="38100" dir="2700000" algn="tl">
                    <a:srgbClr val="000000"/>
                  </a:outerShdw>
                </a:effectLst>
              </a:rPr>
              <a:t>.</a:t>
            </a:r>
          </a:p>
        </p:txBody>
      </p:sp>
    </p:spTree>
  </p:cSld>
  <p:clrMapOvr>
    <a:masterClrMapping/>
  </p:clrMapOvr>
  <p:transition>
    <p:blinds dir="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381000" y="152400"/>
            <a:ext cx="8229600" cy="609600"/>
          </a:xfrm>
        </p:spPr>
        <p:txBody>
          <a:bodyPr/>
          <a:lstStyle/>
          <a:p>
            <a:r>
              <a:rPr lang="en-US" sz="4000"/>
              <a:t>1.	Common Source Epidemic</a:t>
            </a:r>
          </a:p>
        </p:txBody>
      </p:sp>
      <p:sp>
        <p:nvSpPr>
          <p:cNvPr id="209923" name="Rectangle 3"/>
          <p:cNvSpPr>
            <a:spLocks noGrp="1" noChangeArrowheads="1"/>
          </p:cNvSpPr>
          <p:nvPr>
            <p:ph type="body" idx="1"/>
          </p:nvPr>
        </p:nvSpPr>
        <p:spPr>
          <a:xfrm>
            <a:off x="76200" y="914400"/>
            <a:ext cx="8991600" cy="6248400"/>
          </a:xfrm>
        </p:spPr>
        <p:txBody>
          <a:bodyPr/>
          <a:lstStyle/>
          <a:p>
            <a:pPr marL="609600" indent="-609600">
              <a:buFont typeface="Wingdings" pitchFamily="2" charset="2"/>
              <a:buNone/>
            </a:pPr>
            <a:r>
              <a:rPr lang="en-US" sz="2800"/>
              <a:t>In common source epidemics, all susceptible individuals are exposed to a specific infectious pathogen or noxious agent (chemicals, pollution, heat, etc) originating from a usual, conventional or customary source that is common exposure.</a:t>
            </a:r>
          </a:p>
          <a:p>
            <a:pPr marL="609600" indent="-609600">
              <a:buFont typeface="Wingdings" pitchFamily="2" charset="2"/>
              <a:buNone/>
            </a:pPr>
            <a:r>
              <a:rPr lang="en-US" sz="2800"/>
              <a:t>Mode of transmission:</a:t>
            </a:r>
          </a:p>
          <a:p>
            <a:pPr marL="609600" indent="-609600">
              <a:buFont typeface="Wingdings" pitchFamily="2" charset="2"/>
              <a:buAutoNum type="arabicPeriod"/>
            </a:pPr>
            <a:r>
              <a:rPr lang="en-US" sz="2800"/>
              <a:t>	Indirect (vehicle borne)</a:t>
            </a:r>
          </a:p>
          <a:p>
            <a:pPr marL="609600" indent="-609600">
              <a:buFont typeface="Wingdings" pitchFamily="2" charset="2"/>
              <a:buNone/>
            </a:pPr>
            <a:r>
              <a:rPr lang="en-US" sz="2800"/>
              <a:t>		</a:t>
            </a:r>
            <a:r>
              <a:rPr lang="en-US" sz="1800"/>
              <a:t>1.1</a:t>
            </a:r>
            <a:r>
              <a:rPr lang="en-US" sz="2400"/>
              <a:t>	Food</a:t>
            </a:r>
          </a:p>
          <a:p>
            <a:pPr marL="609600" indent="-609600">
              <a:buFont typeface="Wingdings" pitchFamily="2" charset="2"/>
              <a:buNone/>
            </a:pPr>
            <a:r>
              <a:rPr lang="en-US" sz="2800"/>
              <a:t>		</a:t>
            </a:r>
            <a:r>
              <a:rPr lang="en-US" sz="1800"/>
              <a:t>1.2</a:t>
            </a:r>
            <a:r>
              <a:rPr lang="en-US" sz="2800"/>
              <a:t>	</a:t>
            </a:r>
            <a:r>
              <a:rPr lang="en-US" sz="2400"/>
              <a:t>Water</a:t>
            </a:r>
          </a:p>
          <a:p>
            <a:pPr marL="609600" indent="-609600">
              <a:buFont typeface="Wingdings" pitchFamily="2" charset="2"/>
              <a:buNone/>
            </a:pPr>
            <a:r>
              <a:rPr lang="en-US" sz="2800"/>
              <a:t>		</a:t>
            </a:r>
            <a:r>
              <a:rPr lang="en-US" sz="1800"/>
              <a:t>1.3</a:t>
            </a:r>
            <a:r>
              <a:rPr lang="en-US" sz="2800"/>
              <a:t>	</a:t>
            </a:r>
            <a:r>
              <a:rPr lang="en-US" sz="2400"/>
              <a:t>Air</a:t>
            </a:r>
          </a:p>
          <a:p>
            <a:pPr marL="609600" indent="-609600">
              <a:buFont typeface="Wingdings" pitchFamily="2" charset="2"/>
              <a:buNone/>
            </a:pPr>
            <a:r>
              <a:rPr lang="en-US" sz="2800"/>
              <a:t>	</a:t>
            </a:r>
            <a:r>
              <a:rPr lang="en-US" sz="1800"/>
              <a:t>	1.4</a:t>
            </a:r>
            <a:r>
              <a:rPr lang="en-US" sz="2800"/>
              <a:t>	</a:t>
            </a:r>
            <a:r>
              <a:rPr lang="en-US" sz="2400"/>
              <a:t>Fomites</a:t>
            </a:r>
          </a:p>
          <a:p>
            <a:pPr marL="609600" indent="-609600">
              <a:buFont typeface="Wingdings" pitchFamily="2" charset="2"/>
              <a:buAutoNum type="arabicPeriod" startAt="2"/>
            </a:pPr>
            <a:r>
              <a:rPr lang="en-US" u="sng"/>
              <a:t>No direct transmission</a:t>
            </a:r>
          </a:p>
          <a:p>
            <a:pPr marL="609600" indent="-609600">
              <a:buFont typeface="Wingdings" pitchFamily="2" charset="2"/>
              <a:buNone/>
            </a:pPr>
            <a:endParaRPr lang="en-US"/>
          </a:p>
        </p:txBody>
      </p:sp>
    </p:spTree>
  </p:cSld>
  <p:clrMapOvr>
    <a:masterClrMapping/>
  </p:clrMapOvr>
  <p:transition>
    <p:comb dir="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828" name="Rectangle 4"/>
          <p:cNvSpPr>
            <a:spLocks noChangeArrowheads="1"/>
          </p:cNvSpPr>
          <p:nvPr/>
        </p:nvSpPr>
        <p:spPr bwMode="auto">
          <a:xfrm>
            <a:off x="838200" y="850900"/>
            <a:ext cx="7772400" cy="4953000"/>
          </a:xfrm>
          <a:prstGeom prst="rect">
            <a:avLst/>
          </a:prstGeom>
          <a:gradFill rotWithShape="1">
            <a:gsLst>
              <a:gs pos="0">
                <a:srgbClr val="336600"/>
              </a:gs>
              <a:gs pos="50000">
                <a:schemeClr val="accent1"/>
              </a:gs>
              <a:gs pos="100000">
                <a:srgbClr val="336600"/>
              </a:gs>
            </a:gsLst>
            <a:lin ang="0" scaled="1"/>
          </a:gradFill>
          <a:ln w="38100">
            <a:solidFill>
              <a:schemeClr val="tx1"/>
            </a:solidFill>
            <a:miter lim="800000"/>
            <a:headEnd/>
            <a:tailEnd/>
          </a:ln>
          <a:effectLst/>
        </p:spPr>
        <p:txBody>
          <a:bodyPr wrap="none" anchor="ctr"/>
          <a:lstStyle/>
          <a:p>
            <a:pPr algn="ctr"/>
            <a:endParaRPr lang="en-US" sz="1800"/>
          </a:p>
        </p:txBody>
      </p:sp>
      <p:sp>
        <p:nvSpPr>
          <p:cNvPr id="205829" name="Freeform 5"/>
          <p:cNvSpPr>
            <a:spLocks/>
          </p:cNvSpPr>
          <p:nvPr/>
        </p:nvSpPr>
        <p:spPr bwMode="auto">
          <a:xfrm>
            <a:off x="2616200" y="1311275"/>
            <a:ext cx="5994400" cy="4492625"/>
          </a:xfrm>
          <a:custGeom>
            <a:avLst/>
            <a:gdLst/>
            <a:ahLst/>
            <a:cxnLst>
              <a:cxn ang="0">
                <a:pos x="32" y="2830"/>
              </a:cxn>
              <a:cxn ang="0">
                <a:pos x="144" y="2173"/>
              </a:cxn>
              <a:cxn ang="0">
                <a:pos x="896" y="286"/>
              </a:cxn>
              <a:cxn ang="0">
                <a:pos x="1534" y="454"/>
              </a:cxn>
              <a:cxn ang="0">
                <a:pos x="2357" y="1359"/>
              </a:cxn>
              <a:cxn ang="0">
                <a:pos x="3776" y="2782"/>
              </a:cxn>
            </a:cxnLst>
            <a:rect l="0" t="0" r="r" b="b"/>
            <a:pathLst>
              <a:path w="3776" h="2830">
                <a:moveTo>
                  <a:pt x="32" y="2830"/>
                </a:moveTo>
                <a:cubicBezTo>
                  <a:pt x="51" y="2721"/>
                  <a:pt x="0" y="2597"/>
                  <a:pt x="144" y="2173"/>
                </a:cubicBezTo>
                <a:cubicBezTo>
                  <a:pt x="288" y="1749"/>
                  <a:pt x="664" y="572"/>
                  <a:pt x="896" y="286"/>
                </a:cubicBezTo>
                <a:cubicBezTo>
                  <a:pt x="1128" y="0"/>
                  <a:pt x="1291" y="275"/>
                  <a:pt x="1534" y="454"/>
                </a:cubicBezTo>
                <a:cubicBezTo>
                  <a:pt x="1777" y="633"/>
                  <a:pt x="1983" y="971"/>
                  <a:pt x="2357" y="1359"/>
                </a:cubicBezTo>
                <a:cubicBezTo>
                  <a:pt x="2731" y="1747"/>
                  <a:pt x="3480" y="2486"/>
                  <a:pt x="3776" y="2782"/>
                </a:cubicBezTo>
              </a:path>
            </a:pathLst>
          </a:custGeom>
          <a:noFill/>
          <a:ln w="38100" cap="flat" cmpd="sng">
            <a:solidFill>
              <a:schemeClr val="tx1"/>
            </a:solidFill>
            <a:prstDash val="solid"/>
            <a:round/>
            <a:headEnd/>
            <a:tailEnd/>
          </a:ln>
          <a:effectLst/>
        </p:spPr>
        <p:txBody>
          <a:bodyPr anchor="ctr"/>
          <a:lstStyle/>
          <a:p>
            <a:endParaRPr lang="en-GB"/>
          </a:p>
        </p:txBody>
      </p:sp>
      <p:sp>
        <p:nvSpPr>
          <p:cNvPr id="205830" name="Line 6"/>
          <p:cNvSpPr>
            <a:spLocks noChangeShapeType="1"/>
          </p:cNvSpPr>
          <p:nvPr/>
        </p:nvSpPr>
        <p:spPr bwMode="auto">
          <a:xfrm>
            <a:off x="1066800" y="5118100"/>
            <a:ext cx="0" cy="609600"/>
          </a:xfrm>
          <a:prstGeom prst="line">
            <a:avLst/>
          </a:prstGeom>
          <a:noFill/>
          <a:ln w="9525">
            <a:solidFill>
              <a:schemeClr val="tx1"/>
            </a:solidFill>
            <a:round/>
            <a:headEnd/>
            <a:tailEnd/>
          </a:ln>
          <a:effectLst/>
        </p:spPr>
        <p:txBody>
          <a:bodyPr anchor="ctr"/>
          <a:lstStyle/>
          <a:p>
            <a:endParaRPr lang="en-GB"/>
          </a:p>
        </p:txBody>
      </p:sp>
      <p:sp>
        <p:nvSpPr>
          <p:cNvPr id="205831" name="Line 7"/>
          <p:cNvSpPr>
            <a:spLocks noChangeShapeType="1"/>
          </p:cNvSpPr>
          <p:nvPr/>
        </p:nvSpPr>
        <p:spPr bwMode="auto">
          <a:xfrm>
            <a:off x="1066800" y="5499100"/>
            <a:ext cx="762000" cy="0"/>
          </a:xfrm>
          <a:prstGeom prst="line">
            <a:avLst/>
          </a:prstGeom>
          <a:noFill/>
          <a:ln w="9525">
            <a:solidFill>
              <a:schemeClr val="tx1"/>
            </a:solidFill>
            <a:round/>
            <a:headEnd/>
            <a:tailEnd/>
          </a:ln>
          <a:effectLst/>
        </p:spPr>
        <p:txBody>
          <a:bodyPr anchor="ctr"/>
          <a:lstStyle/>
          <a:p>
            <a:endParaRPr lang="en-GB"/>
          </a:p>
        </p:txBody>
      </p:sp>
      <p:sp>
        <p:nvSpPr>
          <p:cNvPr id="205833" name="Text Box 9"/>
          <p:cNvSpPr txBox="1">
            <a:spLocks noChangeArrowheads="1"/>
          </p:cNvSpPr>
          <p:nvPr/>
        </p:nvSpPr>
        <p:spPr bwMode="auto">
          <a:xfrm>
            <a:off x="1812925" y="5302250"/>
            <a:ext cx="320675" cy="366713"/>
          </a:xfrm>
          <a:prstGeom prst="rect">
            <a:avLst/>
          </a:prstGeom>
          <a:noFill/>
          <a:ln w="9525">
            <a:noFill/>
            <a:miter lim="800000"/>
            <a:headEnd/>
            <a:tailEnd/>
          </a:ln>
          <a:effectLst/>
        </p:spPr>
        <p:txBody>
          <a:bodyPr wrap="none">
            <a:spAutoFit/>
          </a:bodyPr>
          <a:lstStyle/>
          <a:p>
            <a:r>
              <a:rPr lang="en-US" sz="1800"/>
              <a:t>A</a:t>
            </a:r>
          </a:p>
        </p:txBody>
      </p:sp>
      <p:sp>
        <p:nvSpPr>
          <p:cNvPr id="205834" name="Line 10"/>
          <p:cNvSpPr>
            <a:spLocks noChangeShapeType="1"/>
          </p:cNvSpPr>
          <p:nvPr/>
        </p:nvSpPr>
        <p:spPr bwMode="auto">
          <a:xfrm>
            <a:off x="2590800" y="5118100"/>
            <a:ext cx="0" cy="609600"/>
          </a:xfrm>
          <a:prstGeom prst="line">
            <a:avLst/>
          </a:prstGeom>
          <a:noFill/>
          <a:ln w="9525">
            <a:solidFill>
              <a:schemeClr val="tx1"/>
            </a:solidFill>
            <a:round/>
            <a:headEnd/>
            <a:tailEnd/>
          </a:ln>
          <a:effectLst/>
        </p:spPr>
        <p:txBody>
          <a:bodyPr anchor="ctr"/>
          <a:lstStyle/>
          <a:p>
            <a:endParaRPr lang="en-GB"/>
          </a:p>
        </p:txBody>
      </p:sp>
      <p:sp>
        <p:nvSpPr>
          <p:cNvPr id="205835" name="Line 11"/>
          <p:cNvSpPr>
            <a:spLocks noChangeShapeType="1"/>
          </p:cNvSpPr>
          <p:nvPr/>
        </p:nvSpPr>
        <p:spPr bwMode="auto">
          <a:xfrm>
            <a:off x="2133600" y="5499100"/>
            <a:ext cx="1371600" cy="0"/>
          </a:xfrm>
          <a:prstGeom prst="line">
            <a:avLst/>
          </a:prstGeom>
          <a:noFill/>
          <a:ln w="9525">
            <a:solidFill>
              <a:schemeClr val="tx1"/>
            </a:solidFill>
            <a:round/>
            <a:headEnd/>
            <a:tailEnd/>
          </a:ln>
          <a:effectLst/>
        </p:spPr>
        <p:txBody>
          <a:bodyPr anchor="ctr"/>
          <a:lstStyle/>
          <a:p>
            <a:endParaRPr lang="en-GB"/>
          </a:p>
        </p:txBody>
      </p:sp>
      <p:sp>
        <p:nvSpPr>
          <p:cNvPr id="205836" name="Text Box 12"/>
          <p:cNvSpPr txBox="1">
            <a:spLocks noChangeArrowheads="1"/>
          </p:cNvSpPr>
          <p:nvPr/>
        </p:nvSpPr>
        <p:spPr bwMode="auto">
          <a:xfrm>
            <a:off x="3429000" y="5302250"/>
            <a:ext cx="320675" cy="366713"/>
          </a:xfrm>
          <a:prstGeom prst="rect">
            <a:avLst/>
          </a:prstGeom>
          <a:noFill/>
          <a:ln w="9525">
            <a:noFill/>
            <a:miter lim="800000"/>
            <a:headEnd/>
            <a:tailEnd/>
          </a:ln>
          <a:effectLst/>
        </p:spPr>
        <p:txBody>
          <a:bodyPr wrap="none">
            <a:spAutoFit/>
          </a:bodyPr>
          <a:lstStyle/>
          <a:p>
            <a:r>
              <a:rPr lang="en-US" sz="1800"/>
              <a:t>B</a:t>
            </a:r>
          </a:p>
        </p:txBody>
      </p:sp>
      <p:sp>
        <p:nvSpPr>
          <p:cNvPr id="205837" name="Line 13"/>
          <p:cNvSpPr>
            <a:spLocks noChangeShapeType="1"/>
          </p:cNvSpPr>
          <p:nvPr/>
        </p:nvSpPr>
        <p:spPr bwMode="auto">
          <a:xfrm>
            <a:off x="4114800" y="5118100"/>
            <a:ext cx="0" cy="609600"/>
          </a:xfrm>
          <a:prstGeom prst="line">
            <a:avLst/>
          </a:prstGeom>
          <a:noFill/>
          <a:ln w="9525">
            <a:solidFill>
              <a:schemeClr val="tx1"/>
            </a:solidFill>
            <a:round/>
            <a:headEnd/>
            <a:tailEnd/>
          </a:ln>
          <a:effectLst/>
        </p:spPr>
        <p:txBody>
          <a:bodyPr anchor="ctr"/>
          <a:lstStyle/>
          <a:p>
            <a:endParaRPr lang="en-GB"/>
          </a:p>
        </p:txBody>
      </p:sp>
      <p:sp>
        <p:nvSpPr>
          <p:cNvPr id="205838" name="Line 14"/>
          <p:cNvSpPr>
            <a:spLocks noChangeShapeType="1"/>
          </p:cNvSpPr>
          <p:nvPr/>
        </p:nvSpPr>
        <p:spPr bwMode="auto">
          <a:xfrm>
            <a:off x="3657600" y="5499100"/>
            <a:ext cx="457200" cy="0"/>
          </a:xfrm>
          <a:prstGeom prst="line">
            <a:avLst/>
          </a:prstGeom>
          <a:noFill/>
          <a:ln w="9525">
            <a:solidFill>
              <a:schemeClr val="tx1"/>
            </a:solidFill>
            <a:round/>
            <a:headEnd/>
            <a:tailEnd/>
          </a:ln>
          <a:effectLst/>
        </p:spPr>
        <p:txBody>
          <a:bodyPr anchor="ctr"/>
          <a:lstStyle/>
          <a:p>
            <a:endParaRPr lang="en-GB"/>
          </a:p>
        </p:txBody>
      </p:sp>
      <p:sp>
        <p:nvSpPr>
          <p:cNvPr id="205839" name="Line 15"/>
          <p:cNvSpPr>
            <a:spLocks noChangeShapeType="1"/>
          </p:cNvSpPr>
          <p:nvPr/>
        </p:nvSpPr>
        <p:spPr bwMode="auto">
          <a:xfrm>
            <a:off x="4267200" y="1612900"/>
            <a:ext cx="0" cy="4191000"/>
          </a:xfrm>
          <a:prstGeom prst="line">
            <a:avLst/>
          </a:prstGeom>
          <a:noFill/>
          <a:ln w="44450">
            <a:solidFill>
              <a:schemeClr val="tx1"/>
            </a:solidFill>
            <a:prstDash val="sysDot"/>
            <a:round/>
            <a:headEnd/>
            <a:tailEnd/>
          </a:ln>
          <a:effectLst/>
        </p:spPr>
        <p:txBody>
          <a:bodyPr anchor="ctr"/>
          <a:lstStyle/>
          <a:p>
            <a:endParaRPr lang="en-GB"/>
          </a:p>
        </p:txBody>
      </p:sp>
      <p:sp>
        <p:nvSpPr>
          <p:cNvPr id="205840" name="Text Box 16"/>
          <p:cNvSpPr txBox="1">
            <a:spLocks noChangeArrowheads="1"/>
          </p:cNvSpPr>
          <p:nvPr/>
        </p:nvSpPr>
        <p:spPr bwMode="auto">
          <a:xfrm>
            <a:off x="1431925" y="3321050"/>
            <a:ext cx="1539875" cy="457200"/>
          </a:xfrm>
          <a:prstGeom prst="rect">
            <a:avLst/>
          </a:prstGeom>
          <a:noFill/>
          <a:ln w="9525">
            <a:noFill/>
            <a:miter lim="800000"/>
            <a:headEnd/>
            <a:tailEnd/>
          </a:ln>
          <a:effectLst/>
        </p:spPr>
        <p:txBody>
          <a:bodyPr>
            <a:spAutoFit/>
          </a:bodyPr>
          <a:lstStyle/>
          <a:p>
            <a:r>
              <a:rPr lang="en-US"/>
              <a:t>Exposure</a:t>
            </a:r>
          </a:p>
        </p:txBody>
      </p:sp>
      <p:sp>
        <p:nvSpPr>
          <p:cNvPr id="205841" name="Line 17"/>
          <p:cNvSpPr>
            <a:spLocks noChangeShapeType="1"/>
          </p:cNvSpPr>
          <p:nvPr/>
        </p:nvSpPr>
        <p:spPr bwMode="auto">
          <a:xfrm flipH="1">
            <a:off x="990600" y="3822700"/>
            <a:ext cx="609600" cy="914400"/>
          </a:xfrm>
          <a:prstGeom prst="line">
            <a:avLst/>
          </a:prstGeom>
          <a:noFill/>
          <a:ln w="15875">
            <a:solidFill>
              <a:schemeClr val="tx1"/>
            </a:solidFill>
            <a:round/>
            <a:headEnd/>
            <a:tailEnd type="triangle" w="med" len="med"/>
          </a:ln>
          <a:effectLst/>
        </p:spPr>
        <p:txBody>
          <a:bodyPr anchor="ctr"/>
          <a:lstStyle/>
          <a:p>
            <a:endParaRPr lang="en-GB"/>
          </a:p>
        </p:txBody>
      </p:sp>
      <p:sp>
        <p:nvSpPr>
          <p:cNvPr id="205842" name="Text Box 18"/>
          <p:cNvSpPr txBox="1">
            <a:spLocks noChangeArrowheads="1"/>
          </p:cNvSpPr>
          <p:nvPr/>
        </p:nvSpPr>
        <p:spPr bwMode="auto">
          <a:xfrm>
            <a:off x="746125" y="5835650"/>
            <a:ext cx="309563" cy="366713"/>
          </a:xfrm>
          <a:prstGeom prst="rect">
            <a:avLst/>
          </a:prstGeom>
          <a:noFill/>
          <a:ln w="9525">
            <a:noFill/>
            <a:miter lim="800000"/>
            <a:headEnd/>
            <a:tailEnd/>
          </a:ln>
          <a:effectLst/>
        </p:spPr>
        <p:txBody>
          <a:bodyPr wrap="none">
            <a:spAutoFit/>
          </a:bodyPr>
          <a:lstStyle/>
          <a:p>
            <a:r>
              <a:rPr lang="en-US" sz="1800"/>
              <a:t>0</a:t>
            </a:r>
          </a:p>
        </p:txBody>
      </p:sp>
      <p:sp>
        <p:nvSpPr>
          <p:cNvPr id="205843" name="Text Box 19"/>
          <p:cNvSpPr txBox="1">
            <a:spLocks noChangeArrowheads="1"/>
          </p:cNvSpPr>
          <p:nvPr/>
        </p:nvSpPr>
        <p:spPr bwMode="auto">
          <a:xfrm>
            <a:off x="4860925" y="5761038"/>
            <a:ext cx="847725" cy="457200"/>
          </a:xfrm>
          <a:prstGeom prst="rect">
            <a:avLst/>
          </a:prstGeom>
          <a:noFill/>
          <a:ln w="9525">
            <a:noFill/>
            <a:miter lim="800000"/>
            <a:headEnd/>
            <a:tailEnd/>
          </a:ln>
          <a:effectLst/>
        </p:spPr>
        <p:txBody>
          <a:bodyPr wrap="none">
            <a:spAutoFit/>
          </a:bodyPr>
          <a:lstStyle/>
          <a:p>
            <a:r>
              <a:rPr lang="en-US"/>
              <a:t>Time</a:t>
            </a:r>
          </a:p>
        </p:txBody>
      </p:sp>
      <p:sp>
        <p:nvSpPr>
          <p:cNvPr id="205844" name="Text Box 20"/>
          <p:cNvSpPr txBox="1">
            <a:spLocks noChangeArrowheads="1"/>
          </p:cNvSpPr>
          <p:nvPr/>
        </p:nvSpPr>
        <p:spPr bwMode="auto">
          <a:xfrm flipV="1">
            <a:off x="227013" y="1917700"/>
            <a:ext cx="549275" cy="2438400"/>
          </a:xfrm>
          <a:prstGeom prst="rect">
            <a:avLst/>
          </a:prstGeom>
          <a:noFill/>
          <a:ln w="9525">
            <a:noFill/>
            <a:miter lim="800000"/>
            <a:headEnd/>
            <a:tailEnd/>
          </a:ln>
          <a:effectLst/>
        </p:spPr>
        <p:txBody>
          <a:bodyPr vert="eaVert">
            <a:spAutoFit/>
          </a:bodyPr>
          <a:lstStyle/>
          <a:p>
            <a:r>
              <a:rPr lang="en-US"/>
              <a:t>Number of Cases</a:t>
            </a:r>
          </a:p>
        </p:txBody>
      </p:sp>
      <p:sp>
        <p:nvSpPr>
          <p:cNvPr id="205845" name="Text Box 21"/>
          <p:cNvSpPr txBox="1">
            <a:spLocks noChangeArrowheads="1"/>
          </p:cNvSpPr>
          <p:nvPr/>
        </p:nvSpPr>
        <p:spPr bwMode="auto">
          <a:xfrm>
            <a:off x="1143000" y="6096000"/>
            <a:ext cx="4165600" cy="822325"/>
          </a:xfrm>
          <a:prstGeom prst="rect">
            <a:avLst/>
          </a:prstGeom>
          <a:noFill/>
          <a:ln w="9525">
            <a:noFill/>
            <a:miter lim="800000"/>
            <a:headEnd/>
            <a:tailEnd/>
          </a:ln>
          <a:effectLst/>
        </p:spPr>
        <p:txBody>
          <a:bodyPr wrap="none">
            <a:spAutoFit/>
          </a:bodyPr>
          <a:lstStyle/>
          <a:p>
            <a:r>
              <a:rPr lang="en-US"/>
              <a:t>A-Minimum Incubation Period</a:t>
            </a:r>
          </a:p>
          <a:p>
            <a:r>
              <a:rPr lang="en-US"/>
              <a:t>A+B-Usual Incubation Period</a:t>
            </a:r>
          </a:p>
        </p:txBody>
      </p:sp>
      <p:sp>
        <p:nvSpPr>
          <p:cNvPr id="205846" name="Text Box 22"/>
          <p:cNvSpPr txBox="1">
            <a:spLocks noChangeArrowheads="1"/>
          </p:cNvSpPr>
          <p:nvPr/>
        </p:nvSpPr>
        <p:spPr bwMode="auto">
          <a:xfrm>
            <a:off x="1295400" y="107950"/>
            <a:ext cx="6689725" cy="641350"/>
          </a:xfrm>
          <a:prstGeom prst="rect">
            <a:avLst/>
          </a:prstGeom>
          <a:noFill/>
          <a:ln w="9525">
            <a:noFill/>
            <a:miter lim="800000"/>
            <a:headEnd/>
            <a:tailEnd/>
          </a:ln>
          <a:effectLst/>
        </p:spPr>
        <p:txBody>
          <a:bodyPr wrap="none">
            <a:spAutoFit/>
          </a:bodyPr>
          <a:lstStyle/>
          <a:p>
            <a:r>
              <a:rPr lang="en-US" sz="3600"/>
              <a:t>Common Source Epidemic curve</a:t>
            </a:r>
          </a:p>
        </p:txBody>
      </p:sp>
    </p:spTree>
  </p:cSld>
  <p:clrMapOvr>
    <a:masterClrMapping/>
  </p:clrMapOvr>
  <p:transition>
    <p:zo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0947" name="Rectangle 3"/>
          <p:cNvSpPr>
            <a:spLocks noGrp="1" noChangeArrowheads="1"/>
          </p:cNvSpPr>
          <p:nvPr>
            <p:ph type="body" idx="1"/>
          </p:nvPr>
        </p:nvSpPr>
        <p:spPr>
          <a:xfrm>
            <a:off x="228600" y="381000"/>
            <a:ext cx="8610600" cy="6324600"/>
          </a:xfrm>
        </p:spPr>
        <p:txBody>
          <a:bodyPr/>
          <a:lstStyle/>
          <a:p>
            <a:pPr marL="609600" indent="-609600">
              <a:buFont typeface="Wingdings" pitchFamily="2" charset="2"/>
              <a:buNone/>
            </a:pPr>
            <a:r>
              <a:rPr lang="en-US" sz="4000" u="sng"/>
              <a:t>Common Source Epidemic Curve</a:t>
            </a:r>
          </a:p>
          <a:p>
            <a:pPr marL="609600" indent="-609600"/>
            <a:r>
              <a:rPr lang="en-US" sz="2800">
                <a:effectLst/>
              </a:rPr>
              <a:t>Fewest number of cases become apparent after a minimum incubation period and that the largest number peaks at the end of the usual incubation period.</a:t>
            </a:r>
          </a:p>
          <a:p>
            <a:pPr marL="609600" indent="-609600"/>
            <a:r>
              <a:rPr lang="en-US" sz="2800">
                <a:effectLst/>
              </a:rPr>
              <a:t>Unimodal shape.</a:t>
            </a:r>
          </a:p>
          <a:p>
            <a:pPr marL="609600" indent="-609600"/>
            <a:r>
              <a:rPr lang="en-US" sz="2800">
                <a:effectLst/>
              </a:rPr>
              <a:t> Although common source epidemics may involve only one incubation period of an organism, repeated or prolonged population exposure to the common source often involves infection by a pathogen over the course of more than one incubation period , producing a wide  peak or apex in the common source curve</a:t>
            </a:r>
            <a:r>
              <a:rPr lang="en-US" sz="2800"/>
              <a:t>.   </a:t>
            </a:r>
          </a:p>
        </p:txBody>
      </p:sp>
    </p:spTree>
  </p:cSld>
  <p:clrMapOvr>
    <a:masterClrMapping/>
  </p:clrMapOvr>
  <p:transition>
    <p:checke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381000" y="76200"/>
            <a:ext cx="8229600" cy="990600"/>
          </a:xfrm>
        </p:spPr>
        <p:txBody>
          <a:bodyPr/>
          <a:lstStyle/>
          <a:p>
            <a:r>
              <a:rPr lang="en-US" u="sng"/>
              <a:t>Point source Epidemic</a:t>
            </a:r>
          </a:p>
        </p:txBody>
      </p:sp>
      <p:sp>
        <p:nvSpPr>
          <p:cNvPr id="211971" name="Rectangle 3"/>
          <p:cNvSpPr>
            <a:spLocks noGrp="1" noChangeArrowheads="1"/>
          </p:cNvSpPr>
          <p:nvPr>
            <p:ph type="body" idx="1"/>
          </p:nvPr>
        </p:nvSpPr>
        <p:spPr>
          <a:xfrm>
            <a:off x="457200" y="990600"/>
            <a:ext cx="8229600" cy="4114800"/>
          </a:xfrm>
        </p:spPr>
        <p:txBody>
          <a:bodyPr/>
          <a:lstStyle/>
          <a:p>
            <a:pPr>
              <a:buFont typeface="Wingdings" pitchFamily="2" charset="2"/>
              <a:buNone/>
            </a:pPr>
            <a:r>
              <a:rPr lang="en-US"/>
              <a:t>In a point source epidemic, all susceptible individuals are exposed to a specific pathogen </a:t>
            </a:r>
            <a:r>
              <a:rPr lang="en-US" u="sng"/>
              <a:t>at one point in time</a:t>
            </a:r>
            <a:r>
              <a:rPr lang="en-US"/>
              <a:t>. Point source epidemics are essentially a subcategory of the common source epidemic  in which common exposure to the offending pathogen or agent is both brief and simultaneous.</a:t>
            </a:r>
          </a:p>
        </p:txBody>
      </p:sp>
    </p:spTree>
  </p:cSld>
  <p:clrMapOvr>
    <a:masterClrMapping/>
  </p:clrMapOvr>
  <p:transition>
    <p:cover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6852" name="Rectangle 4"/>
          <p:cNvSpPr>
            <a:spLocks noChangeArrowheads="1"/>
          </p:cNvSpPr>
          <p:nvPr/>
        </p:nvSpPr>
        <p:spPr bwMode="auto">
          <a:xfrm>
            <a:off x="838200" y="1044575"/>
            <a:ext cx="7772400" cy="4953000"/>
          </a:xfrm>
          <a:prstGeom prst="rect">
            <a:avLst/>
          </a:prstGeom>
          <a:gradFill rotWithShape="1">
            <a:gsLst>
              <a:gs pos="0">
                <a:srgbClr val="336600"/>
              </a:gs>
              <a:gs pos="50000">
                <a:schemeClr val="accent1"/>
              </a:gs>
              <a:gs pos="100000">
                <a:srgbClr val="336600"/>
              </a:gs>
            </a:gsLst>
            <a:lin ang="5400000" scaled="1"/>
          </a:gradFill>
          <a:ln w="38100">
            <a:solidFill>
              <a:schemeClr val="tx1"/>
            </a:solidFill>
            <a:miter lim="800000"/>
            <a:headEnd/>
            <a:tailEnd/>
          </a:ln>
          <a:effectLst/>
        </p:spPr>
        <p:txBody>
          <a:bodyPr wrap="none" anchor="ctr"/>
          <a:lstStyle/>
          <a:p>
            <a:pPr algn="ctr"/>
            <a:endParaRPr lang="en-US" sz="1800"/>
          </a:p>
        </p:txBody>
      </p:sp>
      <p:sp>
        <p:nvSpPr>
          <p:cNvPr id="206853" name="Freeform 5"/>
          <p:cNvSpPr>
            <a:spLocks/>
          </p:cNvSpPr>
          <p:nvPr/>
        </p:nvSpPr>
        <p:spPr bwMode="auto">
          <a:xfrm>
            <a:off x="3352800" y="1438275"/>
            <a:ext cx="1828800" cy="4581525"/>
          </a:xfrm>
          <a:custGeom>
            <a:avLst/>
            <a:gdLst/>
            <a:ahLst/>
            <a:cxnLst>
              <a:cxn ang="0">
                <a:pos x="0" y="2856"/>
              </a:cxn>
              <a:cxn ang="0">
                <a:pos x="64" y="2280"/>
              </a:cxn>
              <a:cxn ang="0">
                <a:pos x="320" y="296"/>
              </a:cxn>
              <a:cxn ang="0">
                <a:pos x="640" y="501"/>
              </a:cxn>
              <a:cxn ang="0">
                <a:pos x="998" y="1538"/>
              </a:cxn>
              <a:cxn ang="0">
                <a:pos x="1587" y="2882"/>
              </a:cxn>
            </a:cxnLst>
            <a:rect l="0" t="0" r="r" b="b"/>
            <a:pathLst>
              <a:path w="1587" h="2882">
                <a:moveTo>
                  <a:pt x="0" y="2856"/>
                </a:moveTo>
                <a:cubicBezTo>
                  <a:pt x="11" y="2760"/>
                  <a:pt x="11" y="2707"/>
                  <a:pt x="64" y="2280"/>
                </a:cubicBezTo>
                <a:cubicBezTo>
                  <a:pt x="117" y="1853"/>
                  <a:pt x="224" y="592"/>
                  <a:pt x="320" y="296"/>
                </a:cubicBezTo>
                <a:cubicBezTo>
                  <a:pt x="416" y="0"/>
                  <a:pt x="527" y="294"/>
                  <a:pt x="640" y="501"/>
                </a:cubicBezTo>
                <a:cubicBezTo>
                  <a:pt x="753" y="708"/>
                  <a:pt x="840" y="1141"/>
                  <a:pt x="998" y="1538"/>
                </a:cubicBezTo>
                <a:cubicBezTo>
                  <a:pt x="1156" y="1935"/>
                  <a:pt x="1464" y="2602"/>
                  <a:pt x="1587" y="2882"/>
                </a:cubicBezTo>
              </a:path>
            </a:pathLst>
          </a:custGeom>
          <a:noFill/>
          <a:ln w="38100" cap="flat" cmpd="sng">
            <a:solidFill>
              <a:schemeClr val="tx1"/>
            </a:solidFill>
            <a:prstDash val="solid"/>
            <a:round/>
            <a:headEnd/>
            <a:tailEnd/>
          </a:ln>
          <a:effectLst/>
        </p:spPr>
        <p:txBody>
          <a:bodyPr anchor="ctr"/>
          <a:lstStyle/>
          <a:p>
            <a:endParaRPr lang="en-GB"/>
          </a:p>
        </p:txBody>
      </p:sp>
      <p:sp>
        <p:nvSpPr>
          <p:cNvPr id="206856" name="Text Box 8"/>
          <p:cNvSpPr txBox="1">
            <a:spLocks noChangeArrowheads="1"/>
          </p:cNvSpPr>
          <p:nvPr/>
        </p:nvSpPr>
        <p:spPr bwMode="auto">
          <a:xfrm>
            <a:off x="2863850" y="5600700"/>
            <a:ext cx="336550" cy="396875"/>
          </a:xfrm>
          <a:prstGeom prst="rect">
            <a:avLst/>
          </a:prstGeom>
          <a:noFill/>
          <a:ln w="9525">
            <a:noFill/>
            <a:miter lim="800000"/>
            <a:headEnd/>
            <a:tailEnd/>
          </a:ln>
          <a:effectLst/>
        </p:spPr>
        <p:txBody>
          <a:bodyPr wrap="none">
            <a:spAutoFit/>
          </a:bodyPr>
          <a:lstStyle/>
          <a:p>
            <a:r>
              <a:rPr lang="en-US" sz="2000"/>
              <a:t>A</a:t>
            </a:r>
          </a:p>
        </p:txBody>
      </p:sp>
      <p:sp>
        <p:nvSpPr>
          <p:cNvPr id="206863" name="Text Box 15"/>
          <p:cNvSpPr txBox="1">
            <a:spLocks noChangeArrowheads="1"/>
          </p:cNvSpPr>
          <p:nvPr/>
        </p:nvSpPr>
        <p:spPr bwMode="auto">
          <a:xfrm>
            <a:off x="838200" y="4457700"/>
            <a:ext cx="1600200" cy="457200"/>
          </a:xfrm>
          <a:prstGeom prst="rect">
            <a:avLst/>
          </a:prstGeom>
          <a:noFill/>
          <a:ln w="9525">
            <a:noFill/>
            <a:miter lim="800000"/>
            <a:headEnd/>
            <a:tailEnd/>
          </a:ln>
          <a:effectLst/>
        </p:spPr>
        <p:txBody>
          <a:bodyPr>
            <a:spAutoFit/>
          </a:bodyPr>
          <a:lstStyle/>
          <a:p>
            <a:r>
              <a:rPr lang="en-US"/>
              <a:t>Exposure</a:t>
            </a:r>
          </a:p>
        </p:txBody>
      </p:sp>
      <p:sp>
        <p:nvSpPr>
          <p:cNvPr id="206864" name="Line 16"/>
          <p:cNvSpPr>
            <a:spLocks noChangeShapeType="1"/>
          </p:cNvSpPr>
          <p:nvPr/>
        </p:nvSpPr>
        <p:spPr bwMode="auto">
          <a:xfrm>
            <a:off x="1752600" y="4930775"/>
            <a:ext cx="1066800" cy="762000"/>
          </a:xfrm>
          <a:prstGeom prst="line">
            <a:avLst/>
          </a:prstGeom>
          <a:noFill/>
          <a:ln w="9525">
            <a:solidFill>
              <a:schemeClr val="tx1"/>
            </a:solidFill>
            <a:round/>
            <a:headEnd/>
            <a:tailEnd type="triangle" w="med" len="med"/>
          </a:ln>
          <a:effectLst/>
        </p:spPr>
        <p:txBody>
          <a:bodyPr anchor="ctr"/>
          <a:lstStyle/>
          <a:p>
            <a:endParaRPr lang="en-GB"/>
          </a:p>
        </p:txBody>
      </p:sp>
      <p:sp>
        <p:nvSpPr>
          <p:cNvPr id="206865" name="Text Box 17"/>
          <p:cNvSpPr txBox="1">
            <a:spLocks noChangeArrowheads="1"/>
          </p:cNvSpPr>
          <p:nvPr/>
        </p:nvSpPr>
        <p:spPr bwMode="auto">
          <a:xfrm>
            <a:off x="746125" y="6029325"/>
            <a:ext cx="309563" cy="366713"/>
          </a:xfrm>
          <a:prstGeom prst="rect">
            <a:avLst/>
          </a:prstGeom>
          <a:noFill/>
          <a:ln w="9525">
            <a:noFill/>
            <a:miter lim="800000"/>
            <a:headEnd/>
            <a:tailEnd/>
          </a:ln>
          <a:effectLst/>
        </p:spPr>
        <p:txBody>
          <a:bodyPr wrap="none">
            <a:spAutoFit/>
          </a:bodyPr>
          <a:lstStyle/>
          <a:p>
            <a:r>
              <a:rPr lang="en-US" sz="1800"/>
              <a:t>0</a:t>
            </a:r>
          </a:p>
        </p:txBody>
      </p:sp>
      <p:sp>
        <p:nvSpPr>
          <p:cNvPr id="206866" name="Text Box 18"/>
          <p:cNvSpPr txBox="1">
            <a:spLocks noChangeArrowheads="1"/>
          </p:cNvSpPr>
          <p:nvPr/>
        </p:nvSpPr>
        <p:spPr bwMode="auto">
          <a:xfrm>
            <a:off x="4419600" y="5954713"/>
            <a:ext cx="847725" cy="457200"/>
          </a:xfrm>
          <a:prstGeom prst="rect">
            <a:avLst/>
          </a:prstGeom>
          <a:noFill/>
          <a:ln w="9525">
            <a:noFill/>
            <a:miter lim="800000"/>
            <a:headEnd/>
            <a:tailEnd/>
          </a:ln>
          <a:effectLst/>
        </p:spPr>
        <p:txBody>
          <a:bodyPr wrap="none">
            <a:spAutoFit/>
          </a:bodyPr>
          <a:lstStyle/>
          <a:p>
            <a:r>
              <a:rPr lang="en-US"/>
              <a:t>Time</a:t>
            </a:r>
          </a:p>
        </p:txBody>
      </p:sp>
      <p:sp>
        <p:nvSpPr>
          <p:cNvPr id="206867" name="Text Box 19"/>
          <p:cNvSpPr txBox="1">
            <a:spLocks noChangeArrowheads="1"/>
          </p:cNvSpPr>
          <p:nvPr/>
        </p:nvSpPr>
        <p:spPr bwMode="auto">
          <a:xfrm flipV="1">
            <a:off x="227013" y="2111375"/>
            <a:ext cx="549275" cy="2438400"/>
          </a:xfrm>
          <a:prstGeom prst="rect">
            <a:avLst/>
          </a:prstGeom>
          <a:noFill/>
          <a:ln w="9525">
            <a:noFill/>
            <a:miter lim="800000"/>
            <a:headEnd/>
            <a:tailEnd/>
          </a:ln>
          <a:effectLst/>
        </p:spPr>
        <p:txBody>
          <a:bodyPr vert="eaVert">
            <a:spAutoFit/>
          </a:bodyPr>
          <a:lstStyle/>
          <a:p>
            <a:r>
              <a:rPr lang="en-US"/>
              <a:t>Number of Cases</a:t>
            </a:r>
          </a:p>
        </p:txBody>
      </p:sp>
      <p:sp>
        <p:nvSpPr>
          <p:cNvPr id="206868" name="Text Box 20"/>
          <p:cNvSpPr txBox="1">
            <a:spLocks noChangeArrowheads="1"/>
          </p:cNvSpPr>
          <p:nvPr/>
        </p:nvSpPr>
        <p:spPr bwMode="auto">
          <a:xfrm>
            <a:off x="1736725" y="6335713"/>
            <a:ext cx="2940050" cy="457200"/>
          </a:xfrm>
          <a:prstGeom prst="rect">
            <a:avLst/>
          </a:prstGeom>
          <a:noFill/>
          <a:ln w="9525">
            <a:noFill/>
            <a:miter lim="800000"/>
            <a:headEnd/>
            <a:tailEnd/>
          </a:ln>
          <a:effectLst/>
        </p:spPr>
        <p:txBody>
          <a:bodyPr wrap="none">
            <a:spAutoFit/>
          </a:bodyPr>
          <a:lstStyle/>
          <a:p>
            <a:r>
              <a:rPr lang="en-US"/>
              <a:t>A- Incubation Period</a:t>
            </a:r>
          </a:p>
        </p:txBody>
      </p:sp>
      <p:sp>
        <p:nvSpPr>
          <p:cNvPr id="206869" name="Text Box 21"/>
          <p:cNvSpPr txBox="1">
            <a:spLocks noChangeArrowheads="1"/>
          </p:cNvSpPr>
          <p:nvPr/>
        </p:nvSpPr>
        <p:spPr bwMode="auto">
          <a:xfrm>
            <a:off x="2209800" y="228600"/>
            <a:ext cx="4665663" cy="641350"/>
          </a:xfrm>
          <a:prstGeom prst="rect">
            <a:avLst/>
          </a:prstGeom>
          <a:noFill/>
          <a:ln w="9525">
            <a:noFill/>
            <a:miter lim="800000"/>
            <a:headEnd/>
            <a:tailEnd/>
          </a:ln>
          <a:effectLst/>
        </p:spPr>
        <p:txBody>
          <a:bodyPr wrap="none">
            <a:spAutoFit/>
          </a:bodyPr>
          <a:lstStyle/>
          <a:p>
            <a:r>
              <a:rPr lang="en-US" sz="3600"/>
              <a:t>Point Source Epidemic</a:t>
            </a:r>
          </a:p>
        </p:txBody>
      </p:sp>
    </p:spTree>
  </p:cSld>
  <p:clrMapOvr>
    <a:masterClrMapping/>
  </p:clrMapOvr>
  <p:transition>
    <p:blinds dir="ver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2995" name="Rectangle 3"/>
          <p:cNvSpPr>
            <a:spLocks noGrp="1" noChangeArrowheads="1"/>
          </p:cNvSpPr>
          <p:nvPr>
            <p:ph type="body" idx="1"/>
          </p:nvPr>
        </p:nvSpPr>
        <p:spPr>
          <a:xfrm>
            <a:off x="457200" y="1143000"/>
            <a:ext cx="8229600" cy="4114800"/>
          </a:xfrm>
        </p:spPr>
        <p:txBody>
          <a:bodyPr/>
          <a:lstStyle/>
          <a:p>
            <a:pPr marL="609600" indent="-609600">
              <a:buFont typeface="Wingdings" pitchFamily="2" charset="2"/>
              <a:buAutoNum type="arabicPeriod"/>
            </a:pPr>
            <a:r>
              <a:rPr lang="en-US"/>
              <a:t>All the cases are in one incubation period of the infectious agent.</a:t>
            </a:r>
          </a:p>
          <a:p>
            <a:pPr marL="609600" indent="-609600">
              <a:buFont typeface="Wingdings" pitchFamily="2" charset="2"/>
              <a:buAutoNum type="arabicPeriod"/>
            </a:pPr>
            <a:r>
              <a:rPr lang="en-US"/>
              <a:t>Apex is much sharper.</a:t>
            </a:r>
          </a:p>
          <a:p>
            <a:pPr marL="609600" indent="-609600">
              <a:buFont typeface="Wingdings" pitchFamily="2" charset="2"/>
              <a:buAutoNum type="arabicPeriod"/>
            </a:pPr>
            <a:r>
              <a:rPr lang="en-US"/>
              <a:t>Rapid decline as compared to common source.</a:t>
            </a:r>
          </a:p>
          <a:p>
            <a:pPr marL="609600" indent="-609600">
              <a:buFont typeface="Wingdings" pitchFamily="2" charset="2"/>
              <a:buAutoNum type="arabicPeriod"/>
            </a:pPr>
            <a:r>
              <a:rPr lang="en-US"/>
              <a:t>No secondary transmission is seen. </a:t>
            </a:r>
          </a:p>
        </p:txBody>
      </p:sp>
      <p:sp>
        <p:nvSpPr>
          <p:cNvPr id="212996" name="Text Box 4"/>
          <p:cNvSpPr txBox="1">
            <a:spLocks noGrp="1" noChangeArrowheads="1"/>
          </p:cNvSpPr>
          <p:nvPr>
            <p:ph type="title"/>
          </p:nvPr>
        </p:nvSpPr>
        <p:spPr>
          <a:xfrm>
            <a:off x="457200" y="228600"/>
            <a:ext cx="8229600" cy="685800"/>
          </a:xfrm>
          <a:noFill/>
          <a:ln/>
        </p:spPr>
        <p:txBody>
          <a:bodyPr/>
          <a:lstStyle/>
          <a:p>
            <a:pPr eaLnBrk="0" hangingPunct="0"/>
            <a:r>
              <a:rPr lang="en-US" sz="4000" u="sng">
                <a:effectLst/>
              </a:rPr>
              <a:t>Point Source Epidemic</a:t>
            </a:r>
          </a:p>
        </p:txBody>
      </p:sp>
    </p:spTree>
  </p:cSld>
  <p:clrMapOvr>
    <a:masterClrMapping/>
  </p:clrMapOvr>
  <p:transition>
    <p:circl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57200" y="76200"/>
            <a:ext cx="8229600" cy="685800"/>
          </a:xfrm>
        </p:spPr>
        <p:txBody>
          <a:bodyPr/>
          <a:lstStyle/>
          <a:p>
            <a:r>
              <a:rPr lang="en-US" sz="3600">
                <a:effectLst/>
              </a:rPr>
              <a:t>Propagative (progressive) Epidemic</a:t>
            </a:r>
          </a:p>
        </p:txBody>
      </p:sp>
      <p:sp>
        <p:nvSpPr>
          <p:cNvPr id="214019" name="Rectangle 3"/>
          <p:cNvSpPr>
            <a:spLocks noGrp="1" noChangeArrowheads="1"/>
          </p:cNvSpPr>
          <p:nvPr>
            <p:ph type="body" idx="1"/>
          </p:nvPr>
        </p:nvSpPr>
        <p:spPr>
          <a:xfrm>
            <a:off x="76200" y="838200"/>
            <a:ext cx="9067800" cy="6324600"/>
          </a:xfrm>
        </p:spPr>
        <p:txBody>
          <a:bodyPr/>
          <a:lstStyle/>
          <a:p>
            <a:pPr>
              <a:lnSpc>
                <a:spcPct val="80000"/>
              </a:lnSpc>
              <a:buFont typeface="Wingdings" pitchFamily="2" charset="2"/>
              <a:buNone/>
            </a:pPr>
            <a:r>
              <a:rPr lang="en-US" sz="2800"/>
              <a:t>In propagative (progressive, serial transmission) epidemics, the pathogen is transmitted from person to person</a:t>
            </a:r>
            <a:r>
              <a:rPr lang="en-US" sz="2400">
                <a:effectLst/>
              </a:rPr>
              <a:t>.</a:t>
            </a:r>
          </a:p>
          <a:p>
            <a:pPr>
              <a:lnSpc>
                <a:spcPct val="80000"/>
              </a:lnSpc>
              <a:buFont typeface="Wingdings" pitchFamily="2" charset="2"/>
              <a:buNone/>
            </a:pPr>
            <a:r>
              <a:rPr lang="en-US" sz="2800" u="sng">
                <a:effectLst/>
              </a:rPr>
              <a:t>Mode of transmission</a:t>
            </a:r>
            <a:r>
              <a:rPr lang="en-US" sz="2800">
                <a:effectLst/>
              </a:rPr>
              <a:t>:</a:t>
            </a:r>
          </a:p>
          <a:p>
            <a:pPr>
              <a:lnSpc>
                <a:spcPct val="80000"/>
              </a:lnSpc>
              <a:buFont typeface="Wingdings" pitchFamily="2" charset="2"/>
              <a:buNone/>
            </a:pPr>
            <a:r>
              <a:rPr lang="en-US" sz="2800">
                <a:effectLst/>
              </a:rPr>
              <a:t>	Direct: </a:t>
            </a:r>
          </a:p>
          <a:p>
            <a:pPr>
              <a:lnSpc>
                <a:spcPct val="80000"/>
              </a:lnSpc>
              <a:buFont typeface="Wingdings" pitchFamily="2" charset="2"/>
              <a:buNone/>
            </a:pPr>
            <a:r>
              <a:rPr lang="en-US" sz="2400">
                <a:effectLst/>
              </a:rPr>
              <a:t>		1.genital</a:t>
            </a:r>
          </a:p>
          <a:p>
            <a:pPr>
              <a:lnSpc>
                <a:spcPct val="80000"/>
              </a:lnSpc>
              <a:buFont typeface="Wingdings" pitchFamily="2" charset="2"/>
              <a:buNone/>
            </a:pPr>
            <a:r>
              <a:rPr lang="en-US" sz="2400">
                <a:effectLst/>
              </a:rPr>
              <a:t>		2.anal</a:t>
            </a:r>
          </a:p>
          <a:p>
            <a:pPr>
              <a:lnSpc>
                <a:spcPct val="80000"/>
              </a:lnSpc>
              <a:buFont typeface="Wingdings" pitchFamily="2" charset="2"/>
              <a:buNone/>
            </a:pPr>
            <a:r>
              <a:rPr lang="en-US" sz="2400">
                <a:effectLst/>
              </a:rPr>
              <a:t>		3.oral</a:t>
            </a:r>
          </a:p>
          <a:p>
            <a:pPr>
              <a:lnSpc>
                <a:spcPct val="80000"/>
              </a:lnSpc>
              <a:buFont typeface="Wingdings" pitchFamily="2" charset="2"/>
              <a:buNone/>
            </a:pPr>
            <a:r>
              <a:rPr lang="en-US" sz="2400">
                <a:effectLst/>
              </a:rPr>
              <a:t>		4.skin Contact</a:t>
            </a:r>
          </a:p>
          <a:p>
            <a:pPr>
              <a:lnSpc>
                <a:spcPct val="80000"/>
              </a:lnSpc>
              <a:buFont typeface="Wingdings" pitchFamily="2" charset="2"/>
              <a:buNone/>
            </a:pPr>
            <a:r>
              <a:rPr lang="en-US" sz="2400">
                <a:effectLst/>
              </a:rPr>
              <a:t>		5.Droplets(fungi, bacterial spores) </a:t>
            </a:r>
          </a:p>
          <a:p>
            <a:pPr>
              <a:lnSpc>
                <a:spcPct val="80000"/>
              </a:lnSpc>
              <a:buFont typeface="Wingdings" pitchFamily="2" charset="2"/>
              <a:buNone/>
            </a:pPr>
            <a:r>
              <a:rPr lang="en-US" sz="2400">
                <a:effectLst/>
              </a:rPr>
              <a:t>		</a:t>
            </a:r>
          </a:p>
          <a:p>
            <a:pPr>
              <a:lnSpc>
                <a:spcPct val="80000"/>
              </a:lnSpc>
              <a:buFont typeface="Wingdings" pitchFamily="2" charset="2"/>
              <a:buNone/>
            </a:pPr>
            <a:r>
              <a:rPr lang="en-US" sz="2000">
                <a:effectLst/>
              </a:rPr>
              <a:t>	</a:t>
            </a:r>
            <a:r>
              <a:rPr lang="en-US">
                <a:effectLst/>
              </a:rPr>
              <a:t>Indirect: </a:t>
            </a:r>
          </a:p>
          <a:p>
            <a:pPr>
              <a:lnSpc>
                <a:spcPct val="80000"/>
              </a:lnSpc>
              <a:buFont typeface="Wingdings" pitchFamily="2" charset="2"/>
              <a:buNone/>
            </a:pPr>
            <a:r>
              <a:rPr lang="en-US" sz="2400">
                <a:effectLst/>
              </a:rPr>
              <a:t>	In which the pathogen is either vectorborne (arthropods) or airborne (dried droplet residues and dust)</a:t>
            </a:r>
            <a:r>
              <a:rPr lang="en-US" sz="2000">
                <a:effectLst/>
              </a:rPr>
              <a:t>  	</a:t>
            </a:r>
          </a:p>
          <a:p>
            <a:pPr>
              <a:lnSpc>
                <a:spcPct val="80000"/>
              </a:lnSpc>
              <a:buFont typeface="Wingdings" pitchFamily="2" charset="2"/>
              <a:buNone/>
            </a:pPr>
            <a:r>
              <a:rPr lang="en-US" sz="2000">
                <a:effectLst/>
              </a:rPr>
              <a:t>		</a:t>
            </a:r>
          </a:p>
          <a:p>
            <a:pPr>
              <a:lnSpc>
                <a:spcPct val="80000"/>
              </a:lnSpc>
              <a:buFont typeface="Wingdings" pitchFamily="2" charset="2"/>
              <a:buNone/>
            </a:pPr>
            <a:r>
              <a:rPr lang="en-US" sz="2400">
                <a:effectLst/>
              </a:rPr>
              <a:t>	</a:t>
            </a:r>
            <a:endParaRPr lang="en-US" sz="2000">
              <a:effectLst/>
            </a:endParaRPr>
          </a:p>
          <a:p>
            <a:pPr>
              <a:lnSpc>
                <a:spcPct val="80000"/>
              </a:lnSpc>
              <a:buFont typeface="Wingdings" pitchFamily="2" charset="2"/>
              <a:buNone/>
            </a:pPr>
            <a:endParaRPr lang="en-US" sz="2400">
              <a:effectLst/>
            </a:endParaRPr>
          </a:p>
          <a:p>
            <a:pPr>
              <a:lnSpc>
                <a:spcPct val="80000"/>
              </a:lnSpc>
              <a:buFont typeface="Wingdings" pitchFamily="2" charset="2"/>
              <a:buNone/>
            </a:pPr>
            <a:endParaRPr lang="en-US" sz="2400">
              <a:effectLs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6" name="Text Box 4"/>
          <p:cNvSpPr txBox="1">
            <a:spLocks noChangeArrowheads="1"/>
          </p:cNvSpPr>
          <p:nvPr/>
        </p:nvSpPr>
        <p:spPr bwMode="auto">
          <a:xfrm>
            <a:off x="76200" y="660400"/>
            <a:ext cx="8839200" cy="2898775"/>
          </a:xfrm>
          <a:prstGeom prst="rect">
            <a:avLst/>
          </a:prstGeom>
          <a:noFill/>
          <a:ln w="9525">
            <a:noFill/>
            <a:miter lim="800000"/>
            <a:headEnd/>
            <a:tailEnd/>
          </a:ln>
          <a:effectLst/>
        </p:spPr>
        <p:txBody>
          <a:bodyPr>
            <a:spAutoFit/>
          </a:bodyPr>
          <a:lstStyle/>
          <a:p>
            <a:r>
              <a:rPr lang="en-US"/>
              <a:t>1.3	</a:t>
            </a:r>
            <a:r>
              <a:rPr lang="en-US" sz="3600" u="sng"/>
              <a:t>.Latent</a:t>
            </a:r>
          </a:p>
          <a:p>
            <a:pPr algn="ctr"/>
            <a:endParaRPr lang="en-US" sz="3600" u="sng"/>
          </a:p>
          <a:p>
            <a:r>
              <a:rPr lang="en-US" sz="1800"/>
              <a:t>   </a:t>
            </a:r>
            <a:r>
              <a:rPr lang="en-US" sz="2800"/>
              <a:t>When infection is present in the body but does not </a:t>
            </a:r>
          </a:p>
          <a:p>
            <a:r>
              <a:rPr lang="en-US" sz="2800"/>
              <a:t>Produce any sign and symptoms and at the same time</a:t>
            </a:r>
          </a:p>
          <a:p>
            <a:r>
              <a:rPr lang="en-US" sz="2800"/>
              <a:t>cannot be transmitted to a susceptible host during </a:t>
            </a:r>
          </a:p>
          <a:p>
            <a:r>
              <a:rPr lang="en-US" sz="2800"/>
              <a:t>the period of latency i.e. Herpes simplex, Syphilis.</a:t>
            </a:r>
          </a:p>
        </p:txBody>
      </p:sp>
    </p:spTree>
  </p:cSld>
  <p:clrMapOvr>
    <a:masterClrMapping/>
  </p:clrMapOvr>
  <p:transition>
    <p:blinds/>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7876" name="Rectangle 4"/>
          <p:cNvSpPr>
            <a:spLocks noChangeArrowheads="1"/>
          </p:cNvSpPr>
          <p:nvPr/>
        </p:nvSpPr>
        <p:spPr bwMode="auto">
          <a:xfrm>
            <a:off x="838200" y="1219200"/>
            <a:ext cx="7772400" cy="4953000"/>
          </a:xfrm>
          <a:prstGeom prst="rect">
            <a:avLst/>
          </a:prstGeom>
          <a:gradFill rotWithShape="1">
            <a:gsLst>
              <a:gs pos="0">
                <a:srgbClr val="336600"/>
              </a:gs>
              <a:gs pos="50000">
                <a:schemeClr val="accent1"/>
              </a:gs>
              <a:gs pos="100000">
                <a:srgbClr val="336600"/>
              </a:gs>
            </a:gsLst>
            <a:lin ang="18900000" scaled="1"/>
          </a:gradFill>
          <a:ln w="38100">
            <a:solidFill>
              <a:schemeClr val="tx1"/>
            </a:solidFill>
            <a:miter lim="800000"/>
            <a:headEnd/>
            <a:tailEnd/>
          </a:ln>
          <a:effectLst/>
        </p:spPr>
        <p:txBody>
          <a:bodyPr wrap="none" anchor="ctr"/>
          <a:lstStyle/>
          <a:p>
            <a:pPr algn="ctr"/>
            <a:endParaRPr lang="en-US" sz="1800"/>
          </a:p>
        </p:txBody>
      </p:sp>
      <p:sp>
        <p:nvSpPr>
          <p:cNvPr id="207877" name="Text Box 5"/>
          <p:cNvSpPr txBox="1">
            <a:spLocks noChangeArrowheads="1"/>
          </p:cNvSpPr>
          <p:nvPr/>
        </p:nvSpPr>
        <p:spPr bwMode="auto">
          <a:xfrm flipV="1">
            <a:off x="227013" y="2286000"/>
            <a:ext cx="488950" cy="2438400"/>
          </a:xfrm>
          <a:prstGeom prst="rect">
            <a:avLst/>
          </a:prstGeom>
          <a:noFill/>
          <a:ln w="9525">
            <a:noFill/>
            <a:miter lim="800000"/>
            <a:headEnd/>
            <a:tailEnd/>
          </a:ln>
          <a:effectLst/>
        </p:spPr>
        <p:txBody>
          <a:bodyPr vert="eaVert">
            <a:spAutoFit/>
          </a:bodyPr>
          <a:lstStyle/>
          <a:p>
            <a:r>
              <a:rPr lang="en-US" sz="2000"/>
              <a:t>Number of Cases</a:t>
            </a:r>
          </a:p>
        </p:txBody>
      </p:sp>
      <p:sp>
        <p:nvSpPr>
          <p:cNvPr id="207878" name="Line 6"/>
          <p:cNvSpPr>
            <a:spLocks noChangeShapeType="1"/>
          </p:cNvSpPr>
          <p:nvPr/>
        </p:nvSpPr>
        <p:spPr bwMode="auto">
          <a:xfrm>
            <a:off x="1752600" y="5715000"/>
            <a:ext cx="0" cy="304800"/>
          </a:xfrm>
          <a:prstGeom prst="line">
            <a:avLst/>
          </a:prstGeom>
          <a:noFill/>
          <a:ln w="9525">
            <a:solidFill>
              <a:schemeClr val="tx1"/>
            </a:solidFill>
            <a:round/>
            <a:headEnd/>
            <a:tailEnd/>
          </a:ln>
          <a:effectLst/>
        </p:spPr>
        <p:txBody>
          <a:bodyPr anchor="ctr"/>
          <a:lstStyle/>
          <a:p>
            <a:endParaRPr lang="en-GB"/>
          </a:p>
        </p:txBody>
      </p:sp>
      <p:sp>
        <p:nvSpPr>
          <p:cNvPr id="207879" name="Line 7"/>
          <p:cNvSpPr>
            <a:spLocks noChangeShapeType="1"/>
          </p:cNvSpPr>
          <p:nvPr/>
        </p:nvSpPr>
        <p:spPr bwMode="auto">
          <a:xfrm>
            <a:off x="1752600" y="5867400"/>
            <a:ext cx="6477000" cy="0"/>
          </a:xfrm>
          <a:prstGeom prst="line">
            <a:avLst/>
          </a:prstGeom>
          <a:noFill/>
          <a:ln w="28575">
            <a:solidFill>
              <a:schemeClr val="tx1"/>
            </a:solidFill>
            <a:round/>
            <a:headEnd/>
            <a:tailEnd type="triangle" w="med" len="med"/>
          </a:ln>
          <a:effectLst/>
        </p:spPr>
        <p:txBody>
          <a:bodyPr anchor="ctr"/>
          <a:lstStyle/>
          <a:p>
            <a:endParaRPr lang="en-GB"/>
          </a:p>
        </p:txBody>
      </p:sp>
      <p:sp>
        <p:nvSpPr>
          <p:cNvPr id="207880" name="Text Box 8"/>
          <p:cNvSpPr txBox="1">
            <a:spLocks noChangeArrowheads="1"/>
          </p:cNvSpPr>
          <p:nvPr/>
        </p:nvSpPr>
        <p:spPr bwMode="auto">
          <a:xfrm>
            <a:off x="3449638" y="5314950"/>
            <a:ext cx="2833687" cy="519113"/>
          </a:xfrm>
          <a:prstGeom prst="rect">
            <a:avLst/>
          </a:prstGeom>
          <a:noFill/>
          <a:ln w="9525">
            <a:noFill/>
            <a:miter lim="800000"/>
            <a:headEnd/>
            <a:tailEnd/>
          </a:ln>
          <a:effectLst/>
        </p:spPr>
        <p:txBody>
          <a:bodyPr wrap="none">
            <a:spAutoFit/>
          </a:bodyPr>
          <a:lstStyle/>
          <a:p>
            <a:r>
              <a:rPr lang="en-US" sz="2800"/>
              <a:t>Secondary Cases</a:t>
            </a:r>
          </a:p>
        </p:txBody>
      </p:sp>
      <p:sp>
        <p:nvSpPr>
          <p:cNvPr id="207881" name="Text Box 9"/>
          <p:cNvSpPr txBox="1">
            <a:spLocks noChangeArrowheads="1"/>
          </p:cNvSpPr>
          <p:nvPr/>
        </p:nvSpPr>
        <p:spPr bwMode="auto">
          <a:xfrm>
            <a:off x="746125" y="6262688"/>
            <a:ext cx="309563" cy="366712"/>
          </a:xfrm>
          <a:prstGeom prst="rect">
            <a:avLst/>
          </a:prstGeom>
          <a:noFill/>
          <a:ln w="9525">
            <a:noFill/>
            <a:miter lim="800000"/>
            <a:headEnd/>
            <a:tailEnd/>
          </a:ln>
          <a:effectLst/>
        </p:spPr>
        <p:txBody>
          <a:bodyPr wrap="none">
            <a:spAutoFit/>
          </a:bodyPr>
          <a:lstStyle/>
          <a:p>
            <a:r>
              <a:rPr lang="en-US" sz="1800"/>
              <a:t>0</a:t>
            </a:r>
          </a:p>
        </p:txBody>
      </p:sp>
      <p:sp>
        <p:nvSpPr>
          <p:cNvPr id="207882" name="Text Box 10"/>
          <p:cNvSpPr txBox="1">
            <a:spLocks noChangeArrowheads="1"/>
          </p:cNvSpPr>
          <p:nvPr/>
        </p:nvSpPr>
        <p:spPr bwMode="auto">
          <a:xfrm>
            <a:off x="4419600" y="6183313"/>
            <a:ext cx="847725" cy="457200"/>
          </a:xfrm>
          <a:prstGeom prst="rect">
            <a:avLst/>
          </a:prstGeom>
          <a:noFill/>
          <a:ln w="9525">
            <a:noFill/>
            <a:miter lim="800000"/>
            <a:headEnd/>
            <a:tailEnd/>
          </a:ln>
          <a:effectLst/>
        </p:spPr>
        <p:txBody>
          <a:bodyPr wrap="none">
            <a:spAutoFit/>
          </a:bodyPr>
          <a:lstStyle/>
          <a:p>
            <a:r>
              <a:rPr lang="en-US"/>
              <a:t>Time</a:t>
            </a:r>
          </a:p>
        </p:txBody>
      </p:sp>
      <p:sp>
        <p:nvSpPr>
          <p:cNvPr id="207883" name="Freeform 11"/>
          <p:cNvSpPr>
            <a:spLocks/>
          </p:cNvSpPr>
          <p:nvPr/>
        </p:nvSpPr>
        <p:spPr bwMode="auto">
          <a:xfrm>
            <a:off x="838200" y="1638300"/>
            <a:ext cx="7772400" cy="4229100"/>
          </a:xfrm>
          <a:custGeom>
            <a:avLst/>
            <a:gdLst/>
            <a:ahLst/>
            <a:cxnLst>
              <a:cxn ang="0">
                <a:pos x="0" y="2616"/>
              </a:cxn>
              <a:cxn ang="0">
                <a:pos x="240" y="2520"/>
              </a:cxn>
              <a:cxn ang="0">
                <a:pos x="384" y="2232"/>
              </a:cxn>
              <a:cxn ang="0">
                <a:pos x="528" y="2472"/>
              </a:cxn>
              <a:cxn ang="0">
                <a:pos x="624" y="2424"/>
              </a:cxn>
              <a:cxn ang="0">
                <a:pos x="1008" y="1704"/>
              </a:cxn>
              <a:cxn ang="0">
                <a:pos x="1200" y="1896"/>
              </a:cxn>
              <a:cxn ang="0">
                <a:pos x="1296" y="1944"/>
              </a:cxn>
              <a:cxn ang="0">
                <a:pos x="1584" y="1464"/>
              </a:cxn>
              <a:cxn ang="0">
                <a:pos x="1968" y="744"/>
              </a:cxn>
              <a:cxn ang="0">
                <a:pos x="2304" y="600"/>
              </a:cxn>
              <a:cxn ang="0">
                <a:pos x="2544" y="936"/>
              </a:cxn>
              <a:cxn ang="0">
                <a:pos x="2736" y="1032"/>
              </a:cxn>
              <a:cxn ang="0">
                <a:pos x="3120" y="264"/>
              </a:cxn>
              <a:cxn ang="0">
                <a:pos x="3408" y="264"/>
              </a:cxn>
              <a:cxn ang="0">
                <a:pos x="3696" y="1848"/>
              </a:cxn>
              <a:cxn ang="0">
                <a:pos x="3984" y="1608"/>
              </a:cxn>
              <a:cxn ang="0">
                <a:pos x="4416" y="2328"/>
              </a:cxn>
              <a:cxn ang="0">
                <a:pos x="4896" y="2664"/>
              </a:cxn>
            </a:cxnLst>
            <a:rect l="0" t="0" r="r" b="b"/>
            <a:pathLst>
              <a:path w="4896" h="2664">
                <a:moveTo>
                  <a:pt x="0" y="2616"/>
                </a:moveTo>
                <a:cubicBezTo>
                  <a:pt x="88" y="2600"/>
                  <a:pt x="176" y="2584"/>
                  <a:pt x="240" y="2520"/>
                </a:cubicBezTo>
                <a:cubicBezTo>
                  <a:pt x="304" y="2456"/>
                  <a:pt x="336" y="2240"/>
                  <a:pt x="384" y="2232"/>
                </a:cubicBezTo>
                <a:cubicBezTo>
                  <a:pt x="432" y="2224"/>
                  <a:pt x="488" y="2440"/>
                  <a:pt x="528" y="2472"/>
                </a:cubicBezTo>
                <a:cubicBezTo>
                  <a:pt x="568" y="2504"/>
                  <a:pt x="544" y="2552"/>
                  <a:pt x="624" y="2424"/>
                </a:cubicBezTo>
                <a:cubicBezTo>
                  <a:pt x="704" y="2296"/>
                  <a:pt x="912" y="1792"/>
                  <a:pt x="1008" y="1704"/>
                </a:cubicBezTo>
                <a:cubicBezTo>
                  <a:pt x="1104" y="1616"/>
                  <a:pt x="1152" y="1856"/>
                  <a:pt x="1200" y="1896"/>
                </a:cubicBezTo>
                <a:cubicBezTo>
                  <a:pt x="1248" y="1936"/>
                  <a:pt x="1232" y="2016"/>
                  <a:pt x="1296" y="1944"/>
                </a:cubicBezTo>
                <a:cubicBezTo>
                  <a:pt x="1360" y="1872"/>
                  <a:pt x="1472" y="1664"/>
                  <a:pt x="1584" y="1464"/>
                </a:cubicBezTo>
                <a:cubicBezTo>
                  <a:pt x="1696" y="1264"/>
                  <a:pt x="1848" y="888"/>
                  <a:pt x="1968" y="744"/>
                </a:cubicBezTo>
                <a:cubicBezTo>
                  <a:pt x="2088" y="600"/>
                  <a:pt x="2208" y="568"/>
                  <a:pt x="2304" y="600"/>
                </a:cubicBezTo>
                <a:cubicBezTo>
                  <a:pt x="2400" y="632"/>
                  <a:pt x="2472" y="864"/>
                  <a:pt x="2544" y="936"/>
                </a:cubicBezTo>
                <a:cubicBezTo>
                  <a:pt x="2616" y="1008"/>
                  <a:pt x="2640" y="1144"/>
                  <a:pt x="2736" y="1032"/>
                </a:cubicBezTo>
                <a:cubicBezTo>
                  <a:pt x="2832" y="920"/>
                  <a:pt x="3008" y="392"/>
                  <a:pt x="3120" y="264"/>
                </a:cubicBezTo>
                <a:cubicBezTo>
                  <a:pt x="3232" y="136"/>
                  <a:pt x="3312" y="0"/>
                  <a:pt x="3408" y="264"/>
                </a:cubicBezTo>
                <a:cubicBezTo>
                  <a:pt x="3504" y="528"/>
                  <a:pt x="3600" y="1624"/>
                  <a:pt x="3696" y="1848"/>
                </a:cubicBezTo>
                <a:cubicBezTo>
                  <a:pt x="3792" y="2072"/>
                  <a:pt x="3864" y="1528"/>
                  <a:pt x="3984" y="1608"/>
                </a:cubicBezTo>
                <a:cubicBezTo>
                  <a:pt x="4104" y="1688"/>
                  <a:pt x="4264" y="2152"/>
                  <a:pt x="4416" y="2328"/>
                </a:cubicBezTo>
                <a:cubicBezTo>
                  <a:pt x="4568" y="2504"/>
                  <a:pt x="4816" y="2608"/>
                  <a:pt x="4896" y="2664"/>
                </a:cubicBezTo>
              </a:path>
            </a:pathLst>
          </a:custGeom>
          <a:noFill/>
          <a:ln w="34925" cap="flat" cmpd="sng">
            <a:solidFill>
              <a:schemeClr val="tx1"/>
            </a:solidFill>
            <a:prstDash val="solid"/>
            <a:round/>
            <a:headEnd/>
            <a:tailEnd/>
          </a:ln>
          <a:effectLst/>
        </p:spPr>
        <p:txBody>
          <a:bodyPr anchor="ctr"/>
          <a:lstStyle/>
          <a:p>
            <a:endParaRPr lang="en-GB"/>
          </a:p>
        </p:txBody>
      </p:sp>
      <p:sp>
        <p:nvSpPr>
          <p:cNvPr id="207884" name="Rectangle 12"/>
          <p:cNvSpPr>
            <a:spLocks noGrp="1" noChangeArrowheads="1"/>
          </p:cNvSpPr>
          <p:nvPr>
            <p:ph type="title"/>
          </p:nvPr>
        </p:nvSpPr>
        <p:spPr>
          <a:xfrm>
            <a:off x="457200" y="228600"/>
            <a:ext cx="8229600" cy="685800"/>
          </a:xfrm>
          <a:noFill/>
          <a:ln/>
        </p:spPr>
        <p:txBody>
          <a:bodyPr/>
          <a:lstStyle/>
          <a:p>
            <a:r>
              <a:rPr lang="en-US" sz="3600"/>
              <a:t>Propagative (progressive) Epidemic curve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7883"/>
                                        </p:tgtEl>
                                        <p:attrNameLst>
                                          <p:attrName>style.visibility</p:attrName>
                                        </p:attrNameLst>
                                      </p:cBhvr>
                                      <p:to>
                                        <p:strVal val="visible"/>
                                      </p:to>
                                    </p:set>
                                    <p:animEffect transition="in" filter="wipe(left)">
                                      <p:cBhvr>
                                        <p:cTn id="7" dur="2000"/>
                                        <p:tgtEl>
                                          <p:spTgt spid="207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83" grpId="0" animBg="1"/>
    </p:bld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a:xfrm>
            <a:off x="457200" y="1371600"/>
            <a:ext cx="8229600" cy="4114800"/>
          </a:xfrm>
        </p:spPr>
        <p:txBody>
          <a:bodyPr/>
          <a:lstStyle/>
          <a:p>
            <a:pPr marL="609600" indent="-609600">
              <a:buFont typeface="Wingdings" pitchFamily="2" charset="2"/>
              <a:buAutoNum type="arabicPeriod"/>
            </a:pPr>
            <a:r>
              <a:rPr lang="en-US"/>
              <a:t>Curve for a propagative epidemic shows an initial rise in the number of cases that is less explosive than in a point source epidemic.</a:t>
            </a:r>
          </a:p>
          <a:p>
            <a:pPr marL="609600" indent="-609600">
              <a:buFont typeface="Wingdings" pitchFamily="2" charset="2"/>
              <a:buAutoNum type="arabicPeriod"/>
            </a:pPr>
            <a:r>
              <a:rPr lang="en-US"/>
              <a:t>Successive generations of secondary infection produce a polymodal distribution conforming to several generations of incubation period.</a:t>
            </a:r>
          </a:p>
        </p:txBody>
      </p:sp>
      <p:sp>
        <p:nvSpPr>
          <p:cNvPr id="215044" name="Rectangle 4"/>
          <p:cNvSpPr>
            <a:spLocks noGrp="1" noChangeArrowheads="1"/>
          </p:cNvSpPr>
          <p:nvPr>
            <p:ph type="title"/>
          </p:nvPr>
        </p:nvSpPr>
        <p:spPr>
          <a:xfrm>
            <a:off x="457200" y="228600"/>
            <a:ext cx="8229600" cy="838200"/>
          </a:xfrm>
          <a:noFill/>
          <a:ln/>
        </p:spPr>
        <p:txBody>
          <a:bodyPr/>
          <a:lstStyle/>
          <a:p>
            <a:r>
              <a:rPr lang="en-US" sz="4000" u="sng"/>
              <a:t>Propagative (progressive) Epidemic curve</a:t>
            </a:r>
          </a:p>
        </p:txBody>
      </p:sp>
    </p:spTree>
  </p:cSld>
  <p:clrMapOvr>
    <a:masterClrMapping/>
  </p:clrMapOvr>
  <p:transition>
    <p:cove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5396" name="Rectangle 4"/>
          <p:cNvSpPr>
            <a:spLocks noGrp="1" noChangeArrowheads="1"/>
          </p:cNvSpPr>
          <p:nvPr>
            <p:ph type="body" idx="1"/>
          </p:nvPr>
        </p:nvSpPr>
        <p:spPr>
          <a:xfrm>
            <a:off x="457200" y="1066800"/>
            <a:ext cx="8229600" cy="2209800"/>
          </a:xfrm>
          <a:noFill/>
          <a:ln/>
        </p:spPr>
        <p:txBody>
          <a:bodyPr/>
          <a:lstStyle/>
          <a:p>
            <a:pPr>
              <a:lnSpc>
                <a:spcPct val="90000"/>
              </a:lnSpc>
            </a:pPr>
            <a:r>
              <a:rPr lang="en-US" sz="2800"/>
              <a:t>Shortly after a dormitory barbeque at wah medical college, students came back to their rooms and most of them (62 out of 74 students) experienced acute vomiting and diarrhea. This epidemic may be classified as</a:t>
            </a:r>
          </a:p>
        </p:txBody>
      </p:sp>
      <p:sp>
        <p:nvSpPr>
          <p:cNvPr id="315397" name="Rectangle 5"/>
          <p:cNvSpPr>
            <a:spLocks noGrp="1" noChangeArrowheads="1"/>
          </p:cNvSpPr>
          <p:nvPr>
            <p:ph type="title"/>
          </p:nvPr>
        </p:nvSpPr>
        <p:spPr>
          <a:xfrm>
            <a:off x="152400" y="152400"/>
            <a:ext cx="8229600" cy="762000"/>
          </a:xfrm>
          <a:noFill/>
          <a:ln/>
        </p:spPr>
        <p:txBody>
          <a:bodyPr/>
          <a:lstStyle/>
          <a:p>
            <a:r>
              <a:rPr lang="en-US" u="sng"/>
              <a:t>Exercise</a:t>
            </a:r>
          </a:p>
        </p:txBody>
      </p:sp>
      <p:sp>
        <p:nvSpPr>
          <p:cNvPr id="315398" name="Text Box 6"/>
          <p:cNvSpPr txBox="1">
            <a:spLocks noChangeArrowheads="1"/>
          </p:cNvSpPr>
          <p:nvPr/>
        </p:nvSpPr>
        <p:spPr bwMode="auto">
          <a:xfrm>
            <a:off x="533400" y="3505200"/>
            <a:ext cx="3179763" cy="2227263"/>
          </a:xfrm>
          <a:prstGeom prst="rect">
            <a:avLst/>
          </a:prstGeom>
          <a:noFill/>
          <a:ln w="9525">
            <a:noFill/>
            <a:miter lim="800000"/>
            <a:headEnd/>
            <a:tailEnd/>
          </a:ln>
          <a:effectLst/>
        </p:spPr>
        <p:txBody>
          <a:bodyPr wrap="none">
            <a:spAutoFit/>
          </a:bodyPr>
          <a:lstStyle/>
          <a:p>
            <a:pPr marL="457200" indent="-457200">
              <a:buFontTx/>
              <a:buAutoNum type="arabicPeriod"/>
            </a:pPr>
            <a:r>
              <a:rPr lang="en-US" sz="2800"/>
              <a:t>Point source</a:t>
            </a:r>
          </a:p>
          <a:p>
            <a:pPr marL="457200" indent="-457200">
              <a:buFontTx/>
              <a:buAutoNum type="arabicPeriod"/>
            </a:pPr>
            <a:r>
              <a:rPr lang="en-US" sz="2800"/>
              <a:t>propagative</a:t>
            </a:r>
          </a:p>
          <a:p>
            <a:pPr marL="457200" indent="-457200">
              <a:buFontTx/>
              <a:buAutoNum type="arabicPeriod"/>
            </a:pPr>
            <a:r>
              <a:rPr lang="en-US" sz="2800"/>
              <a:t>Common source</a:t>
            </a:r>
          </a:p>
          <a:p>
            <a:pPr marL="457200" indent="-457200">
              <a:buFontTx/>
              <a:buAutoNum type="arabicPeriod"/>
            </a:pPr>
            <a:r>
              <a:rPr lang="en-US" sz="2800"/>
              <a:t>Serial</a:t>
            </a:r>
          </a:p>
          <a:p>
            <a:pPr marL="457200" indent="-457200">
              <a:buFontTx/>
              <a:buAutoNum type="arabicPeriod"/>
            </a:pPr>
            <a:r>
              <a:rPr lang="en-US" sz="2800"/>
              <a:t>direct</a:t>
            </a:r>
          </a:p>
        </p:txBody>
      </p:sp>
    </p:spTree>
  </p:cSld>
  <p:clrMapOvr>
    <a:masterClrMapping/>
  </p:clrMapOvr>
  <p:transition>
    <p:comb/>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4371" name="Rectangle 3"/>
          <p:cNvSpPr>
            <a:spLocks noGrp="1" noChangeArrowheads="1"/>
          </p:cNvSpPr>
          <p:nvPr>
            <p:ph type="body" idx="1"/>
          </p:nvPr>
        </p:nvSpPr>
        <p:spPr>
          <a:xfrm>
            <a:off x="457200" y="1066800"/>
            <a:ext cx="8229600" cy="2743200"/>
          </a:xfrm>
        </p:spPr>
        <p:txBody>
          <a:bodyPr/>
          <a:lstStyle/>
          <a:p>
            <a:r>
              <a:rPr lang="en-US" sz="2800"/>
              <a:t>Ten days after a measles outbreak in Wah Cantt, several elementary school children became symptomatic. Subsequently, additional cases were found among friends and families of the infected students. This epidemic may be classified as</a:t>
            </a:r>
          </a:p>
        </p:txBody>
      </p:sp>
      <p:sp>
        <p:nvSpPr>
          <p:cNvPr id="314372" name="Rectangle 4"/>
          <p:cNvSpPr>
            <a:spLocks noGrp="1" noChangeArrowheads="1"/>
          </p:cNvSpPr>
          <p:nvPr>
            <p:ph type="title"/>
          </p:nvPr>
        </p:nvSpPr>
        <p:spPr>
          <a:xfrm>
            <a:off x="152400" y="152400"/>
            <a:ext cx="8229600" cy="762000"/>
          </a:xfrm>
          <a:noFill/>
          <a:ln/>
        </p:spPr>
        <p:txBody>
          <a:bodyPr/>
          <a:lstStyle/>
          <a:p>
            <a:r>
              <a:rPr lang="en-US" sz="4000" u="sng"/>
              <a:t>Exercise</a:t>
            </a:r>
          </a:p>
        </p:txBody>
      </p:sp>
      <p:sp>
        <p:nvSpPr>
          <p:cNvPr id="314373" name="Text Box 5"/>
          <p:cNvSpPr txBox="1">
            <a:spLocks noChangeArrowheads="1"/>
          </p:cNvSpPr>
          <p:nvPr/>
        </p:nvSpPr>
        <p:spPr bwMode="auto">
          <a:xfrm>
            <a:off x="533400" y="3944938"/>
            <a:ext cx="3179763" cy="2227262"/>
          </a:xfrm>
          <a:prstGeom prst="rect">
            <a:avLst/>
          </a:prstGeom>
          <a:noFill/>
          <a:ln w="9525">
            <a:noFill/>
            <a:miter lim="800000"/>
            <a:headEnd/>
            <a:tailEnd/>
          </a:ln>
          <a:effectLst/>
        </p:spPr>
        <p:txBody>
          <a:bodyPr wrap="none">
            <a:spAutoFit/>
          </a:bodyPr>
          <a:lstStyle/>
          <a:p>
            <a:pPr marL="457200" indent="-457200">
              <a:buFontTx/>
              <a:buAutoNum type="arabicPeriod"/>
            </a:pPr>
            <a:r>
              <a:rPr lang="en-US" sz="2800"/>
              <a:t>Point source</a:t>
            </a:r>
          </a:p>
          <a:p>
            <a:pPr marL="457200" indent="-457200">
              <a:buFontTx/>
              <a:buAutoNum type="arabicPeriod"/>
            </a:pPr>
            <a:r>
              <a:rPr lang="en-US" sz="2800"/>
              <a:t>propagative</a:t>
            </a:r>
          </a:p>
          <a:p>
            <a:pPr marL="457200" indent="-457200">
              <a:buFontTx/>
              <a:buAutoNum type="arabicPeriod"/>
            </a:pPr>
            <a:r>
              <a:rPr lang="en-US" sz="2800"/>
              <a:t>Common source</a:t>
            </a:r>
          </a:p>
          <a:p>
            <a:pPr marL="457200" indent="-457200">
              <a:buFontTx/>
              <a:buAutoNum type="arabicPeriod"/>
            </a:pPr>
            <a:r>
              <a:rPr lang="en-US" sz="2800"/>
              <a:t>indirect</a:t>
            </a:r>
          </a:p>
          <a:p>
            <a:pPr marL="457200" indent="-457200">
              <a:buFontTx/>
              <a:buAutoNum type="arabicPeriod"/>
            </a:pPr>
            <a:r>
              <a:rPr lang="en-US" sz="2800"/>
              <a:t>Vectorborne</a:t>
            </a:r>
          </a:p>
        </p:txBody>
      </p:sp>
    </p:spTree>
  </p:cSld>
  <p:clrMapOvr>
    <a:masterClrMapping/>
  </p:clrMapOvr>
  <p:transition>
    <p:pull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457200" y="0"/>
            <a:ext cx="8229600" cy="914400"/>
          </a:xfrm>
        </p:spPr>
        <p:txBody>
          <a:bodyPr/>
          <a:lstStyle/>
          <a:p>
            <a:r>
              <a:rPr lang="en-US" sz="4000" u="sng"/>
              <a:t>Exercise</a:t>
            </a:r>
          </a:p>
        </p:txBody>
      </p:sp>
      <p:sp>
        <p:nvSpPr>
          <p:cNvPr id="313347" name="Rectangle 3"/>
          <p:cNvSpPr>
            <a:spLocks noGrp="1" noChangeArrowheads="1"/>
          </p:cNvSpPr>
          <p:nvPr>
            <p:ph type="body" idx="1"/>
          </p:nvPr>
        </p:nvSpPr>
        <p:spPr>
          <a:xfrm>
            <a:off x="457200" y="914400"/>
            <a:ext cx="8229600" cy="2514600"/>
          </a:xfrm>
        </p:spPr>
        <p:txBody>
          <a:bodyPr/>
          <a:lstStyle/>
          <a:p>
            <a:r>
              <a:rPr lang="en-US" sz="2800"/>
              <a:t>After returning home from a family planning clinical, Dr. Saeed noticed a slight itching between his fingers. Within 2 days his wife had similar itching, as did his son one day later. This epidemic (scabies) may be classified as</a:t>
            </a:r>
          </a:p>
        </p:txBody>
      </p:sp>
      <p:sp>
        <p:nvSpPr>
          <p:cNvPr id="313348" name="Text Box 4"/>
          <p:cNvSpPr txBox="1">
            <a:spLocks noChangeArrowheads="1"/>
          </p:cNvSpPr>
          <p:nvPr/>
        </p:nvSpPr>
        <p:spPr bwMode="auto">
          <a:xfrm>
            <a:off x="898525" y="3581400"/>
            <a:ext cx="4730750" cy="2227263"/>
          </a:xfrm>
          <a:prstGeom prst="rect">
            <a:avLst/>
          </a:prstGeom>
          <a:noFill/>
          <a:ln w="9525">
            <a:noFill/>
            <a:miter lim="800000"/>
            <a:headEnd/>
            <a:tailEnd/>
          </a:ln>
          <a:effectLst/>
        </p:spPr>
        <p:txBody>
          <a:bodyPr wrap="none">
            <a:spAutoFit/>
          </a:bodyPr>
          <a:lstStyle/>
          <a:p>
            <a:pPr marL="457200" indent="-457200">
              <a:buFontTx/>
              <a:buAutoNum type="arabicPeriod"/>
            </a:pPr>
            <a:r>
              <a:rPr lang="en-US" sz="2800"/>
              <a:t>Point source</a:t>
            </a:r>
          </a:p>
          <a:p>
            <a:pPr marL="457200" indent="-457200">
              <a:buFontTx/>
              <a:buAutoNum type="arabicPeriod"/>
            </a:pPr>
            <a:r>
              <a:rPr lang="en-US" sz="2800"/>
              <a:t>Indirect transmission</a:t>
            </a:r>
          </a:p>
          <a:p>
            <a:pPr marL="457200" indent="-457200">
              <a:buFontTx/>
              <a:buAutoNum type="arabicPeriod"/>
            </a:pPr>
            <a:r>
              <a:rPr lang="en-US" sz="2800"/>
              <a:t>Common source</a:t>
            </a:r>
          </a:p>
          <a:p>
            <a:pPr marL="457200" indent="-457200">
              <a:buFontTx/>
              <a:buAutoNum type="arabicPeriod"/>
            </a:pPr>
            <a:r>
              <a:rPr lang="en-US" sz="2800"/>
              <a:t>Serial transmission</a:t>
            </a:r>
          </a:p>
          <a:p>
            <a:pPr marL="457200" indent="-457200">
              <a:buFontTx/>
              <a:buAutoNum type="arabicPeriod"/>
            </a:pPr>
            <a:r>
              <a:rPr lang="en-US" sz="2800"/>
              <a:t>Vehicleborne transmission</a:t>
            </a:r>
          </a:p>
        </p:txBody>
      </p:sp>
    </p:spTree>
  </p:cSld>
  <p:clrMapOvr>
    <a:masterClrMapping/>
  </p:clrMapOvr>
  <p:transition>
    <p:zoom/>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7770" name="Rectangle 26"/>
          <p:cNvSpPr>
            <a:spLocks noGrp="1" noChangeArrowheads="1"/>
          </p:cNvSpPr>
          <p:nvPr>
            <p:ph type="title"/>
          </p:nvPr>
        </p:nvSpPr>
        <p:spPr>
          <a:xfrm>
            <a:off x="457200" y="76200"/>
            <a:ext cx="8229600" cy="1066800"/>
          </a:xfrm>
        </p:spPr>
        <p:txBody>
          <a:bodyPr/>
          <a:lstStyle/>
          <a:p>
            <a:r>
              <a:rPr lang="en-US" sz="3600" u="sng"/>
              <a:t>How to investigate an epidemic </a:t>
            </a:r>
          </a:p>
        </p:txBody>
      </p:sp>
      <p:sp>
        <p:nvSpPr>
          <p:cNvPr id="287771" name="Rectangle 27"/>
          <p:cNvSpPr>
            <a:spLocks noGrp="1" noChangeArrowheads="1"/>
          </p:cNvSpPr>
          <p:nvPr>
            <p:ph type="body" idx="1"/>
          </p:nvPr>
        </p:nvSpPr>
        <p:spPr>
          <a:xfrm>
            <a:off x="457200" y="1371600"/>
            <a:ext cx="8458200" cy="5181600"/>
          </a:xfrm>
        </p:spPr>
        <p:txBody>
          <a:bodyPr/>
          <a:lstStyle/>
          <a:p>
            <a:pPr marL="609600" indent="-609600">
              <a:lnSpc>
                <a:spcPct val="80000"/>
              </a:lnSpc>
              <a:buFont typeface="Wingdings" pitchFamily="2" charset="2"/>
              <a:buAutoNum type="arabicPeriod"/>
            </a:pPr>
            <a:r>
              <a:rPr lang="en-US" sz="2800"/>
              <a:t>Make sure whether there is an Epidemic</a:t>
            </a:r>
          </a:p>
          <a:p>
            <a:pPr marL="609600" indent="-609600">
              <a:lnSpc>
                <a:spcPct val="80000"/>
              </a:lnSpc>
              <a:buFont typeface="Wingdings" pitchFamily="2" charset="2"/>
              <a:buAutoNum type="arabicPeriod"/>
            </a:pPr>
            <a:r>
              <a:rPr lang="en-US" sz="2800"/>
              <a:t>Confirmation or the diagnosis </a:t>
            </a:r>
          </a:p>
          <a:p>
            <a:pPr marL="609600" indent="-609600">
              <a:lnSpc>
                <a:spcPct val="80000"/>
              </a:lnSpc>
              <a:buFont typeface="Wingdings" pitchFamily="2" charset="2"/>
              <a:buAutoNum type="arabicPeriod"/>
            </a:pPr>
            <a:r>
              <a:rPr lang="en-US" sz="2800"/>
              <a:t>Count the Number of cases </a:t>
            </a:r>
          </a:p>
          <a:p>
            <a:pPr marL="609600" indent="-609600">
              <a:lnSpc>
                <a:spcPct val="80000"/>
              </a:lnSpc>
              <a:buFont typeface="Wingdings" pitchFamily="2" charset="2"/>
              <a:buAutoNum type="arabicPeriod"/>
            </a:pPr>
            <a:r>
              <a:rPr lang="en-US" sz="2800"/>
              <a:t>Environmental Assessment</a:t>
            </a:r>
          </a:p>
          <a:p>
            <a:pPr marL="609600" indent="-609600">
              <a:lnSpc>
                <a:spcPct val="80000"/>
              </a:lnSpc>
              <a:buFont typeface="Wingdings" pitchFamily="2" charset="2"/>
              <a:buAutoNum type="arabicPeriod"/>
            </a:pPr>
            <a:r>
              <a:rPr lang="en-US" sz="2800"/>
              <a:t>Describing the epidemic in terms of time, place and person</a:t>
            </a:r>
          </a:p>
          <a:p>
            <a:pPr marL="609600" indent="-609600">
              <a:lnSpc>
                <a:spcPct val="80000"/>
              </a:lnSpc>
              <a:buFont typeface="Wingdings" pitchFamily="2" charset="2"/>
              <a:buAutoNum type="arabicPeriod"/>
            </a:pPr>
            <a:r>
              <a:rPr lang="en-US" sz="2800"/>
              <a:t>Find out who is at risk of having the health problem</a:t>
            </a:r>
          </a:p>
          <a:p>
            <a:pPr marL="609600" indent="-609600">
              <a:lnSpc>
                <a:spcPct val="80000"/>
              </a:lnSpc>
              <a:buFont typeface="Wingdings" pitchFamily="2" charset="2"/>
              <a:buAutoNum type="arabicPeriod"/>
            </a:pPr>
            <a:r>
              <a:rPr lang="en-US" sz="2800"/>
              <a:t>Formulate a hypothesis explaining the epidemic</a:t>
            </a:r>
          </a:p>
          <a:p>
            <a:pPr marL="609600" indent="-609600">
              <a:lnSpc>
                <a:spcPct val="80000"/>
              </a:lnSpc>
              <a:buFont typeface="Wingdings" pitchFamily="2" charset="2"/>
              <a:buAutoNum type="arabicPeriod"/>
            </a:pPr>
            <a:r>
              <a:rPr lang="en-US" sz="2800"/>
              <a:t>Conduct a more detailed  systematic study</a:t>
            </a:r>
          </a:p>
          <a:p>
            <a:pPr marL="609600" indent="-609600">
              <a:lnSpc>
                <a:spcPct val="80000"/>
              </a:lnSpc>
              <a:buFont typeface="Wingdings" pitchFamily="2" charset="2"/>
              <a:buAutoNum type="arabicPeriod"/>
            </a:pPr>
            <a:r>
              <a:rPr lang="en-US" sz="2800"/>
              <a:t>Control of the epidemic </a:t>
            </a:r>
          </a:p>
          <a:p>
            <a:pPr marL="609600" indent="-609600">
              <a:lnSpc>
                <a:spcPct val="80000"/>
              </a:lnSpc>
              <a:buFont typeface="Wingdings" pitchFamily="2" charset="2"/>
              <a:buAutoNum type="arabicPeriod"/>
            </a:pPr>
            <a:r>
              <a:rPr lang="en-US" sz="2800"/>
              <a:t>Preparing the written report</a:t>
            </a:r>
          </a:p>
          <a:p>
            <a:pPr marL="609600" indent="-609600">
              <a:lnSpc>
                <a:spcPct val="80000"/>
              </a:lnSpc>
              <a:buFont typeface="Wingdings" pitchFamily="2" charset="2"/>
              <a:buAutoNum type="arabicPeriod"/>
            </a:pPr>
            <a:endParaRPr lang="en-US" sz="280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87771">
                                            <p:txEl>
                                              <p:pRg st="0" end="0"/>
                                            </p:txEl>
                                          </p:spTgt>
                                        </p:tgtEl>
                                        <p:attrNameLst>
                                          <p:attrName>style.visibility</p:attrName>
                                        </p:attrNameLst>
                                      </p:cBhvr>
                                      <p:to>
                                        <p:strVal val="visible"/>
                                      </p:to>
                                    </p:set>
                                    <p:animEffect transition="in" filter="strips(downLeft)">
                                      <p:cBhvr>
                                        <p:cTn id="7" dur="500"/>
                                        <p:tgtEl>
                                          <p:spTgt spid="287771">
                                            <p:txEl>
                                              <p:pRg st="0" end="0"/>
                                            </p:txEl>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87771">
                                            <p:txEl>
                                              <p:pRg st="1" end="1"/>
                                            </p:txEl>
                                          </p:spTgt>
                                        </p:tgtEl>
                                        <p:attrNameLst>
                                          <p:attrName>style.visibility</p:attrName>
                                        </p:attrNameLst>
                                      </p:cBhvr>
                                      <p:to>
                                        <p:strVal val="visible"/>
                                      </p:to>
                                    </p:set>
                                    <p:animEffect transition="in" filter="strips(downLeft)">
                                      <p:cBhvr>
                                        <p:cTn id="11" dur="500"/>
                                        <p:tgtEl>
                                          <p:spTgt spid="287771">
                                            <p:txEl>
                                              <p:pRg st="1" end="1"/>
                                            </p:txEl>
                                          </p:spTgt>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87771">
                                            <p:txEl>
                                              <p:pRg st="2" end="2"/>
                                            </p:txEl>
                                          </p:spTgt>
                                        </p:tgtEl>
                                        <p:attrNameLst>
                                          <p:attrName>style.visibility</p:attrName>
                                        </p:attrNameLst>
                                      </p:cBhvr>
                                      <p:to>
                                        <p:strVal val="visible"/>
                                      </p:to>
                                    </p:set>
                                    <p:animEffect transition="in" filter="strips(downLeft)">
                                      <p:cBhvr>
                                        <p:cTn id="15" dur="500"/>
                                        <p:tgtEl>
                                          <p:spTgt spid="287771">
                                            <p:txEl>
                                              <p:pRg st="2" end="2"/>
                                            </p:txEl>
                                          </p:spTgt>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287771">
                                            <p:txEl>
                                              <p:pRg st="3" end="3"/>
                                            </p:txEl>
                                          </p:spTgt>
                                        </p:tgtEl>
                                        <p:attrNameLst>
                                          <p:attrName>style.visibility</p:attrName>
                                        </p:attrNameLst>
                                      </p:cBhvr>
                                      <p:to>
                                        <p:strVal val="visible"/>
                                      </p:to>
                                    </p:set>
                                    <p:animEffect transition="in" filter="strips(downLeft)">
                                      <p:cBhvr>
                                        <p:cTn id="19" dur="500"/>
                                        <p:tgtEl>
                                          <p:spTgt spid="287771">
                                            <p:txEl>
                                              <p:pRg st="3" end="3"/>
                                            </p:txEl>
                                          </p:spTgt>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287771">
                                            <p:txEl>
                                              <p:pRg st="4" end="4"/>
                                            </p:txEl>
                                          </p:spTgt>
                                        </p:tgtEl>
                                        <p:attrNameLst>
                                          <p:attrName>style.visibility</p:attrName>
                                        </p:attrNameLst>
                                      </p:cBhvr>
                                      <p:to>
                                        <p:strVal val="visible"/>
                                      </p:to>
                                    </p:set>
                                    <p:animEffect transition="in" filter="strips(downLeft)">
                                      <p:cBhvr>
                                        <p:cTn id="23" dur="500"/>
                                        <p:tgtEl>
                                          <p:spTgt spid="287771">
                                            <p:txEl>
                                              <p:pRg st="4" end="4"/>
                                            </p:txEl>
                                          </p:spTgt>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87771">
                                            <p:txEl>
                                              <p:pRg st="5" end="5"/>
                                            </p:txEl>
                                          </p:spTgt>
                                        </p:tgtEl>
                                        <p:attrNameLst>
                                          <p:attrName>style.visibility</p:attrName>
                                        </p:attrNameLst>
                                      </p:cBhvr>
                                      <p:to>
                                        <p:strVal val="visible"/>
                                      </p:to>
                                    </p:set>
                                    <p:animEffect transition="in" filter="strips(downLeft)">
                                      <p:cBhvr>
                                        <p:cTn id="27" dur="500"/>
                                        <p:tgtEl>
                                          <p:spTgt spid="287771">
                                            <p:txEl>
                                              <p:pRg st="5" end="5"/>
                                            </p:txEl>
                                          </p:spTgt>
                                        </p:tgtEl>
                                      </p:cBhvr>
                                    </p:animEffect>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287771">
                                            <p:txEl>
                                              <p:pRg st="6" end="6"/>
                                            </p:txEl>
                                          </p:spTgt>
                                        </p:tgtEl>
                                        <p:attrNameLst>
                                          <p:attrName>style.visibility</p:attrName>
                                        </p:attrNameLst>
                                      </p:cBhvr>
                                      <p:to>
                                        <p:strVal val="visible"/>
                                      </p:to>
                                    </p:set>
                                    <p:animEffect transition="in" filter="strips(downLeft)">
                                      <p:cBhvr>
                                        <p:cTn id="31" dur="500"/>
                                        <p:tgtEl>
                                          <p:spTgt spid="287771">
                                            <p:txEl>
                                              <p:pRg st="6" end="6"/>
                                            </p:txEl>
                                          </p:spTgt>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287771">
                                            <p:txEl>
                                              <p:pRg st="7" end="7"/>
                                            </p:txEl>
                                          </p:spTgt>
                                        </p:tgtEl>
                                        <p:attrNameLst>
                                          <p:attrName>style.visibility</p:attrName>
                                        </p:attrNameLst>
                                      </p:cBhvr>
                                      <p:to>
                                        <p:strVal val="visible"/>
                                      </p:to>
                                    </p:set>
                                    <p:animEffect transition="in" filter="strips(downLeft)">
                                      <p:cBhvr>
                                        <p:cTn id="35" dur="500"/>
                                        <p:tgtEl>
                                          <p:spTgt spid="287771">
                                            <p:txEl>
                                              <p:pRg st="7" end="7"/>
                                            </p:txEl>
                                          </p:spTgt>
                                        </p:tgtEl>
                                      </p:cBhvr>
                                    </p:animEffect>
                                  </p:childTnLst>
                                </p:cTn>
                              </p:par>
                            </p:childTnLst>
                          </p:cTn>
                        </p:par>
                        <p:par>
                          <p:cTn id="36" fill="hold">
                            <p:stCondLst>
                              <p:cond delay="4000"/>
                            </p:stCondLst>
                            <p:childTnLst>
                              <p:par>
                                <p:cTn id="37" presetID="18" presetClass="entr" presetSubtype="12" fill="hold" grpId="0" nodeType="afterEffect">
                                  <p:stCondLst>
                                    <p:cond delay="0"/>
                                  </p:stCondLst>
                                  <p:childTnLst>
                                    <p:set>
                                      <p:cBhvr>
                                        <p:cTn id="38" dur="1" fill="hold">
                                          <p:stCondLst>
                                            <p:cond delay="0"/>
                                          </p:stCondLst>
                                        </p:cTn>
                                        <p:tgtEl>
                                          <p:spTgt spid="287771">
                                            <p:txEl>
                                              <p:pRg st="8" end="8"/>
                                            </p:txEl>
                                          </p:spTgt>
                                        </p:tgtEl>
                                        <p:attrNameLst>
                                          <p:attrName>style.visibility</p:attrName>
                                        </p:attrNameLst>
                                      </p:cBhvr>
                                      <p:to>
                                        <p:strVal val="visible"/>
                                      </p:to>
                                    </p:set>
                                    <p:animEffect transition="in" filter="strips(downLeft)">
                                      <p:cBhvr>
                                        <p:cTn id="39" dur="500"/>
                                        <p:tgtEl>
                                          <p:spTgt spid="287771">
                                            <p:txEl>
                                              <p:pRg st="8" end="8"/>
                                            </p:txEl>
                                          </p:spTgt>
                                        </p:tgtEl>
                                      </p:cBhvr>
                                    </p:animEffect>
                                  </p:childTnLst>
                                </p:cTn>
                              </p:par>
                            </p:childTnLst>
                          </p:cTn>
                        </p:par>
                        <p:par>
                          <p:cTn id="40" fill="hold">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287771">
                                            <p:txEl>
                                              <p:pRg st="9" end="9"/>
                                            </p:txEl>
                                          </p:spTgt>
                                        </p:tgtEl>
                                        <p:attrNameLst>
                                          <p:attrName>style.visibility</p:attrName>
                                        </p:attrNameLst>
                                      </p:cBhvr>
                                      <p:to>
                                        <p:strVal val="visible"/>
                                      </p:to>
                                    </p:set>
                                    <p:animEffect transition="in" filter="strips(downLeft)">
                                      <p:cBhvr>
                                        <p:cTn id="43" dur="500"/>
                                        <p:tgtEl>
                                          <p:spTgt spid="2877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71" grpId="0" uiExpand="1"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685800" y="76200"/>
            <a:ext cx="7772400" cy="1143000"/>
          </a:xfrm>
        </p:spPr>
        <p:txBody>
          <a:bodyPr/>
          <a:lstStyle/>
          <a:p>
            <a:r>
              <a:rPr lang="en-US" u="sng">
                <a:latin typeface="Comic Sans MS" pitchFamily="66" charset="0"/>
              </a:rPr>
              <a:t>Disease control</a:t>
            </a:r>
            <a:r>
              <a:rPr lang="en-US">
                <a:latin typeface="Comic Sans MS" pitchFamily="66" charset="0"/>
              </a:rPr>
              <a:t> </a:t>
            </a:r>
          </a:p>
        </p:txBody>
      </p:sp>
      <p:sp>
        <p:nvSpPr>
          <p:cNvPr id="166915" name="Rectangle 3"/>
          <p:cNvSpPr>
            <a:spLocks noGrp="1" noChangeArrowheads="1"/>
          </p:cNvSpPr>
          <p:nvPr>
            <p:ph type="body" idx="1"/>
          </p:nvPr>
        </p:nvSpPr>
        <p:spPr>
          <a:xfrm>
            <a:off x="304800" y="1524000"/>
            <a:ext cx="8534400" cy="4114800"/>
          </a:xfrm>
        </p:spPr>
        <p:txBody>
          <a:bodyPr/>
          <a:lstStyle/>
          <a:p>
            <a:pPr marL="609600" indent="-609600" algn="just">
              <a:lnSpc>
                <a:spcPct val="90000"/>
              </a:lnSpc>
              <a:buFontTx/>
              <a:buAutoNum type="arabicPeriod"/>
            </a:pPr>
            <a:r>
              <a:rPr lang="en-US" sz="2800"/>
              <a:t>Surveillance </a:t>
            </a:r>
          </a:p>
          <a:p>
            <a:pPr marL="609600" indent="-609600" algn="just">
              <a:lnSpc>
                <a:spcPct val="90000"/>
              </a:lnSpc>
              <a:buFontTx/>
              <a:buAutoNum type="arabicPeriod"/>
            </a:pPr>
            <a:r>
              <a:rPr lang="en-US" sz="2800"/>
              <a:t>Eradication</a:t>
            </a:r>
          </a:p>
          <a:p>
            <a:pPr marL="609600" indent="-609600" algn="just">
              <a:lnSpc>
                <a:spcPct val="90000"/>
              </a:lnSpc>
              <a:buFontTx/>
              <a:buAutoNum type="arabicPeriod"/>
            </a:pPr>
            <a:r>
              <a:rPr lang="en-US" sz="2800"/>
              <a:t>Control</a:t>
            </a:r>
          </a:p>
          <a:p>
            <a:pPr marL="609600" indent="-609600" algn="just">
              <a:lnSpc>
                <a:spcPct val="90000"/>
              </a:lnSpc>
              <a:buFontTx/>
              <a:buAutoNum type="arabicPeriod"/>
            </a:pPr>
            <a:r>
              <a:rPr lang="en-US" sz="2800"/>
              <a:t>Quarantine</a:t>
            </a:r>
          </a:p>
          <a:p>
            <a:pPr marL="609600" indent="-609600" algn="just">
              <a:lnSpc>
                <a:spcPct val="90000"/>
              </a:lnSpc>
              <a:buFontTx/>
              <a:buAutoNum type="arabicPeriod"/>
            </a:pPr>
            <a:r>
              <a:rPr lang="en-US" sz="2800"/>
              <a:t>Segregation</a:t>
            </a:r>
          </a:p>
          <a:p>
            <a:pPr marL="609600" indent="-609600" algn="just">
              <a:lnSpc>
                <a:spcPct val="90000"/>
              </a:lnSpc>
              <a:buFontTx/>
              <a:buAutoNum type="arabicPeriod"/>
            </a:pPr>
            <a:r>
              <a:rPr lang="en-US" sz="2800"/>
              <a:t>Isolation</a:t>
            </a:r>
          </a:p>
          <a:p>
            <a:pPr marL="609600" indent="-609600" algn="just">
              <a:lnSpc>
                <a:spcPct val="90000"/>
              </a:lnSpc>
              <a:buFontTx/>
              <a:buAutoNum type="arabicPeriod"/>
            </a:pPr>
            <a:r>
              <a:rPr lang="en-US" sz="2800"/>
              <a:t>Disinfections</a:t>
            </a:r>
          </a:p>
          <a:p>
            <a:pPr marL="609600" indent="-609600" algn="just">
              <a:lnSpc>
                <a:spcPct val="90000"/>
              </a:lnSpc>
              <a:buFontTx/>
              <a:buAutoNum type="arabicPeriod"/>
            </a:pPr>
            <a:r>
              <a:rPr lang="en-US" sz="2800"/>
              <a:t>sterilization</a:t>
            </a:r>
          </a:p>
        </p:txBody>
      </p:sp>
    </p:spTree>
  </p:cSld>
  <p:clrMapOvr>
    <a:masterClrMapping/>
  </p:clrMapOvr>
  <p:transition>
    <p:zoom dir="in"/>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a:xfrm>
            <a:off x="0" y="914400"/>
            <a:ext cx="8839200" cy="5029200"/>
          </a:xfrm>
        </p:spPr>
        <p:txBody>
          <a:bodyPr/>
          <a:lstStyle/>
          <a:p>
            <a:pPr marL="609600" indent="-609600">
              <a:lnSpc>
                <a:spcPct val="80000"/>
              </a:lnSpc>
              <a:buFont typeface="Wingdings" pitchFamily="2" charset="2"/>
              <a:buNone/>
            </a:pPr>
            <a:r>
              <a:rPr lang="en-US" u="sng"/>
              <a:t>Surveillance:</a:t>
            </a:r>
          </a:p>
          <a:p>
            <a:pPr marL="609600" indent="-609600">
              <a:lnSpc>
                <a:spcPct val="80000"/>
              </a:lnSpc>
              <a:buFont typeface="Wingdings" pitchFamily="2" charset="2"/>
              <a:buNone/>
            </a:pPr>
            <a:r>
              <a:rPr lang="en-US" sz="2800"/>
              <a:t>	Surveillance of disease is the continuous  scrutiny of all aspects of occurrence and spread of disease / other condition of ill health that are pertinent to effective control.</a:t>
            </a:r>
          </a:p>
          <a:p>
            <a:pPr marL="609600" indent="-609600">
              <a:lnSpc>
                <a:spcPct val="80000"/>
              </a:lnSpc>
              <a:buFont typeface="Wingdings" pitchFamily="2" charset="2"/>
              <a:buNone/>
            </a:pPr>
            <a:endParaRPr lang="en-US" sz="2800"/>
          </a:p>
          <a:p>
            <a:pPr marL="609600" indent="-609600">
              <a:lnSpc>
                <a:spcPct val="80000"/>
              </a:lnSpc>
              <a:buFont typeface="Wingdings" pitchFamily="2" charset="2"/>
              <a:buNone/>
            </a:pPr>
            <a:r>
              <a:rPr lang="en-US" u="sng"/>
              <a:t>Isolation:</a:t>
            </a:r>
          </a:p>
          <a:p>
            <a:pPr marL="609600" indent="-609600">
              <a:lnSpc>
                <a:spcPct val="80000"/>
              </a:lnSpc>
              <a:buFont typeface="Wingdings" pitchFamily="2" charset="2"/>
              <a:buNone/>
            </a:pPr>
            <a:r>
              <a:rPr lang="en-US" sz="2800"/>
              <a:t>	As applied to patients, it represents separation for the period of communicability to prevent or limit the direct or indirect transmission of the infectious agent from those infected to those who are susceptible or who may spread the disease to others.</a:t>
            </a:r>
          </a:p>
        </p:txBody>
      </p:sp>
    </p:spTree>
  </p:cSld>
  <p:clrMapOvr>
    <a:masterClrMapping/>
  </p:clrMapOvr>
  <p:transition>
    <p:blinds dir="ver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flipV="1">
            <a:off x="685800" y="228600"/>
            <a:ext cx="7772400" cy="76200"/>
          </a:xfrm>
        </p:spPr>
        <p:txBody>
          <a:bodyPr/>
          <a:lstStyle/>
          <a:p>
            <a:pPr algn="l"/>
            <a:endParaRPr lang="en-US" sz="4000">
              <a:latin typeface="Comic Sans MS" pitchFamily="66" charset="0"/>
            </a:endParaRPr>
          </a:p>
        </p:txBody>
      </p:sp>
      <p:sp>
        <p:nvSpPr>
          <p:cNvPr id="20483" name="Rectangle 3"/>
          <p:cNvSpPr>
            <a:spLocks noGrp="1" noChangeArrowheads="1"/>
          </p:cNvSpPr>
          <p:nvPr>
            <p:ph type="subTitle" idx="1"/>
          </p:nvPr>
        </p:nvSpPr>
        <p:spPr>
          <a:xfrm>
            <a:off x="381000" y="762000"/>
            <a:ext cx="8153400" cy="5562600"/>
          </a:xfrm>
        </p:spPr>
        <p:txBody>
          <a:bodyPr/>
          <a:lstStyle/>
          <a:p>
            <a:pPr algn="l"/>
            <a:r>
              <a:rPr lang="en-US" b="1" u="sng">
                <a:latin typeface="Arial" charset="0"/>
              </a:rPr>
              <a:t>Segregation:</a:t>
            </a:r>
          </a:p>
          <a:p>
            <a:pPr algn="l"/>
            <a:r>
              <a:rPr lang="en-US" sz="2800">
                <a:latin typeface="Arial" charset="0"/>
              </a:rPr>
              <a:t>This refers to the separation of a healthy person from an infected person.</a:t>
            </a:r>
          </a:p>
          <a:p>
            <a:pPr algn="l"/>
            <a:endParaRPr lang="en-US" sz="2800">
              <a:latin typeface="Arial" charset="0"/>
            </a:endParaRPr>
          </a:p>
          <a:p>
            <a:pPr algn="l"/>
            <a:r>
              <a:rPr lang="en-US" b="1" u="sng">
                <a:latin typeface="Arial" charset="0"/>
              </a:rPr>
              <a:t>Quarantine:</a:t>
            </a:r>
          </a:p>
          <a:p>
            <a:pPr algn="l"/>
            <a:r>
              <a:rPr lang="en-US" sz="2800">
                <a:latin typeface="Arial" charset="0"/>
              </a:rPr>
              <a:t>Restriction of the activities of well person or animals who have been exposed to a case of communicable disease during its period of communicability (i.e. contacts) for maximum incubation period to prevent disease transmission during the incubation period, if the infection should occur.</a:t>
            </a:r>
          </a:p>
          <a:p>
            <a:pPr algn="l"/>
            <a:endParaRPr lang="en-US" sz="2800">
              <a:latin typeface="Arial" charset="0"/>
            </a:endParaRPr>
          </a:p>
        </p:txBody>
      </p:sp>
    </p:spTree>
  </p:cSld>
  <p:clrMapOvr>
    <a:masterClrMapping/>
  </p:clrMapOvr>
  <p:transition>
    <p:strips dir="rd"/>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flipV="1">
            <a:off x="685800" y="381000"/>
            <a:ext cx="7772400" cy="76200"/>
          </a:xfrm>
        </p:spPr>
        <p:txBody>
          <a:bodyPr/>
          <a:lstStyle/>
          <a:p>
            <a:pPr algn="l"/>
            <a:endParaRPr lang="en-US" sz="4000">
              <a:solidFill>
                <a:schemeClr val="hlink"/>
              </a:solidFill>
              <a:latin typeface="Comic Sans MS" pitchFamily="66" charset="0"/>
            </a:endParaRPr>
          </a:p>
        </p:txBody>
      </p:sp>
      <p:sp>
        <p:nvSpPr>
          <p:cNvPr id="21507" name="Rectangle 3"/>
          <p:cNvSpPr>
            <a:spLocks noGrp="1" noChangeArrowheads="1"/>
          </p:cNvSpPr>
          <p:nvPr>
            <p:ph type="subTitle" idx="1"/>
          </p:nvPr>
        </p:nvSpPr>
        <p:spPr>
          <a:xfrm>
            <a:off x="228600" y="762000"/>
            <a:ext cx="8686800" cy="5410200"/>
          </a:xfrm>
        </p:spPr>
        <p:txBody>
          <a:bodyPr/>
          <a:lstStyle/>
          <a:p>
            <a:pPr algn="l"/>
            <a:r>
              <a:rPr lang="en-US" u="sng"/>
              <a:t>Eradication:</a:t>
            </a:r>
          </a:p>
          <a:p>
            <a:pPr algn="l"/>
            <a:r>
              <a:rPr lang="en-US" sz="2800"/>
              <a:t>It means ending the transmission of the disease and elimination of reservoirs of infection, in a campaign limited in time and carried out to such a degree of perfection that when it comes to an end, there is no resumption of transmission.</a:t>
            </a:r>
          </a:p>
          <a:p>
            <a:pPr algn="l"/>
            <a:endParaRPr lang="en-US" sz="2800"/>
          </a:p>
          <a:p>
            <a:pPr algn="l"/>
            <a:r>
              <a:rPr lang="en-US" u="sng"/>
              <a:t>Control :</a:t>
            </a:r>
          </a:p>
          <a:p>
            <a:pPr algn="l"/>
            <a:r>
              <a:rPr lang="en-US" sz="2800"/>
              <a:t>It means to reduce the prevalence of the disease to such a low level that it no longer remains a big public health  problem.</a:t>
            </a:r>
          </a:p>
          <a:p>
            <a:pPr algn="l"/>
            <a:endParaRPr lang="en-US" sz="2800"/>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76200" y="304800"/>
            <a:ext cx="9067800" cy="6172200"/>
          </a:xfrm>
        </p:spPr>
        <p:txBody>
          <a:bodyPr/>
          <a:lstStyle/>
          <a:p>
            <a:r>
              <a:rPr lang="en-US" sz="3600" u="sng"/>
              <a:t>Latent period</a:t>
            </a:r>
            <a:r>
              <a:rPr lang="en-US"/>
              <a:t>:</a:t>
            </a:r>
          </a:p>
          <a:p>
            <a:pPr lvl="1">
              <a:buFont typeface="Wingdings" pitchFamily="2" charset="2"/>
              <a:buNone/>
            </a:pPr>
            <a:r>
              <a:rPr lang="en-US"/>
              <a:t>This period is the interval of subclinical infection during which the previously active infectious agent becomes dormant in the host.</a:t>
            </a:r>
          </a:p>
          <a:p>
            <a:pPr lvl="1">
              <a:buFont typeface="Wingdings" pitchFamily="2" charset="2"/>
              <a:buNone/>
            </a:pPr>
            <a:r>
              <a:rPr lang="en-US"/>
              <a:t>Example:</a:t>
            </a:r>
          </a:p>
          <a:p>
            <a:pPr lvl="1">
              <a:buFont typeface="Wingdings" pitchFamily="2" charset="2"/>
              <a:buNone/>
            </a:pPr>
            <a:r>
              <a:rPr lang="en-US"/>
              <a:t>Subsequent to the appearance of genital lesions induced by a herpes simplex type II infection, patients often experience period of remission, after which reactivation of the virus elicits the reappearance of lesions. This interval of remission is referred to as the latent period of the  virus.</a:t>
            </a:r>
          </a:p>
          <a:p>
            <a:pPr lvl="1">
              <a:buFont typeface="Wingdings" pitchFamily="2" charset="2"/>
              <a:buNone/>
            </a:pPr>
            <a:endParaRPr lang="en-US"/>
          </a:p>
          <a:p>
            <a:pPr lvl="1">
              <a:buFont typeface="Wingdings" pitchFamily="2" charset="2"/>
              <a:buNone/>
            </a:pPr>
            <a:endParaRPr lang="en-US"/>
          </a:p>
        </p:txBody>
      </p:sp>
    </p:spTree>
  </p:cSld>
  <p:clrMapOvr>
    <a:masterClrMapping/>
  </p:clrMapOvr>
  <p:transition>
    <p:wheel spokes="1"/>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subTitle" idx="1"/>
          </p:nvPr>
        </p:nvSpPr>
        <p:spPr>
          <a:xfrm>
            <a:off x="457200" y="762000"/>
            <a:ext cx="8153400" cy="5410200"/>
          </a:xfrm>
        </p:spPr>
        <p:txBody>
          <a:bodyPr/>
          <a:lstStyle/>
          <a:p>
            <a:pPr algn="l"/>
            <a:endParaRPr lang="en-US" u="sng"/>
          </a:p>
          <a:p>
            <a:pPr algn="l"/>
            <a:r>
              <a:rPr lang="en-US" u="sng"/>
              <a:t>Disinfection:</a:t>
            </a:r>
          </a:p>
          <a:p>
            <a:pPr algn="l"/>
            <a:r>
              <a:rPr lang="en-US" sz="2800"/>
              <a:t>It refers to the destruction of the pathogenic micro- organisms.</a:t>
            </a:r>
          </a:p>
          <a:p>
            <a:pPr algn="l"/>
            <a:endParaRPr lang="en-US" sz="2800"/>
          </a:p>
          <a:p>
            <a:pPr algn="l"/>
            <a:endParaRPr lang="en-US" sz="2800"/>
          </a:p>
          <a:p>
            <a:pPr algn="l"/>
            <a:r>
              <a:rPr lang="en-US" u="sng"/>
              <a:t>Sterilization:</a:t>
            </a:r>
          </a:p>
          <a:p>
            <a:pPr algn="l"/>
            <a:r>
              <a:rPr lang="en-US" sz="2800"/>
              <a:t>It refers to the destruction of pathogenic as well as non-pathogenic microorganisms and it includes destruction of spores also.</a:t>
            </a:r>
          </a:p>
        </p:txBody>
      </p:sp>
    </p:spTree>
  </p:cSld>
  <p:clrMapOvr>
    <a:masterClrMapping/>
  </p:clrMapOvr>
  <p:transition>
    <p:spli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04800" y="1143000"/>
            <a:ext cx="5638800" cy="609600"/>
          </a:xfrm>
        </p:spPr>
        <p:txBody>
          <a:bodyPr/>
          <a:lstStyle/>
          <a:p>
            <a:pPr algn="l"/>
            <a:r>
              <a:rPr lang="en-US" sz="3200" u="sng">
                <a:solidFill>
                  <a:schemeClr val="tx1"/>
                </a:solidFill>
              </a:rPr>
              <a:t>a. Chain of infection</a:t>
            </a:r>
          </a:p>
        </p:txBody>
      </p:sp>
      <p:sp>
        <p:nvSpPr>
          <p:cNvPr id="23555" name="Rectangle 3"/>
          <p:cNvSpPr>
            <a:spLocks noGrp="1" noChangeArrowheads="1"/>
          </p:cNvSpPr>
          <p:nvPr>
            <p:ph type="subTitle" idx="1"/>
          </p:nvPr>
        </p:nvSpPr>
        <p:spPr>
          <a:xfrm>
            <a:off x="381000" y="1905000"/>
            <a:ext cx="8763000" cy="3886200"/>
          </a:xfrm>
        </p:spPr>
        <p:txBody>
          <a:bodyPr/>
          <a:lstStyle/>
          <a:p>
            <a:pPr marL="660400" indent="-660400" algn="l">
              <a:buFont typeface="Wingdings" pitchFamily="2" charset="2"/>
              <a:buChar char="n"/>
            </a:pPr>
            <a:r>
              <a:rPr lang="en-US" sz="2800"/>
              <a:t>	Infectious agent</a:t>
            </a:r>
          </a:p>
          <a:p>
            <a:pPr marL="660400" indent="-660400" algn="l">
              <a:buFont typeface="Wingdings" pitchFamily="2" charset="2"/>
              <a:buChar char="n"/>
            </a:pPr>
            <a:r>
              <a:rPr lang="en-US" sz="2800"/>
              <a:t>  Reservoir / source of infection</a:t>
            </a:r>
          </a:p>
          <a:p>
            <a:pPr marL="660400" indent="-660400" algn="l">
              <a:buFont typeface="Wingdings" pitchFamily="2" charset="2"/>
              <a:buChar char="n"/>
            </a:pPr>
            <a:r>
              <a:rPr lang="en-US" sz="2800"/>
              <a:t>  Exit of infectious agent</a:t>
            </a:r>
          </a:p>
          <a:p>
            <a:pPr marL="660400" indent="-660400" algn="l">
              <a:buFont typeface="Wingdings" pitchFamily="2" charset="2"/>
              <a:buChar char="n"/>
            </a:pPr>
            <a:r>
              <a:rPr lang="en-US" sz="2800"/>
              <a:t>  Transmission (mode) of infection</a:t>
            </a:r>
          </a:p>
          <a:p>
            <a:pPr marL="660400" indent="-660400" algn="l">
              <a:buFont typeface="Wingdings" pitchFamily="2" charset="2"/>
              <a:buChar char="n"/>
            </a:pPr>
            <a:r>
              <a:rPr lang="en-US" sz="2800"/>
              <a:t>  Entry into a new host</a:t>
            </a:r>
          </a:p>
          <a:p>
            <a:pPr marL="660400" indent="-660400" algn="l">
              <a:buFont typeface="Wingdings" pitchFamily="2" charset="2"/>
              <a:buChar char="n"/>
            </a:pPr>
            <a:r>
              <a:rPr lang="en-US" sz="2800"/>
              <a:t>  Host susceptibility</a:t>
            </a:r>
          </a:p>
          <a:p>
            <a:pPr marL="660400" indent="-660400" algn="l">
              <a:buFont typeface="Wingdings" pitchFamily="2" charset="2"/>
              <a:buChar char="n"/>
            </a:pPr>
            <a:endParaRPr lang="en-US" sz="2800" b="1"/>
          </a:p>
        </p:txBody>
      </p:sp>
      <p:sp>
        <p:nvSpPr>
          <p:cNvPr id="23556" name="Text Box 4"/>
          <p:cNvSpPr txBox="1">
            <a:spLocks noChangeArrowheads="1"/>
          </p:cNvSpPr>
          <p:nvPr/>
        </p:nvSpPr>
        <p:spPr bwMode="auto">
          <a:xfrm>
            <a:off x="0" y="355600"/>
            <a:ext cx="8329613" cy="579438"/>
          </a:xfrm>
          <a:prstGeom prst="rect">
            <a:avLst/>
          </a:prstGeom>
          <a:noFill/>
          <a:ln w="9525">
            <a:noFill/>
            <a:miter lim="800000"/>
            <a:headEnd/>
            <a:tailEnd/>
          </a:ln>
          <a:effectLst/>
        </p:spPr>
        <p:txBody>
          <a:bodyPr wrap="none">
            <a:spAutoFit/>
          </a:bodyPr>
          <a:lstStyle/>
          <a:p>
            <a:r>
              <a:rPr lang="en-US" sz="3200"/>
              <a:t>Summary of disease transmission and control</a:t>
            </a:r>
          </a:p>
        </p:txBody>
      </p:sp>
    </p:spTree>
  </p:cSld>
  <p:clrMapOvr>
    <a:masterClrMapping/>
  </p:clrMapOvr>
  <p:transition>
    <p:pull dir="ru"/>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subTitle" idx="1"/>
          </p:nvPr>
        </p:nvSpPr>
        <p:spPr>
          <a:xfrm>
            <a:off x="228600" y="762000"/>
            <a:ext cx="8610600" cy="3733800"/>
          </a:xfrm>
        </p:spPr>
        <p:txBody>
          <a:bodyPr/>
          <a:lstStyle/>
          <a:p>
            <a:pPr marL="609600" indent="-609600" algn="l">
              <a:buFontTx/>
              <a:buNone/>
            </a:pPr>
            <a:r>
              <a:rPr lang="en-US" sz="4000" u="sng"/>
              <a:t>Infectious Agent:</a:t>
            </a:r>
          </a:p>
          <a:p>
            <a:pPr marL="609600" indent="-609600" algn="l">
              <a:buFontTx/>
              <a:buNone/>
            </a:pPr>
            <a:endParaRPr lang="en-US" sz="4000" u="sng"/>
          </a:p>
          <a:p>
            <a:pPr marL="609600" indent="-609600" algn="l">
              <a:buFontTx/>
              <a:buNone/>
            </a:pPr>
            <a:r>
              <a:rPr lang="en-US" sz="2800"/>
              <a:t>	An organism (viruses, rickettsia, bacteria, fungus, protozoa or helminthes) that is capable of producing infection or infectious disease.</a:t>
            </a:r>
          </a:p>
          <a:p>
            <a:pPr marL="609600" indent="-609600" algn="l">
              <a:buFontTx/>
              <a:buNone/>
            </a:pPr>
            <a:endParaRPr lang="en-US" sz="2800"/>
          </a:p>
        </p:txBody>
      </p:sp>
    </p:spTree>
  </p:cSld>
  <p:clrMapOvr>
    <a:masterClrMapping/>
  </p:clrMapOvr>
  <p:transition>
    <p:wedg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0"/>
            <a:ext cx="8458200" cy="1143000"/>
          </a:xfrm>
        </p:spPr>
        <p:txBody>
          <a:bodyPr/>
          <a:lstStyle/>
          <a:p>
            <a:pPr algn="l"/>
            <a:r>
              <a:rPr lang="en-US" u="sng">
                <a:latin typeface="Comic Sans MS" pitchFamily="66" charset="0"/>
              </a:rPr>
              <a:t>Exit of infectious agent</a:t>
            </a:r>
            <a:r>
              <a:rPr lang="en-US">
                <a:latin typeface="Comic Sans MS" pitchFamily="66" charset="0"/>
              </a:rPr>
              <a:t> </a:t>
            </a:r>
          </a:p>
        </p:txBody>
      </p:sp>
      <p:sp>
        <p:nvSpPr>
          <p:cNvPr id="24579" name="Rectangle 3"/>
          <p:cNvSpPr>
            <a:spLocks noGrp="1" noChangeArrowheads="1"/>
          </p:cNvSpPr>
          <p:nvPr>
            <p:ph type="subTitle" idx="1"/>
          </p:nvPr>
        </p:nvSpPr>
        <p:spPr>
          <a:xfrm>
            <a:off x="0" y="1219200"/>
            <a:ext cx="8915400" cy="4953000"/>
          </a:xfrm>
        </p:spPr>
        <p:txBody>
          <a:bodyPr/>
          <a:lstStyle/>
          <a:p>
            <a:pPr marL="609600" indent="-609600" algn="l"/>
            <a:r>
              <a:rPr lang="en-US" sz="2800" u="sng">
                <a:solidFill>
                  <a:schemeClr val="tx2"/>
                </a:solidFill>
                <a:latin typeface="Arial" charset="0"/>
              </a:rPr>
              <a:t>Avenues of escape are</a:t>
            </a:r>
            <a:r>
              <a:rPr lang="en-US">
                <a:solidFill>
                  <a:schemeClr val="tx2"/>
                </a:solidFill>
                <a:latin typeface="Arial" charset="0"/>
              </a:rPr>
              <a:t>:</a:t>
            </a:r>
          </a:p>
          <a:p>
            <a:pPr marL="609600" indent="-609600" algn="l">
              <a:buFontTx/>
              <a:buAutoNum type="arabicPeriod"/>
            </a:pPr>
            <a:r>
              <a:rPr lang="en-US" sz="2400">
                <a:latin typeface="Arial" charset="0"/>
              </a:rPr>
              <a:t>Respiratory tract-droplet nuclei (continuous emission)	</a:t>
            </a:r>
          </a:p>
          <a:p>
            <a:pPr marL="609600" indent="-609600" algn="l">
              <a:buFontTx/>
              <a:buAutoNum type="arabicPeriod"/>
            </a:pPr>
            <a:r>
              <a:rPr lang="en-US" sz="2400">
                <a:latin typeface="Arial" charset="0"/>
              </a:rPr>
              <a:t>Intestinal tract-discharge of faeces (discontinuous emission)</a:t>
            </a:r>
          </a:p>
          <a:p>
            <a:pPr marL="609600" indent="-609600" algn="l">
              <a:buFontTx/>
              <a:buAutoNum type="arabicPeriod"/>
            </a:pPr>
            <a:r>
              <a:rPr lang="en-US" sz="2400">
                <a:latin typeface="Arial" charset="0"/>
              </a:rPr>
              <a:t>Urinary tract.</a:t>
            </a:r>
          </a:p>
          <a:p>
            <a:pPr marL="609600" indent="-609600" algn="l">
              <a:buFontTx/>
              <a:buAutoNum type="arabicPeriod"/>
            </a:pPr>
            <a:r>
              <a:rPr lang="en-US" sz="2400">
                <a:latin typeface="Arial" charset="0"/>
              </a:rPr>
              <a:t>Open wounds (escape from the lesions on to clothes)</a:t>
            </a:r>
          </a:p>
          <a:p>
            <a:pPr marL="609600" indent="-609600" algn="l">
              <a:buFontTx/>
              <a:buAutoNum type="arabicPeriod"/>
            </a:pPr>
            <a:r>
              <a:rPr lang="en-US" sz="2400">
                <a:latin typeface="Arial" charset="0"/>
              </a:rPr>
              <a:t>Mechanical escape (biting or sucking insects e.g. malaria spread by mosquitoes)</a:t>
            </a:r>
          </a:p>
          <a:p>
            <a:pPr marL="609600" indent="-609600" algn="l">
              <a:buFontTx/>
              <a:buAutoNum type="arabicPeriod"/>
            </a:pPr>
            <a:r>
              <a:rPr lang="en-US" sz="2400">
                <a:latin typeface="Arial" charset="0"/>
              </a:rPr>
              <a:t>Contact (close physical contact)</a:t>
            </a:r>
          </a:p>
        </p:txBody>
      </p:sp>
    </p:spTree>
  </p:cSld>
  <p:clrMapOvr>
    <a:masterClrMapping/>
  </p:clrMapOvr>
  <p:transition>
    <p:wheel spokes="1"/>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subTitle" idx="1"/>
          </p:nvPr>
        </p:nvSpPr>
        <p:spPr>
          <a:xfrm>
            <a:off x="304800" y="533400"/>
            <a:ext cx="8763000" cy="6019800"/>
          </a:xfrm>
        </p:spPr>
        <p:txBody>
          <a:bodyPr/>
          <a:lstStyle/>
          <a:p>
            <a:pPr algn="l"/>
            <a:r>
              <a:rPr lang="en-US" u="sng"/>
              <a:t>Transfer of infection to new host</a:t>
            </a:r>
            <a:r>
              <a:rPr lang="en-US"/>
              <a:t>:</a:t>
            </a:r>
          </a:p>
          <a:p>
            <a:pPr algn="l">
              <a:buFont typeface="Wingdings" pitchFamily="2" charset="2"/>
              <a:buChar char="n"/>
            </a:pPr>
            <a:r>
              <a:rPr lang="en-US" sz="2800"/>
              <a:t>Direct transmission (person to person)</a:t>
            </a:r>
          </a:p>
          <a:p>
            <a:pPr algn="l">
              <a:buFont typeface="Wingdings" pitchFamily="2" charset="2"/>
              <a:buChar char="n"/>
            </a:pPr>
            <a:r>
              <a:rPr lang="en-US" sz="2800"/>
              <a:t>Indirect transmission (requires a vehicle)</a:t>
            </a:r>
          </a:p>
          <a:p>
            <a:pPr algn="l"/>
            <a:endParaRPr lang="en-US" sz="2800"/>
          </a:p>
          <a:p>
            <a:pPr algn="l"/>
            <a:r>
              <a:rPr lang="en-US" u="sng"/>
              <a:t>Classification of vehicle</a:t>
            </a:r>
            <a:r>
              <a:rPr lang="en-US"/>
              <a:t>:</a:t>
            </a:r>
          </a:p>
          <a:p>
            <a:pPr algn="l">
              <a:buFont typeface="Wingdings" pitchFamily="2" charset="2"/>
              <a:buChar char="n"/>
            </a:pPr>
            <a:r>
              <a:rPr lang="en-US" sz="2800"/>
              <a:t>Animate refers to as vectors e.g. housefly,     	flea. Mosquito.</a:t>
            </a:r>
          </a:p>
          <a:p>
            <a:pPr algn="l">
              <a:buFont typeface="Wingdings" pitchFamily="2" charset="2"/>
              <a:buChar char="n"/>
            </a:pPr>
            <a:r>
              <a:rPr lang="en-US" sz="2800"/>
              <a:t>Inanimate-water, milk, food, air soil and fomites (e.g. clothes, door knobs, money	etc.), blood transfusion.</a:t>
            </a:r>
          </a:p>
          <a:p>
            <a:pPr algn="l"/>
            <a:endParaRPr lang="en-US" sz="2800"/>
          </a:p>
          <a:p>
            <a:pPr algn="l"/>
            <a:endParaRPr lang="en-US" sz="2800"/>
          </a:p>
        </p:txBody>
      </p:sp>
    </p:spTree>
  </p:cSld>
  <p:clrMapOvr>
    <a:masterClrMapping/>
  </p:clrMapOvr>
  <p:transition>
    <p:wheel spokes="3"/>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09600" y="0"/>
            <a:ext cx="7772400" cy="1143000"/>
          </a:xfrm>
        </p:spPr>
        <p:txBody>
          <a:bodyPr/>
          <a:lstStyle/>
          <a:p>
            <a:pPr algn="l"/>
            <a:r>
              <a:rPr lang="en-US" sz="4000" u="sng">
                <a:latin typeface="Comic Sans MS" pitchFamily="66" charset="0"/>
              </a:rPr>
              <a:t>Entry into new susceptible host</a:t>
            </a:r>
          </a:p>
        </p:txBody>
      </p:sp>
      <p:sp>
        <p:nvSpPr>
          <p:cNvPr id="56323" name="Rectangle 3"/>
          <p:cNvSpPr>
            <a:spLocks noGrp="1" noChangeArrowheads="1"/>
          </p:cNvSpPr>
          <p:nvPr>
            <p:ph type="subTitle" idx="1"/>
          </p:nvPr>
        </p:nvSpPr>
        <p:spPr>
          <a:xfrm>
            <a:off x="609600" y="1371600"/>
            <a:ext cx="8458200" cy="5334000"/>
          </a:xfrm>
        </p:spPr>
        <p:txBody>
          <a:bodyPr/>
          <a:lstStyle/>
          <a:p>
            <a:pPr marL="609600" indent="-609600" algn="l">
              <a:buFontTx/>
              <a:buNone/>
            </a:pPr>
            <a:r>
              <a:rPr lang="en-US"/>
              <a:t>Portals of entry are</a:t>
            </a:r>
            <a:r>
              <a:rPr lang="en-US" sz="2400"/>
              <a:t>:</a:t>
            </a:r>
          </a:p>
          <a:p>
            <a:pPr marL="609600" indent="-609600" algn="l">
              <a:buFontTx/>
              <a:buChar char="•"/>
            </a:pPr>
            <a:r>
              <a:rPr lang="en-US" sz="2800"/>
              <a:t>Respiratory tract- contaminated food or drink.</a:t>
            </a:r>
          </a:p>
          <a:p>
            <a:pPr marL="609600" indent="-609600" algn="l">
              <a:buFontTx/>
              <a:buChar char="•"/>
            </a:pPr>
            <a:r>
              <a:rPr lang="en-US" sz="2800"/>
              <a:t>Gastro-intestinal tract- contaminated food or drink.</a:t>
            </a:r>
          </a:p>
          <a:p>
            <a:pPr marL="609600" indent="-609600" algn="l">
              <a:buFontTx/>
              <a:buChar char="•"/>
            </a:pPr>
            <a:r>
              <a:rPr lang="en-US" sz="2800"/>
              <a:t>Direct infection of membranes e.g. diphtheria, venereal diseases.</a:t>
            </a:r>
          </a:p>
          <a:p>
            <a:pPr marL="609600" indent="-609600" algn="l">
              <a:buFontTx/>
              <a:buChar char="•"/>
            </a:pPr>
            <a:r>
              <a:rPr lang="en-US" sz="2800"/>
              <a:t>Percutaneous infection passage through skin via bite, for rabies and malaria, direct penetration by infectious agent e.g. schistosomiasis, hookworm</a:t>
            </a:r>
            <a:r>
              <a:rPr lang="en-US" sz="2800">
                <a:solidFill>
                  <a:schemeClr val="hlink"/>
                </a:solidFill>
              </a:rPr>
              <a:t>.</a:t>
            </a:r>
          </a:p>
          <a:p>
            <a:pPr marL="609600" indent="-609600" algn="l">
              <a:buFontTx/>
              <a:buChar char="•"/>
            </a:pPr>
            <a:endParaRPr lang="en-US" sz="2800">
              <a:solidFill>
                <a:schemeClr val="hlink"/>
              </a:solidFill>
            </a:endParaRPr>
          </a:p>
          <a:p>
            <a:pPr marL="609600" indent="-609600" algn="l">
              <a:buFontTx/>
              <a:buNone/>
            </a:pPr>
            <a:endParaRPr lang="en-US" sz="2800">
              <a:solidFill>
                <a:schemeClr val="hlink"/>
              </a:solidFill>
            </a:endParaRPr>
          </a:p>
          <a:p>
            <a:pPr marL="990600" lvl="1" indent="-533400">
              <a:buFontTx/>
              <a:buNone/>
            </a:pPr>
            <a:endParaRPr lang="en-US" sz="2400"/>
          </a:p>
          <a:p>
            <a:pPr marL="609600" indent="-609600" algn="l">
              <a:buFontTx/>
              <a:buAutoNum type="arabicPeriod"/>
            </a:pPr>
            <a:endParaRPr lang="en-US" sz="2400"/>
          </a:p>
        </p:txBody>
      </p:sp>
    </p:spTree>
  </p:cSld>
  <p:clrMapOvr>
    <a:masterClrMapping/>
  </p:clrMapOvr>
  <p:transition>
    <p:wheel/>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subTitle" idx="1"/>
          </p:nvPr>
        </p:nvSpPr>
        <p:spPr>
          <a:xfrm>
            <a:off x="0" y="1447800"/>
            <a:ext cx="8991600" cy="5029200"/>
          </a:xfrm>
        </p:spPr>
        <p:txBody>
          <a:bodyPr/>
          <a:lstStyle/>
          <a:p>
            <a:pPr marL="609600" indent="-609600" algn="l"/>
            <a:r>
              <a:rPr lang="en-US" sz="3600"/>
              <a:t>	A person or animal presumably not possessing sufficient resistance against a particular pathogenic agent to prevent contracting infection or disease if or when exposed to the agent.</a:t>
            </a:r>
          </a:p>
        </p:txBody>
      </p:sp>
      <p:sp>
        <p:nvSpPr>
          <p:cNvPr id="67588" name="Rectangle 4"/>
          <p:cNvSpPr>
            <a:spLocks noGrp="1" noChangeArrowheads="1"/>
          </p:cNvSpPr>
          <p:nvPr>
            <p:ph type="ctrTitle"/>
          </p:nvPr>
        </p:nvSpPr>
        <p:spPr>
          <a:xfrm>
            <a:off x="1371600" y="381000"/>
            <a:ext cx="7772400" cy="1143000"/>
          </a:xfrm>
          <a:noFill/>
          <a:ln/>
        </p:spPr>
        <p:txBody>
          <a:bodyPr/>
          <a:lstStyle/>
          <a:p>
            <a:pPr algn="l"/>
            <a:r>
              <a:rPr lang="en-US" u="sng">
                <a:latin typeface="Comic Sans MS" pitchFamily="66" charset="0"/>
              </a:rPr>
              <a:t>Host susceptibility</a:t>
            </a:r>
            <a:r>
              <a:rPr lang="en-US">
                <a:latin typeface="Comic Sans MS" pitchFamily="66" charset="0"/>
              </a:rPr>
              <a:t>:</a:t>
            </a:r>
          </a:p>
        </p:txBody>
      </p:sp>
    </p:spTree>
  </p:cSld>
  <p:clrMapOvr>
    <a:masterClrMapping/>
  </p:clrMapOvr>
  <p:transition>
    <p:wheel spokes="8"/>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381000"/>
            <a:ext cx="7772400" cy="1447800"/>
          </a:xfrm>
        </p:spPr>
        <p:txBody>
          <a:bodyPr/>
          <a:lstStyle/>
          <a:p>
            <a:r>
              <a:rPr lang="en-US" sz="4800" u="sng"/>
              <a:t>b. Chain of control</a:t>
            </a:r>
          </a:p>
        </p:txBody>
      </p:sp>
      <p:sp>
        <p:nvSpPr>
          <p:cNvPr id="57348" name="Text Box 4"/>
          <p:cNvSpPr txBox="1">
            <a:spLocks noChangeArrowheads="1"/>
          </p:cNvSpPr>
          <p:nvPr/>
        </p:nvSpPr>
        <p:spPr bwMode="auto">
          <a:xfrm>
            <a:off x="609600" y="1828800"/>
            <a:ext cx="7689850" cy="3937000"/>
          </a:xfrm>
          <a:prstGeom prst="rect">
            <a:avLst/>
          </a:prstGeom>
          <a:noFill/>
          <a:ln w="9525">
            <a:noFill/>
            <a:miter lim="800000"/>
            <a:headEnd/>
            <a:tailEnd/>
          </a:ln>
          <a:effectLst/>
        </p:spPr>
        <p:txBody>
          <a:bodyPr wrap="none">
            <a:spAutoFit/>
          </a:bodyPr>
          <a:lstStyle/>
          <a:p>
            <a:pPr marL="457200" indent="-457200">
              <a:buFontTx/>
              <a:buAutoNum type="arabicPeriod"/>
            </a:pPr>
            <a:r>
              <a:rPr lang="en-US" sz="3600"/>
              <a:t>Notification</a:t>
            </a:r>
          </a:p>
          <a:p>
            <a:pPr marL="457200" indent="-457200">
              <a:buFontTx/>
              <a:buAutoNum type="arabicPeriod"/>
            </a:pPr>
            <a:r>
              <a:rPr lang="en-US" sz="3600"/>
              <a:t>Early diagnosis</a:t>
            </a:r>
          </a:p>
          <a:p>
            <a:pPr marL="457200" indent="-457200">
              <a:buFontTx/>
              <a:buAutoNum type="arabicPeriod"/>
            </a:pPr>
            <a:r>
              <a:rPr lang="en-US" sz="3600"/>
              <a:t>Isolation</a:t>
            </a:r>
          </a:p>
          <a:p>
            <a:pPr marL="457200" indent="-457200">
              <a:buFontTx/>
              <a:buAutoNum type="arabicPeriod"/>
            </a:pPr>
            <a:r>
              <a:rPr lang="en-US" sz="3600"/>
              <a:t>Destruction of infecting agent</a:t>
            </a:r>
          </a:p>
          <a:p>
            <a:pPr marL="457200" indent="-457200">
              <a:buFontTx/>
              <a:buAutoNum type="arabicPeriod"/>
            </a:pPr>
            <a:r>
              <a:rPr lang="en-US" sz="3600"/>
              <a:t>Investigation of an attack of illness</a:t>
            </a:r>
          </a:p>
          <a:p>
            <a:pPr marL="457200" indent="-457200">
              <a:buFontTx/>
              <a:buAutoNum type="arabicPeriod"/>
            </a:pPr>
            <a:r>
              <a:rPr lang="en-US" sz="3600"/>
              <a:t>Immunization</a:t>
            </a:r>
          </a:p>
          <a:p>
            <a:pPr marL="457200" indent="-457200">
              <a:buFontTx/>
              <a:buAutoNum type="arabicPeriod"/>
            </a:pPr>
            <a:r>
              <a:rPr lang="en-US" sz="3600"/>
              <a:t>Health education</a:t>
            </a:r>
          </a:p>
        </p:txBody>
      </p:sp>
    </p:spTree>
  </p:cSld>
  <p:clrMapOvr>
    <a:masterClrMapping/>
  </p:clrMapOvr>
  <p:transition>
    <p:wipe dir="u"/>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685800" y="0"/>
            <a:ext cx="7772400" cy="1143000"/>
          </a:xfrm>
        </p:spPr>
        <p:txBody>
          <a:bodyPr/>
          <a:lstStyle/>
          <a:p>
            <a:pPr algn="l"/>
            <a:r>
              <a:rPr lang="en-US" sz="4800" u="sng"/>
              <a:t>Chain of control</a:t>
            </a:r>
            <a:r>
              <a:rPr lang="en-US">
                <a:latin typeface="Comic Sans MS" pitchFamily="66" charset="0"/>
              </a:rPr>
              <a:t> </a:t>
            </a:r>
          </a:p>
        </p:txBody>
      </p:sp>
      <p:sp>
        <p:nvSpPr>
          <p:cNvPr id="59395" name="Rectangle 3"/>
          <p:cNvSpPr>
            <a:spLocks noGrp="1" noChangeArrowheads="1"/>
          </p:cNvSpPr>
          <p:nvPr>
            <p:ph type="subTitle" idx="1"/>
          </p:nvPr>
        </p:nvSpPr>
        <p:spPr>
          <a:xfrm>
            <a:off x="304800" y="1143000"/>
            <a:ext cx="8839200" cy="4800600"/>
          </a:xfrm>
        </p:spPr>
        <p:txBody>
          <a:bodyPr/>
          <a:lstStyle/>
          <a:p>
            <a:pPr marL="609600" indent="-609600" algn="l"/>
            <a:r>
              <a:rPr lang="en-US" u="sng"/>
              <a:t>Notification:</a:t>
            </a:r>
          </a:p>
          <a:p>
            <a:pPr marL="609600" indent="-609600" algn="l"/>
            <a:r>
              <a:rPr lang="en-US" sz="2800"/>
              <a:t>It means the immediate intimation of the occurrence of every case of infectious disease to the healthy officers.</a:t>
            </a:r>
          </a:p>
          <a:p>
            <a:pPr marL="609600" indent="-609600" algn="l"/>
            <a:r>
              <a:rPr lang="en-US" u="sng"/>
              <a:t>Early diagnosis:</a:t>
            </a:r>
          </a:p>
          <a:p>
            <a:pPr marL="609600" indent="-609600" algn="l"/>
            <a:r>
              <a:rPr lang="en-US" sz="2800"/>
              <a:t>The first step in the control of a communicable disease is its rapid identification for..</a:t>
            </a:r>
          </a:p>
          <a:p>
            <a:pPr marL="609600" indent="-609600" algn="l">
              <a:buFontTx/>
              <a:buAutoNum type="alphaLcParenR"/>
            </a:pPr>
            <a:r>
              <a:rPr lang="en-US" sz="2800"/>
              <a:t>The treatment of patients</a:t>
            </a:r>
          </a:p>
          <a:p>
            <a:pPr marL="609600" indent="-609600" algn="l">
              <a:buFontTx/>
              <a:buAutoNum type="alphaLcParenR"/>
            </a:pPr>
            <a:r>
              <a:rPr lang="en-US" sz="2800"/>
              <a:t>For epidemiological investigations</a:t>
            </a:r>
          </a:p>
          <a:p>
            <a:pPr marL="609600" indent="-609600" algn="l">
              <a:buFontTx/>
              <a:buAutoNum type="alphaLcParenR"/>
            </a:pPr>
            <a:r>
              <a:rPr lang="en-US" sz="2800"/>
              <a:t>To study the time, place and person distribution.</a:t>
            </a:r>
          </a:p>
          <a:p>
            <a:pPr marL="609600" indent="-609600" algn="l">
              <a:buFontTx/>
              <a:buNone/>
            </a:pPr>
            <a:endParaRPr lang="en-US" sz="2800"/>
          </a:p>
          <a:p>
            <a:pPr marL="609600" indent="-609600" algn="l"/>
            <a:endParaRPr lang="en-US" sz="2800"/>
          </a:p>
        </p:txBody>
      </p:sp>
      <p:sp>
        <p:nvSpPr>
          <p:cNvPr id="59396" name="Line 4"/>
          <p:cNvSpPr>
            <a:spLocks noChangeShapeType="1"/>
          </p:cNvSpPr>
          <p:nvPr/>
        </p:nvSpPr>
        <p:spPr bwMode="auto">
          <a:xfrm>
            <a:off x="3733800" y="4267200"/>
            <a:ext cx="4343400" cy="0"/>
          </a:xfrm>
          <a:prstGeom prst="line">
            <a:avLst/>
          </a:prstGeom>
          <a:noFill/>
          <a:ln w="9525">
            <a:noFill/>
            <a:round/>
            <a:headEnd/>
            <a:tailEnd/>
          </a:ln>
          <a:effectLst/>
        </p:spPr>
        <p:txBody>
          <a:bodyPr anchor="ctr"/>
          <a:lstStyle/>
          <a:p>
            <a:endParaRPr lang="en-GB"/>
          </a:p>
        </p:txBody>
      </p:sp>
      <p:sp>
        <p:nvSpPr>
          <p:cNvPr id="59398" name="Line 6"/>
          <p:cNvSpPr>
            <a:spLocks noChangeShapeType="1"/>
          </p:cNvSpPr>
          <p:nvPr/>
        </p:nvSpPr>
        <p:spPr bwMode="auto">
          <a:xfrm>
            <a:off x="3733800" y="4267200"/>
            <a:ext cx="4343400" cy="0"/>
          </a:xfrm>
          <a:prstGeom prst="line">
            <a:avLst/>
          </a:prstGeom>
          <a:noFill/>
          <a:ln w="9525">
            <a:noFill/>
            <a:round/>
            <a:headEnd/>
            <a:tailEnd/>
          </a:ln>
          <a:effectLst/>
        </p:spPr>
        <p:txBody>
          <a:bodyPr anchor="ctr"/>
          <a:lstStyle/>
          <a:p>
            <a:endParaRPr lang="en-GB"/>
          </a:p>
        </p:txBody>
      </p:sp>
    </p:spTree>
  </p:cSld>
  <p:clrMapOvr>
    <a:masterClrMapping/>
  </p:clrMapOvr>
  <p:transition>
    <p:wipe dir="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subTitle" idx="1"/>
          </p:nvPr>
        </p:nvSpPr>
        <p:spPr>
          <a:xfrm>
            <a:off x="533400" y="304800"/>
            <a:ext cx="8610600" cy="6248400"/>
          </a:xfrm>
        </p:spPr>
        <p:txBody>
          <a:bodyPr/>
          <a:lstStyle/>
          <a:p>
            <a:pPr marL="609600" indent="-609600" algn="l"/>
            <a:r>
              <a:rPr lang="en-US" sz="3600" u="sng"/>
              <a:t>Isolation:</a:t>
            </a:r>
          </a:p>
          <a:p>
            <a:pPr marL="609600" indent="-609600" algn="l"/>
            <a:r>
              <a:rPr lang="en-US"/>
              <a:t>	</a:t>
            </a:r>
            <a:r>
              <a:rPr lang="en-US" sz="2800"/>
              <a:t>Separation for the period of communicability of infected person or animals from others in such places and in such conditions as to prevent or limit the direct or indirect transmission of infectious agent from those infected to those who are susceptible or who may spread the agent to others.</a:t>
            </a:r>
          </a:p>
          <a:p>
            <a:pPr marL="609600" indent="-609600" algn="l"/>
            <a:r>
              <a:rPr lang="en-US" sz="2800" u="sng"/>
              <a:t>Destruction of the infecting agent</a:t>
            </a:r>
            <a:r>
              <a:rPr lang="en-US" sz="2800"/>
              <a:t> </a:t>
            </a:r>
          </a:p>
          <a:p>
            <a:pPr marL="609600" indent="-609600" algn="l"/>
            <a:r>
              <a:rPr lang="en-US" sz="2800"/>
              <a:t>(disinfection)</a:t>
            </a:r>
          </a:p>
          <a:p>
            <a:pPr marL="609600" indent="-609600" algn="l"/>
            <a:r>
              <a:rPr lang="en-US" sz="2800"/>
              <a:t>	Destruction of pathogenic microorganism is called disinfection.</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5270</TotalTime>
  <Words>2557</Words>
  <Application>Microsoft Office PowerPoint</Application>
  <PresentationFormat>On-screen Show (4:3)</PresentationFormat>
  <Paragraphs>668</Paragraphs>
  <Slides>100</Slides>
  <Notes>21</Notes>
  <HiddenSlides>36</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100</vt:i4>
      </vt:variant>
    </vt:vector>
  </HeadingPairs>
  <TitlesOfParts>
    <vt:vector size="102" baseType="lpstr">
      <vt:lpstr>Textured</vt:lpstr>
      <vt:lpstr>Bitmap Image</vt:lpstr>
      <vt:lpstr>INFECTIOUS DISEASE  EPIDEMIOLOGY   Maj Fawad</vt:lpstr>
      <vt:lpstr>OBJECTIVES OF THE LECTURE</vt:lpstr>
      <vt:lpstr>Topics to be covered in this lecture</vt:lpstr>
      <vt:lpstr>Terms </vt:lpstr>
      <vt:lpstr>Slide 5</vt:lpstr>
      <vt:lpstr>Infection</vt:lpstr>
      <vt:lpstr>1. Disease (infection)</vt:lpstr>
      <vt:lpstr>Slide 8</vt:lpstr>
      <vt:lpstr>Slide 9</vt:lpstr>
      <vt:lpstr>1.4 Colonization</vt:lpstr>
      <vt:lpstr>2. Communicable disease /  Contagious Disease:</vt:lpstr>
      <vt:lpstr>Slide 12</vt:lpstr>
      <vt:lpstr>Mode of transmission</vt:lpstr>
      <vt:lpstr>Slide 14</vt:lpstr>
      <vt:lpstr>Indirect (contd.)</vt:lpstr>
      <vt:lpstr>Slide 16</vt:lpstr>
      <vt:lpstr>Slide 17</vt:lpstr>
      <vt:lpstr>Reservoirs of infection</vt:lpstr>
      <vt:lpstr>Reservoir</vt:lpstr>
      <vt:lpstr>Human reservoirs</vt:lpstr>
      <vt:lpstr>A person or animal that harbours a specific infectious agent in the absence of discernable clinical disease and serves as a potential source of infection. </vt:lpstr>
      <vt:lpstr>Classification of carriers</vt:lpstr>
      <vt:lpstr>Slide 23</vt:lpstr>
      <vt:lpstr>a. Incubatory Carrier It is that type of the carrier which transmits micro-organism during incubation period of the disease.</vt:lpstr>
      <vt:lpstr>c. Convalescent carrier </vt:lpstr>
      <vt:lpstr>2. Based on the portal of exit of infection</vt:lpstr>
      <vt:lpstr>Slide 27</vt:lpstr>
      <vt:lpstr>Host</vt:lpstr>
      <vt:lpstr>Slide 29</vt:lpstr>
      <vt:lpstr>Slide 30</vt:lpstr>
      <vt:lpstr>Slide 31</vt:lpstr>
      <vt:lpstr>Slide 32</vt:lpstr>
      <vt:lpstr>Slide 33</vt:lpstr>
      <vt:lpstr>Spectrum of an infectious Disease </vt:lpstr>
      <vt:lpstr>Period of pre-pathogenesis</vt:lpstr>
      <vt:lpstr>Slide 36</vt:lpstr>
      <vt:lpstr>Preventions </vt:lpstr>
      <vt:lpstr>Primary  Prevention </vt:lpstr>
      <vt:lpstr>Secondary Prevention</vt:lpstr>
      <vt:lpstr>Tertiary Prevention</vt:lpstr>
      <vt:lpstr>Types of Disability</vt:lpstr>
      <vt:lpstr>A classification of Agent, Host, and Environmental Factors that determine the occurrence of diseases in human populations. </vt:lpstr>
      <vt:lpstr>Slide 43</vt:lpstr>
      <vt:lpstr>Host Factors (Influence Exposure, Susceptibility, response to agents</vt:lpstr>
      <vt:lpstr>Slide 45</vt:lpstr>
      <vt:lpstr>Slide 46</vt:lpstr>
      <vt:lpstr>Slide 47</vt:lpstr>
      <vt:lpstr>Slide 48</vt:lpstr>
      <vt:lpstr>Slide 49</vt:lpstr>
      <vt:lpstr>Slide 50</vt:lpstr>
      <vt:lpstr>Slide 51</vt:lpstr>
      <vt:lpstr>Slide 52</vt:lpstr>
      <vt:lpstr>Slide 53</vt:lpstr>
      <vt:lpstr>Phases in infections</vt:lpstr>
      <vt:lpstr>Communicable period/Infective period:</vt:lpstr>
      <vt:lpstr> Incubation Period </vt:lpstr>
      <vt:lpstr>Slide 57</vt:lpstr>
      <vt:lpstr>Prodromal period:</vt:lpstr>
      <vt:lpstr>Convalescent Period  This is the period of recovery when the clinical symptoms have subsided. Generation time The interval of time between receipt of infection  by a host and maximum communicability / infectivity  of that host. </vt:lpstr>
      <vt:lpstr>Disease spread</vt:lpstr>
      <vt:lpstr>Slide 61</vt:lpstr>
      <vt:lpstr>Slide 62</vt:lpstr>
      <vt:lpstr>  Infections</vt:lpstr>
      <vt:lpstr>Slide 64</vt:lpstr>
      <vt:lpstr>Nosocomial infection:</vt:lpstr>
      <vt:lpstr>Slide 66</vt:lpstr>
      <vt:lpstr>Slide 67</vt:lpstr>
      <vt:lpstr>Slide 68</vt:lpstr>
      <vt:lpstr>Slide 69</vt:lpstr>
      <vt:lpstr>Slide 70</vt:lpstr>
      <vt:lpstr>Slide 71</vt:lpstr>
      <vt:lpstr>Slide 72</vt:lpstr>
      <vt:lpstr>1. Common Source Epidemic</vt:lpstr>
      <vt:lpstr>Slide 74</vt:lpstr>
      <vt:lpstr>Slide 75</vt:lpstr>
      <vt:lpstr>Point source Epidemic</vt:lpstr>
      <vt:lpstr>Slide 77</vt:lpstr>
      <vt:lpstr>Point Source Epidemic</vt:lpstr>
      <vt:lpstr>Propagative (progressive) Epidemic</vt:lpstr>
      <vt:lpstr>Propagative (progressive) Epidemic curve</vt:lpstr>
      <vt:lpstr>Propagative (progressive) Epidemic curve</vt:lpstr>
      <vt:lpstr>Exercise</vt:lpstr>
      <vt:lpstr>Exercise</vt:lpstr>
      <vt:lpstr>Exercise</vt:lpstr>
      <vt:lpstr>How to investigate an epidemic </vt:lpstr>
      <vt:lpstr>Disease control </vt:lpstr>
      <vt:lpstr>Slide 87</vt:lpstr>
      <vt:lpstr>Slide 88</vt:lpstr>
      <vt:lpstr>Slide 89</vt:lpstr>
      <vt:lpstr>Slide 90</vt:lpstr>
      <vt:lpstr>a. Chain of infection</vt:lpstr>
      <vt:lpstr>Slide 92</vt:lpstr>
      <vt:lpstr>Exit of infectious agent </vt:lpstr>
      <vt:lpstr>Slide 94</vt:lpstr>
      <vt:lpstr>Entry into new susceptible host</vt:lpstr>
      <vt:lpstr>Host susceptibility:</vt:lpstr>
      <vt:lpstr>b. Chain of control</vt:lpstr>
      <vt:lpstr>Chain of control </vt:lpstr>
      <vt:lpstr>Slide 99</vt:lpstr>
      <vt:lpstr>Slide 100</vt:lpstr>
    </vt:vector>
  </TitlesOfParts>
  <Company>Population Council, Pakistan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dc:title>
  <dc:creator> </dc:creator>
  <cp:lastModifiedBy>user</cp:lastModifiedBy>
  <cp:revision>518</cp:revision>
  <dcterms:created xsi:type="dcterms:W3CDTF">2002-11-14T07:15:05Z</dcterms:created>
  <dcterms:modified xsi:type="dcterms:W3CDTF">2012-07-26T03:22:05Z</dcterms:modified>
</cp:coreProperties>
</file>